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71" r:id="rId5"/>
    <p:sldId id="261" r:id="rId6"/>
    <p:sldId id="282" r:id="rId7"/>
    <p:sldId id="262" r:id="rId8"/>
    <p:sldId id="283" r:id="rId9"/>
    <p:sldId id="284" r:id="rId10"/>
    <p:sldId id="263" r:id="rId11"/>
    <p:sldId id="264" r:id="rId12"/>
    <p:sldId id="276" r:id="rId13"/>
    <p:sldId id="277" r:id="rId14"/>
    <p:sldId id="278" r:id="rId15"/>
    <p:sldId id="279" r:id="rId16"/>
    <p:sldId id="280" r:id="rId17"/>
    <p:sldId id="270" r:id="rId18"/>
    <p:sldId id="285"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344" autoAdjust="0"/>
    <p:restoredTop sz="94710" autoAdjust="0"/>
  </p:normalViewPr>
  <p:slideViewPr>
    <p:cSldViewPr>
      <p:cViewPr varScale="1">
        <p:scale>
          <a:sx n="69" d="100"/>
          <a:sy n="69" d="100"/>
        </p:scale>
        <p:origin x="-1506" y="-312"/>
      </p:cViewPr>
      <p:guideLst>
        <p:guide orient="horz" pos="2160"/>
        <p:guide pos="2880"/>
      </p:guideLst>
    </p:cSldViewPr>
  </p:slideViewPr>
  <p:outlineViewPr>
    <p:cViewPr>
      <p:scale>
        <a:sx n="33" d="100"/>
        <a:sy n="33" d="100"/>
      </p:scale>
      <p:origin x="48" y="681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DFFB682E-4ACB-406A-8E87-BF3BD34D845E}" type="datetimeFigureOut">
              <a:rPr lang="fr-FR" smtClean="0"/>
              <a:pPr/>
              <a:t>22/02/2016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013E307-94FE-411E-89E5-4D1CD9A1AF04}"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FFB682E-4ACB-406A-8E87-BF3BD34D845E}" type="datetimeFigureOut">
              <a:rPr lang="fr-FR" smtClean="0"/>
              <a:pPr/>
              <a:t>22/02/2016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013E307-94FE-411E-89E5-4D1CD9A1AF04}"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FFB682E-4ACB-406A-8E87-BF3BD34D845E}" type="datetimeFigureOut">
              <a:rPr lang="fr-FR" smtClean="0"/>
              <a:pPr/>
              <a:t>22/02/2016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013E307-94FE-411E-89E5-4D1CD9A1AF04}"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FFB682E-4ACB-406A-8E87-BF3BD34D845E}" type="datetimeFigureOut">
              <a:rPr lang="fr-FR" smtClean="0"/>
              <a:pPr/>
              <a:t>22/02/2016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013E307-94FE-411E-89E5-4D1CD9A1AF04}"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DFFB682E-4ACB-406A-8E87-BF3BD34D845E}" type="datetimeFigureOut">
              <a:rPr lang="fr-FR" smtClean="0"/>
              <a:pPr/>
              <a:t>22/02/2016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013E307-94FE-411E-89E5-4D1CD9A1AF04}"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FFB682E-4ACB-406A-8E87-BF3BD34D845E}" type="datetimeFigureOut">
              <a:rPr lang="fr-FR" smtClean="0"/>
              <a:pPr/>
              <a:t>22/02/2016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013E307-94FE-411E-89E5-4D1CD9A1AF04}"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FFB682E-4ACB-406A-8E87-BF3BD34D845E}" type="datetimeFigureOut">
              <a:rPr lang="fr-FR" smtClean="0"/>
              <a:pPr/>
              <a:t>22/02/2016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013E307-94FE-411E-89E5-4D1CD9A1AF04}"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DFFB682E-4ACB-406A-8E87-BF3BD34D845E}" type="datetimeFigureOut">
              <a:rPr lang="fr-FR" smtClean="0"/>
              <a:pPr/>
              <a:t>22/02/2016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013E307-94FE-411E-89E5-4D1CD9A1AF04}"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FFB682E-4ACB-406A-8E87-BF3BD34D845E}" type="datetimeFigureOut">
              <a:rPr lang="fr-FR" smtClean="0"/>
              <a:pPr/>
              <a:t>22/02/2016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013E307-94FE-411E-89E5-4D1CD9A1AF04}"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FFB682E-4ACB-406A-8E87-BF3BD34D845E}" type="datetimeFigureOut">
              <a:rPr lang="fr-FR" smtClean="0"/>
              <a:pPr/>
              <a:t>22/02/2016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013E307-94FE-411E-89E5-4D1CD9A1AF04}"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FFB682E-4ACB-406A-8E87-BF3BD34D845E}" type="datetimeFigureOut">
              <a:rPr lang="fr-FR" smtClean="0"/>
              <a:pPr/>
              <a:t>22/02/2016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013E307-94FE-411E-89E5-4D1CD9A1AF04}"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FB682E-4ACB-406A-8E87-BF3BD34D845E}" type="datetimeFigureOut">
              <a:rPr lang="fr-FR" smtClean="0"/>
              <a:pPr/>
              <a:t>22/02/2016</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13E307-94FE-411E-89E5-4D1CD9A1AF04}"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060848"/>
            <a:ext cx="8229600" cy="1143000"/>
          </a:xfrm>
        </p:spPr>
        <p:txBody>
          <a:bodyPr>
            <a:noAutofit/>
          </a:bodyPr>
          <a:lstStyle/>
          <a:p>
            <a:r>
              <a:rPr lang="fr-FR" sz="8000" b="1" u="sng" dirty="0" smtClean="0">
                <a:effectLst>
                  <a:outerShdw blurRad="38100" dist="38100" dir="2700000" algn="tl">
                    <a:srgbClr val="000000">
                      <a:alpha val="43137"/>
                    </a:srgbClr>
                  </a:outerShdw>
                </a:effectLst>
              </a:rPr>
              <a:t>Le nantissement </a:t>
            </a:r>
            <a:endParaRPr lang="fr-FR" sz="8000" b="1" u="sng" dirty="0">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0" y="2564904"/>
            <a:ext cx="9144000" cy="4752529"/>
          </a:xfrm>
        </p:spPr>
        <p:txBody>
          <a:bodyPr/>
          <a:lstStyle/>
          <a:p>
            <a:pPr>
              <a:buNone/>
            </a:pPr>
            <a:r>
              <a:rPr lang="fr-FR" b="1" u="sng" dirty="0" smtClean="0">
                <a:solidFill>
                  <a:schemeClr val="bg1"/>
                </a:solidFill>
              </a:rPr>
              <a:t> </a:t>
            </a:r>
          </a:p>
          <a:p>
            <a:pPr>
              <a:buNone/>
            </a:pPr>
            <a:endParaRPr lang="fr-FR" b="1" u="sng" dirty="0">
              <a:solidFill>
                <a:schemeClr val="bg1"/>
              </a:solidFill>
            </a:endParaRPr>
          </a:p>
          <a:p>
            <a:pPr>
              <a:buNone/>
            </a:pPr>
            <a:r>
              <a:rPr lang="fr-FR" b="1" dirty="0">
                <a:solidFill>
                  <a:schemeClr val="accent1">
                    <a:lumMod val="75000"/>
                  </a:schemeClr>
                </a:solidFill>
              </a:rPr>
              <a:t> </a:t>
            </a:r>
            <a:r>
              <a:rPr lang="fr-FR" b="1" dirty="0" smtClean="0">
                <a:solidFill>
                  <a:schemeClr val="accent1">
                    <a:lumMod val="75000"/>
                  </a:schemeClr>
                </a:solidFill>
              </a:rPr>
              <a:t> </a:t>
            </a:r>
            <a:r>
              <a:rPr lang="fr-FR" b="1" u="sng" dirty="0" smtClean="0">
                <a:solidFill>
                  <a:schemeClr val="accent1">
                    <a:lumMod val="75000"/>
                  </a:schemeClr>
                </a:solidFill>
              </a:rPr>
              <a:t>Réalisé par :</a:t>
            </a:r>
            <a:r>
              <a:rPr lang="fr-FR" b="1" dirty="0" smtClean="0">
                <a:solidFill>
                  <a:schemeClr val="accent1">
                    <a:lumMod val="75000"/>
                  </a:schemeClr>
                </a:solidFill>
              </a:rPr>
              <a:t>                    </a:t>
            </a:r>
            <a:r>
              <a:rPr lang="fr-FR" b="1" u="sng" dirty="0" smtClean="0">
                <a:solidFill>
                  <a:schemeClr val="accent1">
                    <a:lumMod val="75000"/>
                  </a:schemeClr>
                </a:solidFill>
              </a:rPr>
              <a:t>Encadré par :</a:t>
            </a:r>
          </a:p>
          <a:p>
            <a:pPr>
              <a:buNone/>
            </a:pPr>
            <a:r>
              <a:rPr lang="fr-FR" b="1" dirty="0" smtClean="0"/>
              <a:t>NAGHMARI </a:t>
            </a:r>
            <a:r>
              <a:rPr lang="fr-FR" b="1" dirty="0" smtClean="0"/>
              <a:t>Chaymae                      </a:t>
            </a:r>
            <a:r>
              <a:rPr lang="fr-FR" b="1" dirty="0" smtClean="0"/>
              <a:t>   </a:t>
            </a:r>
            <a:r>
              <a:rPr lang="fr-FR" b="1" dirty="0" smtClean="0"/>
              <a:t>El AZZOUZI </a:t>
            </a:r>
            <a:r>
              <a:rPr lang="fr-FR" b="1" dirty="0" err="1" smtClean="0"/>
              <a:t>idrissi</a:t>
            </a:r>
            <a:r>
              <a:rPr lang="fr-FR" b="1" dirty="0" smtClean="0"/>
              <a:t>      </a:t>
            </a:r>
            <a:endParaRPr lang="fr-FR" b="1" dirty="0" smtClean="0"/>
          </a:p>
          <a:p>
            <a:pPr>
              <a:buNone/>
            </a:pPr>
            <a:r>
              <a:rPr lang="fr-FR" b="1" dirty="0" smtClean="0"/>
              <a:t>  NAGHMARI Chaymae</a:t>
            </a:r>
          </a:p>
          <a:p>
            <a:pPr>
              <a:buNone/>
            </a:pPr>
            <a:r>
              <a:rPr lang="fr-FR" b="1" dirty="0" smtClean="0"/>
              <a:t>  Ait moussa </a:t>
            </a:r>
            <a:r>
              <a:rPr lang="fr-FR" b="1" dirty="0" err="1" smtClean="0"/>
              <a:t>oumaima</a:t>
            </a:r>
            <a:endParaRPr lang="fr-FR" b="1" dirty="0" smtClean="0"/>
          </a:p>
          <a:p>
            <a:pPr>
              <a:buNone/>
            </a:pPr>
            <a:r>
              <a:rPr lang="fr-FR" b="1" dirty="0" smtClean="0"/>
              <a:t>  </a:t>
            </a:r>
            <a:r>
              <a:rPr lang="fr-FR" b="1" dirty="0" err="1" smtClean="0"/>
              <a:t>Faidaoui</a:t>
            </a:r>
            <a:r>
              <a:rPr lang="fr-FR" b="1" dirty="0" smtClean="0"/>
              <a:t> </a:t>
            </a:r>
            <a:r>
              <a:rPr lang="fr-FR" b="1" dirty="0" err="1" smtClean="0"/>
              <a:t>soukaina</a:t>
            </a:r>
            <a:endParaRPr lang="fr-FR" b="1" dirty="0" smtClean="0"/>
          </a:p>
        </p:txBody>
      </p:sp>
      <p:sp>
        <p:nvSpPr>
          <p:cNvPr id="11272" name="AutoShape 8" descr="data:image/jpeg;base64,/9j/4AAQSkZJRgABAQAAAQABAAD/2wCEAAkGBhAQDxAPDxQQEBAQDQ8PFBAPEBAPEA8QFBAVFBQQFRQXHCYeFxkjGRQUHy8gIycpLCwsFR4xNTAqNSYrLCkBCQoKDgwOGg8PGikgHyEpKSoqLSksLCksKS8pLCwpKSktKSkpLCwpKS0sKSwtKSkpKiksKSksKSksKS0pKSkpLv/AABEIALcBFAMBIgACEQEDEQH/xAAcAAABBQEBAQAAAAAAAAAAAAAAAQIDBAUHBgj/xAA9EAACAgEBBQQIBAUEAQUAAAABAgADEQQFBhIhMUFRYZEHEyIycYGhsSNSYsEUM0JyokOS0fAkU2ODsuH/xAAbAQEAAgMBAQAAAAAAAAAAAAAAAQQCAwUGB//EACsRAAICAQQBAgUEAwAAAAAAAAABAgMRBBIhMQUTQTJRYaGxFSJx4RRCkf/aAAwDAQACEQMRAD8A7jCEIAQhEgCwiRCYA6E5Ptj0naynVX1IKGSu+xF4kbOFbHMhufSR1+mDVD3qaG+BsX9zNHrwOovFahpSSXP1OuQnLqvTMQR6zTAjvS7n5FZ6vdTfmnaLOlaW1tWiu3HwkYJwMEHwmcbYy4TK92hvpW6ceD00ICE2FMIQhACEIQAhCEAIQhACEIQAhCEAIQhACEIQAhCEAIQhACEIQBIsIQAhCJmABMwNv740aT2G/Etx/LQ8x/ceiytvzvV/B0hayPX25C9vAvbYR9vGchfUFiWYlmJJJJyST1JMrXX7OF2dvx3i/wDIXqWfD7fX+j3Gp9Iuoc+xwVjuA4j5mQrvzqOpsP8AiB9p4z10z9Vqy/L+nu7/ABMqetJ+56D9OoisKKLO2ba3texHctY7OQQCvExycE+J7pQBPfEEWYFtLCwgJnrfR7vbRs97jethFy1qGrCtw8JYnIJH5h5TyUJlGTi8o03Uxug4S6Z9EbG3o0mrH/j2o56lPdsHxQ85q5nzJVayMGQlWU5DKSrKe8ETq24HpCa9l0mrP4p5V29PWfob9Xj2/HrcrvUuGeZ1nipUrfW8r7nRYsaIssnFFhCEAIQhACJiLEgCwhCAEIQgBCEIAQiQzADEIsTMAWJDMXMAImIsIAQiQgCxDFlfXW8FVjflrdvJSYJSy8HEt8NrHU626zPsq5qTuCISOXxOT85i5jSxPM9Tz+Z5wzONJ5bZ9Ipgq4KC9kRaq3ljvlaPuPtGMhCTywgzY5nkO88os8/t7VE2CodFAJ8SZthHc8FTUXKmG43kcEZByD2iOkGiXFSD9AlI7QYagoT7GQuO7kOfnI25zgylbtUW/c1BHV2FWDKSGUhgRyKkcwRGiBmBtfK5PoXdPbX8Zo6bzjiZOFwOyxfZb6jPzmxOd+hnWcWn1NX5L1ceAdOf1X6zos6tct0UzwerqVV0oL2YkIsJmVhBFhCAJCLCAJmEWEASGYRYAkISLU6lK0Z3YIqgsWY4CgdpMAfZYACSQABkknAA7zPHX+lXQq7IBc4U49YiqUbxXJBInjt799btpWHR6HK0A4dzkcf6m7l7l7e2ZWs3RNFHGmWZcs+eZYdrSpZbLuB06NNWpJXPl+3y/k6OvpV0B6+uX41f8GN1XpT2f6uw12N60VuUVqrAC/CeEdO/E5AZU1VOefdKy1U+jpPxdK5WT2+n9L2vHvLp2/8AjZfs06tsDan8Tpqb8oTZWrNwc1V8e0vyPL5T5voOZ7v0e72/wl3qbT/49zAEnpVZ0D/A9D59kzpvaliT4Zr1mhi691Sw19zs0WNUx06J54SEWEAJX11XHVYv5q3XzUiWIhglPDyfN5XHI9Ry+YiT0W+2wzptZaAPw7GNqHswxyV+RyPKefKzkyhh4PoFGoVkFJe6KL9T8YR9y4Y+cZMTcEwNuaQ+sFg5qwAPgRN+IVzyPMdxmcZbXkr30q6O1jaRhVHco+06vs30R7N1Ol091iWpdZRU72VWupLFQSSpyvb3TlWJ2ndX0iaGyuqhmOndK0rxdgKxVQOTjl2duJuoay8nM8srdkfTzx3gfpvRRs5PeW2z++1vsuJrabcfZ9fu6an4uvrD/lmbS2AjIOQeeRzGI7MuKEV7Hm5am6XxSf8A0h0uirqGK0SsdyIqDyEniRZmV+whCEAIQhACEIQAiZiwzACJmLKm1Nopp6bL7chK0LMQOI4+EhvAXPAuv2hXRW1trBEQZLN0Hh4nwnH94t5tRti40UcVelVufj+pu9u4dBKe1N4r9tav1IJroTLhFOQFBxk9hY569nZ4+12NsNKEVEUAAf8Acys5Oz+PydBRjp1l8y/H9mLZo69m6Gy5EDGtQ2GOONiwHM9e2Yum9KaPhLNMwLEL+HarcycdGA756zfnZF+p0L0aZQ7tZWSCyp7IbJ5nlOabL3L1yavTC7T2qn8TTxPw8SBQ4JJZcgDlNqSSKzk28s2N5dinTW5A/CsJK/pbtT/iYxWdZ25slb6mRu0cj2q3YROWanTNU7VOMMhwfHuI8DObfXteUej0Gp9WG2XaKgoAOR2yQR+I3Er5Ohg6v6Nd7fXV/wAHcfxal/DYnnZWOz4r9vhPe5nzlo9W9ViW1kq6MGVh2ETue6u8Sa3TrauA49mxPyOOvyPUTp6a7ctr7PNeR0npS9SPT+zNqEWEuHKCJFhAMXejdtNbTwHCuuWrf8rdx8D0M5FtPd+7TuUtQqR29VbxU9ond5BqdIlg4bFVx3MMzVOtS5L2m1s6OO0fO2s0hxntH2lCd12l6P8AT2ZNfsE9nUTme/G6i7P4XZv5hYKoBbixjJBHTqOsqTpceT0Ol8nXY9j4Z5eEalgPQ5jpoOunnoIQiyAb27m+ur0JArbjq7abCSmP09qH4eU7JuxvTRr6vWVHDLgPU2OOs+PeO4z58mtuvt5tFqq71J4QwWxR/XUT7Q/ceIEsVXOLw+jka7x0LoucFiX5PofMIyqwMoZeYZQQe8EZBj50DyAQhCAEIQgBFiQgCxIQgBGugIIIBBGCDzBHwjoQDH2vpUAQKqr7RPsqF7PD4yiqzR2u3tKO5SfM/wD5OQ72+kDWaXaF1NDVmpOAcFlYbnwAt7Qwe3vmt9ma6OoQnntyN4bddpTfciI3rmrHq+LDBQOftE4OT9Jq7V2rVpaXvuJWtMcRCliMkAch15mQSWLEnjt89g+sT11Y/ErHMfnTtHxHXzmvpN+NnW4CamoE9lhNR/zxNe+gMpHeJhOKksM202yqmpROLcQhxDw+XOdOs2Fo6ubrRXntf1a5+bSbUVabT1G6wolSgEvj2cEgDoOeSRKi0v1Ow/LL2icvSh291Hb4I5/aex3H0G0tNqUddPd6mzCWBwK1KH+v2j1HUeXbPTbHsp1KLZQeOtjgNwlc/AET26rj7TdXplF5yVb/ACUrIuO1YYohCEunIFiZgTOcbY9JN9V91AStPV2tXxEM+QDyPUYmEpqPZYo09l7xBdHR8xMzk1u/GssHK7hH/tqq/tmZuo2rfZ79trf3WMfpma/XRdXi7P8AZpHahYD0IPwIOJyj02W/i6NO6q5vNlH7TFq1llR4kdq2/MrlTMfe7bN2papnf1zohrycZC5zzI7c5mE7U44LGn8fOu1S7RgtjPj5GTUuT4zL2gjjDNgA8uuZLspssf7TK0ujs0pxlg07LQoyxwO8xwYHmOY8JR204FLZzzKjl8Zn7C1R4uDqpB+RkKGY5NstRtuVbN6BhCay1k7/ALjak2bN0jHmfUKmf7CV/ab089uBSV2ZpAe2ni/3MW/cT0M60ekeAvx6ssfN/kIQhMjSEIQgBCETMAWETMTMAdCNzGl8QDJ2q/4hHcAP3nF97Nx9oWavUahKhYllpZfV2IW4cADKnBzynV79qVW2O1TpYM4BR1cdO8SM2zWZoxdwdA+n2fTXYrJZm12VhhgWtbAI+AEo+lPU8Oziv/qX1L8hlj9p6gWyvtHZlGpUV6itLVB4gHHQ4xkY6GQScJ2NpvW6nT1/n1NKedgB+k+ip5XSej7Q1X1aipbEepw4UWFkJAOMhsnt756pYbBy30ln1u09HR14a6/N7WJ+iibnpSu9Xs1ax/XfSnyRSx+qiYOv/wDI3jx1Fdlaf7K1B+pM6Vr9lUagKL60tCMWUWLxBSRjOD4SQVtwdFwaTSJ+gN/3yntpi7KqAYBQAqpgADAA6AATXzMomDHwjMwmRA8ice9JGzDVrmsx7N6LYD+oDhYfQH5zsUwN8d3RrNPwjHrayXrJ78c1PgR+012w3RwXdDqPQuUn0+GcRGR05SDUayzOOJscu3E09VoGRirAqykgg8iCOomZrasYPynOaaPZV2RmVWYnrk/E5hCJMDeUds1k1ZH9JB+XbK+wzniPgPvNUiQabRLWW4ejY5d3wmef24Kzrfqqa6Ku3udQGce2PnyMrbD0x4uPsAI+ZE09VoxZw8ROFJOB2yausKMKMAdky3ftwa/Qzd6jHyXR6RrrK6k5tY61jHexAEhzOi+ibdgvYddYPYrylWR71h5M48AOXxJ7pEIbpYJ1WoVFTmzqWg0oqqrqX3a60QfBVA/aT4gITqHhm88sIQjLLVUZYhR3kgfeCB8QzOv3g0ye9ame5Txn/HMz799dOPdFj/BeEfUwD0ETM8hfv039FQHi7k/QATPv3u1TdGVP7UGfM5gHvuKQX6xE99kX+5lX7mc4v2re/v22Hw4iB5CVCO2QDoN+9OlTrYD4IGb7CZet35pKsqpa4ZSvVa+RGDz5kTyHDGlYB5fX7q1h+LSG2juDWesP+4BTG16za2n9y02qOxiH/wDsM/WeoNUY1AkYMsmNR6StXVy1OnB/UvFWfrkTb0HpQ0b8rPWVH9ScS+a5+0r2UL24mVrdBpD76pn9I5+ayNoydC2fvLpbv5V1THuDji8jzmt/Eoq8TMAO8kAYnBtZsynP4XGB48/vzkTaR2HCzuyjoCSQPgCcRtJyjX2FvLTXta/V3kitrr2VgpbOXPD08AJ7DU+lmnPDp6brm6DlwZ+QyfpOb1bBBPVsd3LPnPU7D2e1YAQkY7ehk7Rk9fu7tba+ruyaxoaAhPE6sS5yMLhuZ7ewTomnYhVDniYKAWxw8R7Tjsnh9ketGMsT856jS3NgZk9GPZq8cJWFkIBoxMRYSSDE25urRqvaYcNmPfUcz4Eds53vL6PtTWjGsesA55TmeXYR1nXoYmuVcZdlqnV2U/Cz5idCpKsCCDgg8iD3GJO87z7v7N1AP8V6qt8crQ612D59vwIM4Nq7EWx1U5VbHVW5e0oYgHl3jEpWUuLPUaPyENQsNYaCEh/iU7xHq4IyOc1YwX1NPpj4SajRlxnKqM459fKaOl2fSpyxLnuPJfKbY1SkUrvIU1ZTeX8kT7rbtrqbA99i06ZT7TMwDvj+hB1z49B8Z1yrerQ6dFqp4iiKFVa62CgDoMnE5imrHQdJINTLlcFBHmdXqp6mWX0uke/v9IC/6dRPi74+gBmffvxqW90Vp8F4j9TPKLbJFM2lLBr37w6l/euf4KeAf44lJ7SxyxLHvYkn6yER4gDsxcxBELjvggdCVNTtamv33Rf7mA+kx9Xvzpk90tYf0KcebYg2RqnLpHpIhI7Z4HWekG08qq1Xxdix8hiY2q3k1lvW1lB7KwE+o5/WDdHSWP2OoX66tBl2VR+ohfvJKCbFDpwlT0bjUj6Tk1NH9T5Zj2sSx+s2NhbQam9CpIVmCsOxgTj6dflJwXv0uSrcm+T39oI6t5CZ+o1HdJLbCZAaSZBxyjfYTKj1EzaTZ5Ms1bGz2QDzI0hk9Wzieyetp3f8Jfo2FjsgHl9Jsc909BodmYxNinZWOyXqtDiCSHR0kYmtRI66MSylcgEoMI4LEgGdqN/NOPcWx/kFH1P7TM1PpDs/06kXxdi30GJ5zU6VkYqwKsOoIwR8pUcGGZJI1tXvvrW6OqD9CKPqcmYmu25e/wDMttb4u2PKR2VmVbNKTIMkijqdpY8TPIalGBJ68z0ns7NlZkD7ABmEoqRYpvdXR4xbZoU6kBQJutuvWeuflyjqt16x14m+Jx9polS30danyNcVmS5Mii9j0ziaenqsM1aNlKoAVQB/3tlunZ7E4Aye4DJ8hLMVhYONdYpzcvmyhRp27Zdqqm1pN0dS/StgO98IPrNnS7hN/qWIvggLnzOBJNGTyqCSqZ7mjdDTJ73HYf1NgeS4mhTpKa/5aIviFGfPrJIyeD0+y77Pcrc+JHCPMzSp3TvPvtXWP95+nL6z1ll8q2XyQZNe6tK++z2eHJB9Of1mF6QN3+LRE6RStlTiwrWW47EwQy9cnrnHhPT3auZGv2mQDw9YNtb2yTODlufj29/zhPY7x7HN9jWN7x7QADPL6jZNidOYmWTrw1MX2VuGSVV85EWI94ESaluckuVSjJ8FrMsbPr47q1HbYv35yrPSbl7KNlptI9lAVXxY9T8h94LGosVdTZ6mvTZl6jZ+ZoaTZ3fNSnRzA8fgzdPs0TRp0Al6vTyzXRBBTr0csppZaWqSrXIBWXTyVaJYCRwSAQiqPFclCRwWAReriyXEJIGa/ZVV68Nq8XcejL8DPHbX3Nsry1X4qdwHtj5dvy8p7yIYIOQvRiRmudP2psGnUAlhwv8AnXk3z7/nMajcKsHNljtz6KAg8+cgyyeGKCOp0TWHCKzn9KlvtOl6bdrSV81qUkdr5c/WaCgKMKAB3AADygZOc6XczVP1QIO+xgv0HOa2l9H4HO235Vp+7f8AE9eWjC8AydPunpK/6C577GLfTpNKqpEGEVUHcqhftBnkT2QQStZIWtkT3StZfJBYe6V7L5Ws1ErWXGAWLdTKdupkTvIHMAbfcTKF4zLrLG+ogyTMW7SZlK3ZGeyeoXR5k1ezoM1M8FfuuH7JRb0fWMfw+R8hOq1bNHdLlWjA7IM43OPRzTZfoxckHUWez+Sscz8WPTynvNm7FrpQJWoVQOQH/M2E00nSiDOzUTsX7nkq1aaWq6JOlMlWuCu2RJVJ1rj1rkgWDEYEjwscFjgJBA0LF4Y7EXEATEUCLFkgbiEdCAOiEwJjSZAAmMJgTGM0AUtGF4xnkL2wMkrPIntkD3yu90kgsPfK73yB7pA1kAlsvld7Y1mjDAEZ5ExknDAVwCEiJ6uWRTJk08Aprp5Mmll1NNLCaeCSlXpJZTTS2tUkWqAV0pky1SZa5IK4BEtUlWuSKkeFgkjCSQJHBY4CANCxwEcBFxIIExFxFAi4gCQxFxFkkCYi4hCAGIQhAGmRkxYQSRsZCzQhBBBZZKr2QhAK7vImaEIBGTIzFhAGkQCQhAHrVJEphCATpp5OlMIQCZapItcWEEjwkeEhCQB6rHhYQgkcFjgIQgDsRcQhBAuIQhAHCEISSAhCEAIsIQBIsIQD/9k="/>
          <p:cNvSpPr>
            <a:spLocks noChangeAspect="1" noChangeArrowheads="1"/>
          </p:cNvSpPr>
          <p:nvPr/>
        </p:nvSpPr>
        <p:spPr bwMode="auto">
          <a:xfrm>
            <a:off x="155575" y="-830263"/>
            <a:ext cx="2628900" cy="1743076"/>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1274" name="AutoShape 10" descr="data:image/jpeg;base64,/9j/4AAQSkZJRgABAQAAAQABAAD/2wCEAAkGBhAQDxAPDxQQEBAQDQ8PFBAPEBAPEA8QFBAVFBQQFRQXHCYeFxkjGRQUHy8gIycpLCwsFR4xNTAqNSYrLCkBCQoKDgwOGg8PGikgHyEpKSoqLSksLCksKS8pLCwpKSktKSkpLCwpKS0sKSwtKSkpKiksKSksKSksKS0pKSkpLv/AABEIALcBFAMBIgACEQEDEQH/xAAcAAABBQEBAQAAAAAAAAAAAAAAAQIDBAUHBgj/xAA9EAACAgEBBQQIBAUEAQUAAAABAgADEQQFBhIhMUFRYZEHEyIycYGhsSNSYsEUM0JyokOS0fAkU2ODsuH/xAAbAQEAAgMBAQAAAAAAAAAAAAAAAQQCAwUGB//EACsRAAICAQQBAgUEAwAAAAAAAAABAgMRBBIhMQUTQTJRYaGxFSJx4RRCkf/aAAwDAQACEQMRAD8A7jCEIAQhEgCwiRCYA6E5Ptj0naynVX1IKGSu+xF4kbOFbHMhufSR1+mDVD3qaG+BsX9zNHrwOovFahpSSXP1OuQnLqvTMQR6zTAjvS7n5FZ6vdTfmnaLOlaW1tWiu3HwkYJwMEHwmcbYy4TK92hvpW6ceD00ICE2FMIQhACEIQAhCEAIQhACEIQAhCEAIQhACEIQAhCEAIQhACEIQBIsIQAhCJmABMwNv740aT2G/Etx/LQ8x/ceiytvzvV/B0hayPX25C9vAvbYR9vGchfUFiWYlmJJJJyST1JMrXX7OF2dvx3i/wDIXqWfD7fX+j3Gp9Iuoc+xwVjuA4j5mQrvzqOpsP8AiB9p4z10z9Vqy/L+nu7/ABMqetJ+56D9OoisKKLO2ba3texHctY7OQQCvExycE+J7pQBPfEEWYFtLCwgJnrfR7vbRs97jethFy1qGrCtw8JYnIJH5h5TyUJlGTi8o03Uxug4S6Z9EbG3o0mrH/j2o56lPdsHxQ85q5nzJVayMGQlWU5DKSrKe8ETq24HpCa9l0mrP4p5V29PWfob9Xj2/HrcrvUuGeZ1nipUrfW8r7nRYsaIssnFFhCEAIQhACJiLEgCwhCAEIQgBCEIAQiQzADEIsTMAWJDMXMAImIsIAQiQgCxDFlfXW8FVjflrdvJSYJSy8HEt8NrHU626zPsq5qTuCISOXxOT85i5jSxPM9Tz+Z5wzONJ5bZ9Ipgq4KC9kRaq3ljvlaPuPtGMhCTywgzY5nkO88os8/t7VE2CodFAJ8SZthHc8FTUXKmG43kcEZByD2iOkGiXFSD9AlI7QYagoT7GQuO7kOfnI25zgylbtUW/c1BHV2FWDKSGUhgRyKkcwRGiBmBtfK5PoXdPbX8Zo6bzjiZOFwOyxfZb6jPzmxOd+hnWcWn1NX5L1ceAdOf1X6zos6tct0UzwerqVV0oL2YkIsJmVhBFhCAJCLCAJmEWEASGYRYAkISLU6lK0Z3YIqgsWY4CgdpMAfZYACSQABkknAA7zPHX+lXQq7IBc4U49YiqUbxXJBInjt799btpWHR6HK0A4dzkcf6m7l7l7e2ZWs3RNFHGmWZcs+eZYdrSpZbLuB06NNWpJXPl+3y/k6OvpV0B6+uX41f8GN1XpT2f6uw12N60VuUVqrAC/CeEdO/E5AZU1VOefdKy1U+jpPxdK5WT2+n9L2vHvLp2/8AjZfs06tsDan8Tpqb8oTZWrNwc1V8e0vyPL5T5voOZ7v0e72/wl3qbT/49zAEnpVZ0D/A9D59kzpvaliT4Zr1mhi691Sw19zs0WNUx06J54SEWEAJX11XHVYv5q3XzUiWIhglPDyfN5XHI9Ry+YiT0W+2wzptZaAPw7GNqHswxyV+RyPKefKzkyhh4PoFGoVkFJe6KL9T8YR9y4Y+cZMTcEwNuaQ+sFg5qwAPgRN+IVzyPMdxmcZbXkr30q6O1jaRhVHco+06vs30R7N1Ol091iWpdZRU72VWupLFQSSpyvb3TlWJ2ndX0iaGyuqhmOndK0rxdgKxVQOTjl2duJuoay8nM8srdkfTzx3gfpvRRs5PeW2z++1vsuJrabcfZ9fu6an4uvrD/lmbS2AjIOQeeRzGI7MuKEV7Hm5am6XxSf8A0h0uirqGK0SsdyIqDyEniRZmV+whCEAIQhACEIQAiZiwzACJmLKm1Nopp6bL7chK0LMQOI4+EhvAXPAuv2hXRW1trBEQZLN0Hh4nwnH94t5tRti40UcVelVufj+pu9u4dBKe1N4r9tav1IJroTLhFOQFBxk9hY569nZ4+12NsNKEVEUAAf8Acys5Oz+PydBRjp1l8y/H9mLZo69m6Gy5EDGtQ2GOONiwHM9e2Yum9KaPhLNMwLEL+HarcycdGA756zfnZF+p0L0aZQ7tZWSCyp7IbJ5nlOabL3L1yavTC7T2qn8TTxPw8SBQ4JJZcgDlNqSSKzk28s2N5dinTW5A/CsJK/pbtT/iYxWdZ25slb6mRu0cj2q3YROWanTNU7VOMMhwfHuI8DObfXteUej0Gp9WG2XaKgoAOR2yQR+I3Er5Ohg6v6Nd7fXV/wAHcfxal/DYnnZWOz4r9vhPe5nzlo9W9ViW1kq6MGVh2ETue6u8Sa3TrauA49mxPyOOvyPUTp6a7ctr7PNeR0npS9SPT+zNqEWEuHKCJFhAMXejdtNbTwHCuuWrf8rdx8D0M5FtPd+7TuUtQqR29VbxU9ond5BqdIlg4bFVx3MMzVOtS5L2m1s6OO0fO2s0hxntH2lCd12l6P8AT2ZNfsE9nUTme/G6i7P4XZv5hYKoBbixjJBHTqOsqTpceT0Ol8nXY9j4Z5eEalgPQ5jpoOunnoIQiyAb27m+ur0JArbjq7abCSmP09qH4eU7JuxvTRr6vWVHDLgPU2OOs+PeO4z58mtuvt5tFqq71J4QwWxR/XUT7Q/ceIEsVXOLw+jka7x0LoucFiX5PofMIyqwMoZeYZQQe8EZBj50DyAQhCAEIQgBFiQgCxIQgBGugIIIBBGCDzBHwjoQDH2vpUAQKqr7RPsqF7PD4yiqzR2u3tKO5SfM/wD5OQ72+kDWaXaF1NDVmpOAcFlYbnwAt7Qwe3vmt9ma6OoQnntyN4bddpTfciI3rmrHq+LDBQOftE4OT9Jq7V2rVpaXvuJWtMcRCliMkAch15mQSWLEnjt89g+sT11Y/ErHMfnTtHxHXzmvpN+NnW4CamoE9lhNR/zxNe+gMpHeJhOKksM202yqmpROLcQhxDw+XOdOs2Fo6ubrRXntf1a5+bSbUVabT1G6wolSgEvj2cEgDoOeSRKi0v1Ow/LL2icvSh291Hb4I5/aex3H0G0tNqUddPd6mzCWBwK1KH+v2j1HUeXbPTbHsp1KLZQeOtjgNwlc/AET26rj7TdXplF5yVb/ACUrIuO1YYohCEunIFiZgTOcbY9JN9V91AStPV2tXxEM+QDyPUYmEpqPZYo09l7xBdHR8xMzk1u/GssHK7hH/tqq/tmZuo2rfZ79trf3WMfpma/XRdXi7P8AZpHahYD0IPwIOJyj02W/i6NO6q5vNlH7TFq1llR4kdq2/MrlTMfe7bN2papnf1zohrycZC5zzI7c5mE7U44LGn8fOu1S7RgtjPj5GTUuT4zL2gjjDNgA8uuZLspssf7TK0ujs0pxlg07LQoyxwO8xwYHmOY8JR204FLZzzKjl8Zn7C1R4uDqpB+RkKGY5NstRtuVbN6BhCay1k7/ALjak2bN0jHmfUKmf7CV/ab089uBSV2ZpAe2ni/3MW/cT0M60ekeAvx6ssfN/kIQhMjSEIQgBCETMAWETMTMAdCNzGl8QDJ2q/4hHcAP3nF97Nx9oWavUahKhYllpZfV2IW4cADKnBzynV79qVW2O1TpYM4BR1cdO8SM2zWZoxdwdA+n2fTXYrJZm12VhhgWtbAI+AEo+lPU8Oziv/qX1L8hlj9p6gWyvtHZlGpUV6itLVB4gHHQ4xkY6GQScJ2NpvW6nT1/n1NKedgB+k+ip5XSej7Q1X1aipbEepw4UWFkJAOMhsnt756pYbBy30ln1u09HR14a6/N7WJ+iibnpSu9Xs1ax/XfSnyRSx+qiYOv/wDI3jx1Fdlaf7K1B+pM6Vr9lUagKL60tCMWUWLxBSRjOD4SQVtwdFwaTSJ+gN/3yntpi7KqAYBQAqpgADAA6AATXzMomDHwjMwmRA8ice9JGzDVrmsx7N6LYD+oDhYfQH5zsUwN8d3RrNPwjHrayXrJ78c1PgR+012w3RwXdDqPQuUn0+GcRGR05SDUayzOOJscu3E09VoGRirAqykgg8iCOomZrasYPynOaaPZV2RmVWYnrk/E5hCJMDeUds1k1ZH9JB+XbK+wzniPgPvNUiQabRLWW4ejY5d3wmef24Kzrfqqa6Ku3udQGce2PnyMrbD0x4uPsAI+ZE09VoxZw8ROFJOB2yausKMKMAdky3ftwa/Qzd6jHyXR6RrrK6k5tY61jHexAEhzOi+ibdgvYddYPYrylWR71h5M48AOXxJ7pEIbpYJ1WoVFTmzqWg0oqqrqX3a60QfBVA/aT4gITqHhm88sIQjLLVUZYhR3kgfeCB8QzOv3g0ye9ame5Txn/HMz799dOPdFj/BeEfUwD0ETM8hfv039FQHi7k/QATPv3u1TdGVP7UGfM5gHvuKQX6xE99kX+5lX7mc4v2re/v22Hw4iB5CVCO2QDoN+9OlTrYD4IGb7CZet35pKsqpa4ZSvVa+RGDz5kTyHDGlYB5fX7q1h+LSG2juDWesP+4BTG16za2n9y02qOxiH/wDsM/WeoNUY1AkYMsmNR6StXVy1OnB/UvFWfrkTb0HpQ0b8rPWVH9ScS+a5+0r2UL24mVrdBpD76pn9I5+ayNoydC2fvLpbv5V1THuDji8jzmt/Eoq8TMAO8kAYnBtZsynP4XGB48/vzkTaR2HCzuyjoCSQPgCcRtJyjX2FvLTXta/V3kitrr2VgpbOXPD08AJ7DU+lmnPDp6brm6DlwZ+QyfpOb1bBBPVsd3LPnPU7D2e1YAQkY7ehk7Rk9fu7tba+ruyaxoaAhPE6sS5yMLhuZ7ewTomnYhVDniYKAWxw8R7Tjsnh9ketGMsT856jS3NgZk9GPZq8cJWFkIBoxMRYSSDE25urRqvaYcNmPfUcz4Eds53vL6PtTWjGsesA55TmeXYR1nXoYmuVcZdlqnV2U/Cz5idCpKsCCDgg8iD3GJO87z7v7N1AP8V6qt8crQ612D59vwIM4Nq7EWx1U5VbHVW5e0oYgHl3jEpWUuLPUaPyENQsNYaCEh/iU7xHq4IyOc1YwX1NPpj4SajRlxnKqM459fKaOl2fSpyxLnuPJfKbY1SkUrvIU1ZTeX8kT7rbtrqbA99i06ZT7TMwDvj+hB1z49B8Z1yrerQ6dFqp4iiKFVa62CgDoMnE5imrHQdJINTLlcFBHmdXqp6mWX0uke/v9IC/6dRPi74+gBmffvxqW90Vp8F4j9TPKLbJFM2lLBr37w6l/euf4KeAf44lJ7SxyxLHvYkn6yER4gDsxcxBELjvggdCVNTtamv33Rf7mA+kx9Xvzpk90tYf0KcebYg2RqnLpHpIhI7Z4HWekG08qq1Xxdix8hiY2q3k1lvW1lB7KwE+o5/WDdHSWP2OoX66tBl2VR+ohfvJKCbFDpwlT0bjUj6Tk1NH9T5Zj2sSx+s2NhbQam9CpIVmCsOxgTj6dflJwXv0uSrcm+T39oI6t5CZ+o1HdJLbCZAaSZBxyjfYTKj1EzaTZ5Ms1bGz2QDzI0hk9Wzieyetp3f8Jfo2FjsgHl9Jsc909BodmYxNinZWOyXqtDiCSHR0kYmtRI66MSylcgEoMI4LEgGdqN/NOPcWx/kFH1P7TM1PpDs/06kXxdi30GJ5zU6VkYqwKsOoIwR8pUcGGZJI1tXvvrW6OqD9CKPqcmYmu25e/wDMttb4u2PKR2VmVbNKTIMkijqdpY8TPIalGBJ68z0ns7NlZkD7ABmEoqRYpvdXR4xbZoU6kBQJutuvWeuflyjqt16x14m+Jx9polS30danyNcVmS5Mii9j0ziaenqsM1aNlKoAVQB/3tlunZ7E4Aye4DJ8hLMVhYONdYpzcvmyhRp27Zdqqm1pN0dS/StgO98IPrNnS7hN/qWIvggLnzOBJNGTyqCSqZ7mjdDTJ73HYf1NgeS4mhTpKa/5aIviFGfPrJIyeD0+y77Pcrc+JHCPMzSp3TvPvtXWP95+nL6z1ll8q2XyQZNe6tK++z2eHJB9Of1mF6QN3+LRE6RStlTiwrWW47EwQy9cnrnHhPT3auZGv2mQDw9YNtb2yTODlufj29/zhPY7x7HN9jWN7x7QADPL6jZNidOYmWTrw1MX2VuGSVV85EWI94ESaluckuVSjJ8FrMsbPr47q1HbYv35yrPSbl7KNlptI9lAVXxY9T8h94LGosVdTZ6mvTZl6jZ+ZoaTZ3fNSnRzA8fgzdPs0TRp0Al6vTyzXRBBTr0csppZaWqSrXIBWXTyVaJYCRwSAQiqPFclCRwWAReriyXEJIGa/ZVV68Nq8XcejL8DPHbX3Nsry1X4qdwHtj5dvy8p7yIYIOQvRiRmudP2psGnUAlhwv8AnXk3z7/nMajcKsHNljtz6KAg8+cgyyeGKCOp0TWHCKzn9KlvtOl6bdrSV81qUkdr5c/WaCgKMKAB3AADygZOc6XczVP1QIO+xgv0HOa2l9H4HO235Vp+7f8AE9eWjC8AydPunpK/6C577GLfTpNKqpEGEVUHcqhftBnkT2QQStZIWtkT3StZfJBYe6V7L5Ws1ErWXGAWLdTKdupkTvIHMAbfcTKF4zLrLG+ogyTMW7SZlK3ZGeyeoXR5k1ezoM1M8FfuuH7JRb0fWMfw+R8hOq1bNHdLlWjA7IM43OPRzTZfoxckHUWez+Sscz8WPTynvNm7FrpQJWoVQOQH/M2E00nSiDOzUTsX7nkq1aaWq6JOlMlWuCu2RJVJ1rj1rkgWDEYEjwscFjgJBA0LF4Y7EXEATEUCLFkgbiEdCAOiEwJjSZAAmMJgTGM0AUtGF4xnkL2wMkrPIntkD3yu90kgsPfK73yB7pA1kAlsvld7Y1mjDAEZ5ExknDAVwCEiJ6uWRTJk08Aprp5Mmll1NNLCaeCSlXpJZTTS2tUkWqAV0pky1SZa5IK4BEtUlWuSKkeFgkjCSQJHBY4CANCxwEcBFxIIExFxFAi4gCQxFxFkkCYi4hCAGIQhAGmRkxYQSRsZCzQhBBBZZKr2QhAK7vImaEIBGTIzFhAGkQCQhAHrVJEphCATpp5OlMIQCZapItcWEEjwkeEhCQB6rHhYQgkcFjgIQgDsRcQhBAuIQhAHCEISSAhCEAIsIQBIsIQD/9k="/>
          <p:cNvSpPr>
            <a:spLocks noChangeAspect="1" noChangeArrowheads="1"/>
          </p:cNvSpPr>
          <p:nvPr/>
        </p:nvSpPr>
        <p:spPr bwMode="auto">
          <a:xfrm>
            <a:off x="155575" y="-830263"/>
            <a:ext cx="2628900" cy="1743076"/>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1276" name="AutoShape 12" descr="data:image/jpeg;base64,/9j/4AAQSkZJRgABAQAAAQABAAD/2wCEAAkGBhAQDxAPDxQQEBAQDQ8PFBAPEBAPEA8QFBAVFBQQFRQXHCYeFxkjGRQUHy8gIycpLCwsFR4xNTAqNSYrLCkBCQoKDgwOGg8PGikgHyEpKSoqLSksLCksKS8pLCwpKSktKSkpLCwpKS0sKSwtKSkpKiksKSksKSksKS0pKSkpLv/AABEIALcBFAMBIgACEQEDEQH/xAAcAAABBQEBAQAAAAAAAAAAAAAAAQIDBAUHBgj/xAA9EAACAgEBBQQIBAUEAQUAAAABAgADEQQFBhIhMUFRYZEHEyIycYGhsSNSYsEUM0JyokOS0fAkU2ODsuH/xAAbAQEAAgMBAQAAAAAAAAAAAAAAAQQCAwUGB//EACsRAAICAQQBAgUEAwAAAAAAAAABAgMRBBIhMQUTQTJRYaGxFSJx4RRCkf/aAAwDAQACEQMRAD8A7jCEIAQhEgCwiRCYA6E5Ptj0naynVX1IKGSu+xF4kbOFbHMhufSR1+mDVD3qaG+BsX9zNHrwOovFahpSSXP1OuQnLqvTMQR6zTAjvS7n5FZ6vdTfmnaLOlaW1tWiu3HwkYJwMEHwmcbYy4TK92hvpW6ceD00ICE2FMIQhACEIQAhCEAIQhACEIQAhCEAIQhACEIQAhCEAIQhACEIQBIsIQAhCJmABMwNv740aT2G/Etx/LQ8x/ceiytvzvV/B0hayPX25C9vAvbYR9vGchfUFiWYlmJJJJyST1JMrXX7OF2dvx3i/wDIXqWfD7fX+j3Gp9Iuoc+xwVjuA4j5mQrvzqOpsP8AiB9p4z10z9Vqy/L+nu7/ABMqetJ+56D9OoisKKLO2ba3texHctY7OQQCvExycE+J7pQBPfEEWYFtLCwgJnrfR7vbRs97jethFy1qGrCtw8JYnIJH5h5TyUJlGTi8o03Uxug4S6Z9EbG3o0mrH/j2o56lPdsHxQ85q5nzJVayMGQlWU5DKSrKe8ETq24HpCa9l0mrP4p5V29PWfob9Xj2/HrcrvUuGeZ1nipUrfW8r7nRYsaIssnFFhCEAIQhACJiLEgCwhCAEIQgBCEIAQiQzADEIsTMAWJDMXMAImIsIAQiQgCxDFlfXW8FVjflrdvJSYJSy8HEt8NrHU626zPsq5qTuCISOXxOT85i5jSxPM9Tz+Z5wzONJ5bZ9Ipgq4KC9kRaq3ljvlaPuPtGMhCTywgzY5nkO88os8/t7VE2CodFAJ8SZthHc8FTUXKmG43kcEZByD2iOkGiXFSD9AlI7QYagoT7GQuO7kOfnI25zgylbtUW/c1BHV2FWDKSGUhgRyKkcwRGiBmBtfK5PoXdPbX8Zo6bzjiZOFwOyxfZb6jPzmxOd+hnWcWn1NX5L1ceAdOf1X6zos6tct0UzwerqVV0oL2YkIsJmVhBFhCAJCLCAJmEWEASGYRYAkISLU6lK0Z3YIqgsWY4CgdpMAfZYACSQABkknAA7zPHX+lXQq7IBc4U49YiqUbxXJBInjt799btpWHR6HK0A4dzkcf6m7l7l7e2ZWs3RNFHGmWZcs+eZYdrSpZbLuB06NNWpJXPl+3y/k6OvpV0B6+uX41f8GN1XpT2f6uw12N60VuUVqrAC/CeEdO/E5AZU1VOefdKy1U+jpPxdK5WT2+n9L2vHvLp2/8AjZfs06tsDan8Tpqb8oTZWrNwc1V8e0vyPL5T5voOZ7v0e72/wl3qbT/49zAEnpVZ0D/A9D59kzpvaliT4Zr1mhi691Sw19zs0WNUx06J54SEWEAJX11XHVYv5q3XzUiWIhglPDyfN5XHI9Ry+YiT0W+2wzptZaAPw7GNqHswxyV+RyPKefKzkyhh4PoFGoVkFJe6KL9T8YR9y4Y+cZMTcEwNuaQ+sFg5qwAPgRN+IVzyPMdxmcZbXkr30q6O1jaRhVHco+06vs30R7N1Ol091iWpdZRU72VWupLFQSSpyvb3TlWJ2ndX0iaGyuqhmOndK0rxdgKxVQOTjl2duJuoay8nM8srdkfTzx3gfpvRRs5PeW2z++1vsuJrabcfZ9fu6an4uvrD/lmbS2AjIOQeeRzGI7MuKEV7Hm5am6XxSf8A0h0uirqGK0SsdyIqDyEniRZmV+whCEAIQhACEIQAiZiwzACJmLKm1Nopp6bL7chK0LMQOI4+EhvAXPAuv2hXRW1trBEQZLN0Hh4nwnH94t5tRti40UcVelVufj+pu9u4dBKe1N4r9tav1IJroTLhFOQFBxk9hY569nZ4+12NsNKEVEUAAf8Acys5Oz+PydBRjp1l8y/H9mLZo69m6Gy5EDGtQ2GOONiwHM9e2Yum9KaPhLNMwLEL+HarcycdGA756zfnZF+p0L0aZQ7tZWSCyp7IbJ5nlOabL3L1yavTC7T2qn8TTxPw8SBQ4JJZcgDlNqSSKzk28s2N5dinTW5A/CsJK/pbtT/iYxWdZ25slb6mRu0cj2q3YROWanTNU7VOMMhwfHuI8DObfXteUej0Gp9WG2XaKgoAOR2yQR+I3Er5Ohg6v6Nd7fXV/wAHcfxal/DYnnZWOz4r9vhPe5nzlo9W9ViW1kq6MGVh2ETue6u8Sa3TrauA49mxPyOOvyPUTp6a7ctr7PNeR0npS9SPT+zNqEWEuHKCJFhAMXejdtNbTwHCuuWrf8rdx8D0M5FtPd+7TuUtQqR29VbxU9ond5BqdIlg4bFVx3MMzVOtS5L2m1s6OO0fO2s0hxntH2lCd12l6P8AT2ZNfsE9nUTme/G6i7P4XZv5hYKoBbixjJBHTqOsqTpceT0Ol8nXY9j4Z5eEalgPQ5jpoOunnoIQiyAb27m+ur0JArbjq7abCSmP09qH4eU7JuxvTRr6vWVHDLgPU2OOs+PeO4z58mtuvt5tFqq71J4QwWxR/XUT7Q/ceIEsVXOLw+jka7x0LoucFiX5PofMIyqwMoZeYZQQe8EZBj50DyAQhCAEIQgBFiQgCxIQgBGugIIIBBGCDzBHwjoQDH2vpUAQKqr7RPsqF7PD4yiqzR2u3tKO5SfM/wD5OQ72+kDWaXaF1NDVmpOAcFlYbnwAt7Qwe3vmt9ma6OoQnntyN4bddpTfciI3rmrHq+LDBQOftE4OT9Jq7V2rVpaXvuJWtMcRCliMkAch15mQSWLEnjt89g+sT11Y/ErHMfnTtHxHXzmvpN+NnW4CamoE9lhNR/zxNe+gMpHeJhOKksM202yqmpROLcQhxDw+XOdOs2Fo6ubrRXntf1a5+bSbUVabT1G6wolSgEvj2cEgDoOeSRKi0v1Ow/LL2icvSh291Hb4I5/aex3H0G0tNqUddPd6mzCWBwK1KH+v2j1HUeXbPTbHsp1KLZQeOtjgNwlc/AET26rj7TdXplF5yVb/ACUrIuO1YYohCEunIFiZgTOcbY9JN9V91AStPV2tXxEM+QDyPUYmEpqPZYo09l7xBdHR8xMzk1u/GssHK7hH/tqq/tmZuo2rfZ79trf3WMfpma/XRdXi7P8AZpHahYD0IPwIOJyj02W/i6NO6q5vNlH7TFq1llR4kdq2/MrlTMfe7bN2papnf1zohrycZC5zzI7c5mE7U44LGn8fOu1S7RgtjPj5GTUuT4zL2gjjDNgA8uuZLspssf7TK0ujs0pxlg07LQoyxwO8xwYHmOY8JR204FLZzzKjl8Zn7C1R4uDqpB+RkKGY5NstRtuVbN6BhCay1k7/ALjak2bN0jHmfUKmf7CV/ab089uBSV2ZpAe2ni/3MW/cT0M60ekeAvx6ssfN/kIQhMjSEIQgBCETMAWETMTMAdCNzGl8QDJ2q/4hHcAP3nF97Nx9oWavUahKhYllpZfV2IW4cADKnBzynV79qVW2O1TpYM4BR1cdO8SM2zWZoxdwdA+n2fTXYrJZm12VhhgWtbAI+AEo+lPU8Oziv/qX1L8hlj9p6gWyvtHZlGpUV6itLVB4gHHQ4xkY6GQScJ2NpvW6nT1/n1NKedgB+k+ip5XSej7Q1X1aipbEepw4UWFkJAOMhsnt756pYbBy30ln1u09HR14a6/N7WJ+iibnpSu9Xs1ax/XfSnyRSx+qiYOv/wDI3jx1Fdlaf7K1B+pM6Vr9lUagKL60tCMWUWLxBSRjOD4SQVtwdFwaTSJ+gN/3yntpi7KqAYBQAqpgADAA6AATXzMomDHwjMwmRA8ice9JGzDVrmsx7N6LYD+oDhYfQH5zsUwN8d3RrNPwjHrayXrJ78c1PgR+012w3RwXdDqPQuUn0+GcRGR05SDUayzOOJscu3E09VoGRirAqykgg8iCOomZrasYPynOaaPZV2RmVWYnrk/E5hCJMDeUds1k1ZH9JB+XbK+wzniPgPvNUiQabRLWW4ejY5d3wmef24Kzrfqqa6Ku3udQGce2PnyMrbD0x4uPsAI+ZE09VoxZw8ROFJOB2yausKMKMAdky3ftwa/Qzd6jHyXR6RrrK6k5tY61jHexAEhzOi+ibdgvYddYPYrylWR71h5M48AOXxJ7pEIbpYJ1WoVFTmzqWg0oqqrqX3a60QfBVA/aT4gITqHhm88sIQjLLVUZYhR3kgfeCB8QzOv3g0ye9ame5Txn/HMz799dOPdFj/BeEfUwD0ETM8hfv039FQHi7k/QATPv3u1TdGVP7UGfM5gHvuKQX6xE99kX+5lX7mc4v2re/v22Hw4iB5CVCO2QDoN+9OlTrYD4IGb7CZet35pKsqpa4ZSvVa+RGDz5kTyHDGlYB5fX7q1h+LSG2juDWesP+4BTG16za2n9y02qOxiH/wDsM/WeoNUY1AkYMsmNR6StXVy1OnB/UvFWfrkTb0HpQ0b8rPWVH9ScS+a5+0r2UL24mVrdBpD76pn9I5+ayNoydC2fvLpbv5V1THuDji8jzmt/Eoq8TMAO8kAYnBtZsynP4XGB48/vzkTaR2HCzuyjoCSQPgCcRtJyjX2FvLTXta/V3kitrr2VgpbOXPD08AJ7DU+lmnPDp6brm6DlwZ+QyfpOb1bBBPVsd3LPnPU7D2e1YAQkY7ehk7Rk9fu7tba+ruyaxoaAhPE6sS5yMLhuZ7ewTomnYhVDniYKAWxw8R7Tjsnh9ketGMsT856jS3NgZk9GPZq8cJWFkIBoxMRYSSDE25urRqvaYcNmPfUcz4Eds53vL6PtTWjGsesA55TmeXYR1nXoYmuVcZdlqnV2U/Cz5idCpKsCCDgg8iD3GJO87z7v7N1AP8V6qt8crQ612D59vwIM4Nq7EWx1U5VbHVW5e0oYgHl3jEpWUuLPUaPyENQsNYaCEh/iU7xHq4IyOc1YwX1NPpj4SajRlxnKqM459fKaOl2fSpyxLnuPJfKbY1SkUrvIU1ZTeX8kT7rbtrqbA99i06ZT7TMwDvj+hB1z49B8Z1yrerQ6dFqp4iiKFVa62CgDoMnE5imrHQdJINTLlcFBHmdXqp6mWX0uke/v9IC/6dRPi74+gBmffvxqW90Vp8F4j9TPKLbJFM2lLBr37w6l/euf4KeAf44lJ7SxyxLHvYkn6yER4gDsxcxBELjvggdCVNTtamv33Rf7mA+kx9Xvzpk90tYf0KcebYg2RqnLpHpIhI7Z4HWekG08qq1Xxdix8hiY2q3k1lvW1lB7KwE+o5/WDdHSWP2OoX66tBl2VR+ohfvJKCbFDpwlT0bjUj6Tk1NH9T5Zj2sSx+s2NhbQam9CpIVmCsOxgTj6dflJwXv0uSrcm+T39oI6t5CZ+o1HdJLbCZAaSZBxyjfYTKj1EzaTZ5Ms1bGz2QDzI0hk9Wzieyetp3f8Jfo2FjsgHl9Jsc909BodmYxNinZWOyXqtDiCSHR0kYmtRI66MSylcgEoMI4LEgGdqN/NOPcWx/kFH1P7TM1PpDs/06kXxdi30GJ5zU6VkYqwKsOoIwR8pUcGGZJI1tXvvrW6OqD9CKPqcmYmu25e/wDMttb4u2PKR2VmVbNKTIMkijqdpY8TPIalGBJ68z0ns7NlZkD7ABmEoqRYpvdXR4xbZoU6kBQJutuvWeuflyjqt16x14m+Jx9polS30danyNcVmS5Mii9j0ziaenqsM1aNlKoAVQB/3tlunZ7E4Aye4DJ8hLMVhYONdYpzcvmyhRp27Zdqqm1pN0dS/StgO98IPrNnS7hN/qWIvggLnzOBJNGTyqCSqZ7mjdDTJ73HYf1NgeS4mhTpKa/5aIviFGfPrJIyeD0+y77Pcrc+JHCPMzSp3TvPvtXWP95+nL6z1ll8q2XyQZNe6tK++z2eHJB9Of1mF6QN3+LRE6RStlTiwrWW47EwQy9cnrnHhPT3auZGv2mQDw9YNtb2yTODlufj29/zhPY7x7HN9jWN7x7QADPL6jZNidOYmWTrw1MX2VuGSVV85EWI94ESaluckuVSjJ8FrMsbPr47q1HbYv35yrPSbl7KNlptI9lAVXxY9T8h94LGosVdTZ6mvTZl6jZ+ZoaTZ3fNSnRzA8fgzdPs0TRp0Al6vTyzXRBBTr0csppZaWqSrXIBWXTyVaJYCRwSAQiqPFclCRwWAReriyXEJIGa/ZVV68Nq8XcejL8DPHbX3Nsry1X4qdwHtj5dvy8p7yIYIOQvRiRmudP2psGnUAlhwv8AnXk3z7/nMajcKsHNljtz6KAg8+cgyyeGKCOp0TWHCKzn9KlvtOl6bdrSV81qUkdr5c/WaCgKMKAB3AADygZOc6XczVP1QIO+xgv0HOa2l9H4HO235Vp+7f8AE9eWjC8AydPunpK/6C577GLfTpNKqpEGEVUHcqhftBnkT2QQStZIWtkT3StZfJBYe6V7L5Ws1ErWXGAWLdTKdupkTvIHMAbfcTKF4zLrLG+ogyTMW7SZlK3ZGeyeoXR5k1ezoM1M8FfuuH7JRb0fWMfw+R8hOq1bNHdLlWjA7IM43OPRzTZfoxckHUWez+Sscz8WPTynvNm7FrpQJWoVQOQH/M2E00nSiDOzUTsX7nkq1aaWq6JOlMlWuCu2RJVJ1rj1rkgWDEYEjwscFjgJBA0LF4Y7EXEATEUCLFkgbiEdCAOiEwJjSZAAmMJgTGM0AUtGF4xnkL2wMkrPIntkD3yu90kgsPfK73yB7pA1kAlsvld7Y1mjDAEZ5ExknDAVwCEiJ6uWRTJk08Aprp5Mmll1NNLCaeCSlXpJZTTS2tUkWqAV0pky1SZa5IK4BEtUlWuSKkeFgkjCSQJHBY4CANCxwEcBFxIIExFxFAi4gCQxFxFkkCYi4hCAGIQhAGmRkxYQSRsZCzQhBBBZZKr2QhAK7vImaEIBGTIzFhAGkQCQhAHrVJEphCATpp5OlMIQCZapItcWEEjwkeEhCQB6rHhYQgkcFjgIQgDsRcQhBAuIQhAHCEISSAhCEAIsIQBIsIQD/9k="/>
          <p:cNvSpPr>
            <a:spLocks noChangeAspect="1" noChangeArrowheads="1"/>
          </p:cNvSpPr>
          <p:nvPr/>
        </p:nvSpPr>
        <p:spPr bwMode="auto">
          <a:xfrm>
            <a:off x="155575" y="-830263"/>
            <a:ext cx="2628900" cy="1743076"/>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9" name="Image 8" descr="banner.jpg"/>
          <p:cNvPicPr>
            <a:picLocks noChangeAspect="1"/>
          </p:cNvPicPr>
          <p:nvPr/>
        </p:nvPicPr>
        <p:blipFill>
          <a:blip r:embed="rId2" cstate="print"/>
          <a:stretch>
            <a:fillRect/>
          </a:stretch>
        </p:blipFill>
        <p:spPr>
          <a:xfrm>
            <a:off x="0" y="0"/>
            <a:ext cx="9144000" cy="1214422"/>
          </a:xfrm>
          <a:prstGeom prst="rect">
            <a:avLst/>
          </a:prstGeom>
        </p:spPr>
      </p:pic>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620688"/>
            <a:ext cx="8229600" cy="5721499"/>
          </a:xfrm>
        </p:spPr>
        <p:style>
          <a:lnRef idx="2">
            <a:schemeClr val="accent1"/>
          </a:lnRef>
          <a:fillRef idx="1">
            <a:schemeClr val="lt1"/>
          </a:fillRef>
          <a:effectRef idx="0">
            <a:schemeClr val="accent1"/>
          </a:effectRef>
          <a:fontRef idx="minor">
            <a:schemeClr val="dk1"/>
          </a:fontRef>
        </p:style>
        <p:txBody>
          <a:bodyPr>
            <a:normAutofit fontScale="85000" lnSpcReduction="20000"/>
          </a:bodyPr>
          <a:lstStyle/>
          <a:p>
            <a:pPr>
              <a:buNone/>
            </a:pPr>
            <a:r>
              <a:rPr lang="fr-FR" sz="4200" b="1" dirty="0">
                <a:solidFill>
                  <a:srgbClr val="7030A0"/>
                </a:solidFill>
              </a:rPr>
              <a:t>c</a:t>
            </a:r>
            <a:r>
              <a:rPr lang="fr-FR" sz="4200" b="1" dirty="0" smtClean="0">
                <a:solidFill>
                  <a:srgbClr val="7030A0"/>
                </a:solidFill>
              </a:rPr>
              <a:t>)- </a:t>
            </a:r>
            <a:r>
              <a:rPr lang="fr-FR" sz="4200" b="1" u="sng" dirty="0">
                <a:solidFill>
                  <a:srgbClr val="7030A0"/>
                </a:solidFill>
              </a:rPr>
              <a:t>L</a:t>
            </a:r>
            <a:r>
              <a:rPr lang="fr-FR" sz="4200" b="1" u="sng" dirty="0" smtClean="0">
                <a:solidFill>
                  <a:srgbClr val="7030A0"/>
                </a:solidFill>
              </a:rPr>
              <a:t>’exécution </a:t>
            </a:r>
            <a:r>
              <a:rPr lang="fr-FR" sz="4200" b="1" u="sng" dirty="0">
                <a:solidFill>
                  <a:srgbClr val="7030A0"/>
                </a:solidFill>
              </a:rPr>
              <a:t>du </a:t>
            </a:r>
            <a:r>
              <a:rPr lang="fr-FR" sz="4200" b="1" u="sng" dirty="0" smtClean="0">
                <a:solidFill>
                  <a:srgbClr val="7030A0"/>
                </a:solidFill>
              </a:rPr>
              <a:t>gage :</a:t>
            </a:r>
            <a:endParaRPr lang="fr-FR" sz="4200" u="sng" dirty="0">
              <a:solidFill>
                <a:srgbClr val="7030A0"/>
              </a:solidFill>
            </a:endParaRPr>
          </a:p>
          <a:p>
            <a:pPr>
              <a:buNone/>
            </a:pPr>
            <a:r>
              <a:rPr lang="fr-FR" b="1" dirty="0" smtClean="0"/>
              <a:t>     L’exécution </a:t>
            </a:r>
            <a:r>
              <a:rPr lang="fr-FR" b="1" dirty="0"/>
              <a:t>du gage commercial, au cas de défaut de paiement de la </a:t>
            </a:r>
            <a:r>
              <a:rPr lang="fr-FR" b="1" dirty="0" smtClean="0"/>
              <a:t>dette, est </a:t>
            </a:r>
            <a:r>
              <a:rPr lang="fr-FR" b="1" dirty="0"/>
              <a:t>grandement facilitée par l’article 340 du code de commerce.</a:t>
            </a:r>
            <a:endParaRPr lang="fr-FR" dirty="0"/>
          </a:p>
          <a:p>
            <a:pPr>
              <a:buNone/>
            </a:pPr>
            <a:r>
              <a:rPr lang="fr-FR" b="1" dirty="0" smtClean="0"/>
              <a:t>     Le créancier adresse une signification au débiteur, et sept jours après, il peut faire procéder à la vente publique des objets donnés en gage. La vente est faite par le greffier du tribunal du lieu du domicile du créancier ou du tiers convenu, dans les formes prévues pour les ventes sur saisie-exécution parle code de procédure civile. Il n’est donc pas besoin de titre exécutoire. La défense faite au créancier de s’approprier le gage en vertu d’une clause du contrat, dite pacte compromissoire, qui est édicté par l’article 1207 du  DOC,</a:t>
            </a:r>
            <a:r>
              <a:rPr lang="fr-FR" dirty="0" smtClean="0"/>
              <a:t> </a:t>
            </a:r>
            <a:r>
              <a:rPr lang="fr-FR" b="1" dirty="0" smtClean="0"/>
              <a:t>se trouve reproduite par le dernier alinéa de l’article 340 du code de commerce .</a:t>
            </a:r>
            <a:endParaRPr lang="fr-FR" dirty="0"/>
          </a:p>
        </p:txBody>
      </p:sp>
    </p:spTree>
  </p:cSld>
  <p:clrMapOvr>
    <a:masterClrMapping/>
  </p:clrMapOvr>
  <p:transition>
    <p:comb/>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0"/>
            <a:ext cx="8229600" cy="7523312"/>
          </a:xfrm>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pPr>
              <a:buNone/>
            </a:pPr>
            <a:r>
              <a:rPr lang="fr-FR" sz="4600" b="1" u="sng" dirty="0" smtClean="0">
                <a:solidFill>
                  <a:schemeClr val="accent1">
                    <a:lumMod val="75000"/>
                  </a:schemeClr>
                </a:solidFill>
              </a:rPr>
              <a:t>Le nantissement sans dépossession :</a:t>
            </a:r>
          </a:p>
          <a:p>
            <a:pPr>
              <a:buNone/>
            </a:pPr>
            <a:r>
              <a:rPr lang="fr-FR" sz="3400" b="1" dirty="0" smtClean="0"/>
              <a:t>     A coté du nantissement de l’outillage et du matériel de l’équipement, existe le nantissement du fonds de commerce qui ferra l’objet d’étude dans cette deuxième partie, en effet ce dernier revêt une importance incomparable dans la pratique commercial de tous les jours .</a:t>
            </a:r>
          </a:p>
          <a:p>
            <a:pPr>
              <a:buNone/>
            </a:pPr>
            <a:r>
              <a:rPr lang="fr-FR" sz="3400" b="1" dirty="0" smtClean="0"/>
              <a:t>     Le </a:t>
            </a:r>
            <a:r>
              <a:rPr lang="fr-FR" sz="3400" b="1" dirty="0"/>
              <a:t>nantissement du fonds de commerce a été crée comme </a:t>
            </a:r>
            <a:r>
              <a:rPr lang="fr-FR" sz="3400" b="1" dirty="0" smtClean="0"/>
              <a:t>une hypothèque </a:t>
            </a:r>
            <a:r>
              <a:rPr lang="fr-FR" sz="3400" b="1" dirty="0"/>
              <a:t>mobilière, c'est-à-dire, un gage sans dépossession du débiteur</a:t>
            </a:r>
            <a:r>
              <a:rPr lang="fr-FR" sz="3400" b="1" dirty="0" smtClean="0"/>
              <a:t>. Cette </a:t>
            </a:r>
            <a:r>
              <a:rPr lang="fr-FR" sz="3400" b="1" dirty="0"/>
              <a:t>garantie confère au banquier prêteur un privilège sur le fonds. </a:t>
            </a:r>
            <a:r>
              <a:rPr lang="fr-FR" sz="3400" b="1" dirty="0" smtClean="0"/>
              <a:t>C’est une </a:t>
            </a:r>
            <a:r>
              <a:rPr lang="fr-FR" sz="3400" b="1" dirty="0"/>
              <a:t>sûreté réelle organisée sur le modèle de l’hypothèque grâce à </a:t>
            </a:r>
            <a:r>
              <a:rPr lang="fr-FR" sz="3400" b="1" dirty="0" smtClean="0"/>
              <a:t>la publicité </a:t>
            </a:r>
            <a:r>
              <a:rPr lang="fr-FR" sz="3400" b="1" dirty="0"/>
              <a:t>que la stabilité relative du fonds rend possible</a:t>
            </a:r>
            <a:r>
              <a:rPr lang="fr-FR" sz="3400" b="1" dirty="0" smtClean="0"/>
              <a:t>.</a:t>
            </a:r>
            <a:endParaRPr lang="fr-FR" sz="3400" dirty="0"/>
          </a:p>
        </p:txBody>
      </p:sp>
    </p:spTree>
  </p:cSld>
  <p:clrMapOvr>
    <a:masterClrMapping/>
  </p:clrMapOvr>
  <p:transition>
    <p:spli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600" b="1" u="sng" dirty="0" smtClean="0">
                <a:solidFill>
                  <a:schemeClr val="accent1">
                    <a:lumMod val="75000"/>
                  </a:schemeClr>
                </a:solidFill>
              </a:rPr>
              <a:t>Exemple concret</a:t>
            </a:r>
            <a:endParaRPr lang="fr-FR" sz="3600" b="1" u="sng" dirty="0">
              <a:solidFill>
                <a:schemeClr val="accent1">
                  <a:lumMod val="75000"/>
                </a:schemeClr>
              </a:solidFill>
            </a:endParaRPr>
          </a:p>
        </p:txBody>
      </p:sp>
      <p:sp>
        <p:nvSpPr>
          <p:cNvPr id="3" name="Espace réservé du contenu 2"/>
          <p:cNvSpPr>
            <a:spLocks noGrp="1"/>
          </p:cNvSpPr>
          <p:nvPr>
            <p:ph idx="1"/>
          </p:nvPr>
        </p:nvSpPr>
        <p:spPr>
          <a:xfrm>
            <a:off x="467544" y="1412777"/>
            <a:ext cx="8219256" cy="3744416"/>
          </a:xfrm>
        </p:spPr>
        <p:style>
          <a:lnRef idx="2">
            <a:schemeClr val="accent1"/>
          </a:lnRef>
          <a:fillRef idx="1">
            <a:schemeClr val="lt1"/>
          </a:fillRef>
          <a:effectRef idx="0">
            <a:schemeClr val="accent1"/>
          </a:effectRef>
          <a:fontRef idx="minor">
            <a:schemeClr val="dk1"/>
          </a:fontRef>
        </p:style>
        <p:txBody>
          <a:bodyPr>
            <a:normAutofit/>
          </a:bodyPr>
          <a:lstStyle/>
          <a:p>
            <a:pPr>
              <a:buNone/>
            </a:pPr>
            <a:r>
              <a:rPr lang="fr-FR" sz="2600" dirty="0" smtClean="0"/>
              <a:t>Le remboursement d'une dette:</a:t>
            </a:r>
          </a:p>
          <a:p>
            <a:pPr>
              <a:buNone/>
            </a:pPr>
            <a:r>
              <a:rPr lang="fr-FR" sz="2600" dirty="0" smtClean="0"/>
              <a:t>L'entreprise A a une dette de plusieurs dizaines de milliers d'euros envers l'entreprise B. Afin de garantir le paiement de sa dette, l'entreprise A va procéder au nantissement d'une partie de ses biens mobiliers. Si elle ne peut plus payer, l'entreprise B demandera alors la vente forcée des biens nantis sous forme de mise aux enchères. Elle sera ensuite remboursée en priorité à partir d'argent récupéré.</a:t>
            </a:r>
            <a:endParaRPr lang="fr-FR" sz="2600" dirty="0"/>
          </a:p>
        </p:txBody>
      </p:sp>
      <p:sp>
        <p:nvSpPr>
          <p:cNvPr id="4" name="ZoneTexte 3"/>
          <p:cNvSpPr txBox="1"/>
          <p:nvPr/>
        </p:nvSpPr>
        <p:spPr>
          <a:xfrm>
            <a:off x="6715108" y="5103674"/>
            <a:ext cx="2428892" cy="1754326"/>
          </a:xfrm>
          <a:prstGeom prst="rect">
            <a:avLst/>
          </a:prstGeom>
          <a:noFill/>
        </p:spPr>
        <p:txBody>
          <a:bodyPr wrap="square" rtlCol="0">
            <a:spAutoFit/>
          </a:bodyPr>
          <a:lstStyle/>
          <a:p>
            <a:r>
              <a:rPr lang="fr-FR" dirty="0" smtClean="0"/>
              <a:t>Note : Afin de garantir le paiement de leurs dettes, les entreprises nantissent en général leur fonds de commerce.</a:t>
            </a:r>
            <a:endParaRPr lang="fr-FR" dirty="0"/>
          </a:p>
        </p:txBody>
      </p:sp>
    </p:spTree>
  </p:cSld>
  <p:clrMapOvr>
    <a:masterClrMapping/>
  </p:clrMapOvr>
  <p:transition>
    <p:pull dir="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chemeClr val="accent1">
                    <a:lumMod val="75000"/>
                  </a:schemeClr>
                </a:solidFill>
              </a:rPr>
              <a:t>Comment réaliser une procédure de nantissement ?</a:t>
            </a:r>
            <a:endParaRPr lang="fr-FR" b="1" dirty="0">
              <a:solidFill>
                <a:schemeClr val="accent1">
                  <a:lumMod val="75000"/>
                </a:schemeClr>
              </a:solidFill>
            </a:endParaRPr>
          </a:p>
        </p:txBody>
      </p:sp>
      <p:sp>
        <p:nvSpPr>
          <p:cNvPr id="3" name="Espace réservé du contenu 2"/>
          <p:cNvSpPr>
            <a:spLocks noGrp="1"/>
          </p:cNvSpPr>
          <p:nvPr>
            <p:ph idx="1"/>
          </p:nvPr>
        </p:nvSpPr>
        <p:spPr/>
        <p:style>
          <a:lnRef idx="2">
            <a:schemeClr val="accent1"/>
          </a:lnRef>
          <a:fillRef idx="1">
            <a:schemeClr val="lt1"/>
          </a:fillRef>
          <a:effectRef idx="0">
            <a:schemeClr val="accent1"/>
          </a:effectRef>
          <a:fontRef idx="minor">
            <a:schemeClr val="dk1"/>
          </a:fontRef>
        </p:style>
        <p:txBody>
          <a:bodyPr/>
          <a:lstStyle/>
          <a:p>
            <a:r>
              <a:rPr lang="fr-FR" dirty="0" smtClean="0"/>
              <a:t>La procédure de nantissement nécessite la rédaction d'un contrat écrit afin de ne pas être considérée comme nulle. Le document doit être signé par les deux parties : le débiteur et le créancier.</a:t>
            </a:r>
          </a:p>
          <a:p>
            <a:r>
              <a:rPr lang="fr-FR" dirty="0" smtClean="0"/>
              <a:t>Important : la seule signature du débiteur n'est pas suffisante pour rendre le contrat valable.</a:t>
            </a:r>
            <a:endParaRPr lang="fr-FR" dirty="0"/>
          </a:p>
        </p:txBody>
      </p:sp>
    </p:spTree>
  </p:cSld>
  <p:clrMapOvr>
    <a:masterClrMapping/>
  </p:clrMapOvr>
  <p:transition>
    <p:zoom dir="in"/>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0" y="1600200"/>
            <a:ext cx="8229600" cy="4525963"/>
          </a:xfrm>
        </p:spPr>
        <p:style>
          <a:lnRef idx="2">
            <a:schemeClr val="accent1"/>
          </a:lnRef>
          <a:fillRef idx="1">
            <a:schemeClr val="lt1"/>
          </a:fillRef>
          <a:effectRef idx="0">
            <a:schemeClr val="accent1"/>
          </a:effectRef>
          <a:fontRef idx="minor">
            <a:schemeClr val="dk1"/>
          </a:fontRef>
        </p:style>
        <p:txBody>
          <a:bodyPr/>
          <a:lstStyle/>
          <a:p>
            <a:pPr>
              <a:buFont typeface="Wingdings" pitchFamily="2" charset="2"/>
              <a:buChar char="Ø"/>
            </a:pPr>
            <a:r>
              <a:rPr lang="fr-FR" dirty="0" smtClean="0"/>
              <a:t>Le contrat peut être signé de deux manières différentes :</a:t>
            </a:r>
          </a:p>
          <a:p>
            <a:r>
              <a:rPr lang="fr-FR" dirty="0" smtClean="0"/>
              <a:t> Soit un acte sous seing privé, c'est-à-dire établi entre deux personnes physiques, sans l'intervention d'un officier public.</a:t>
            </a:r>
            <a:endParaRPr lang="fr-FR" dirty="0"/>
          </a:p>
        </p:txBody>
      </p:sp>
    </p:spTree>
  </p:cSld>
  <p:clrMapOvr>
    <a:masterClrMapping/>
  </p:clrMapOvr>
  <p:transition>
    <p:wheel spokes="8"/>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idx="4294967295"/>
          </p:nvPr>
        </p:nvSpPr>
        <p:spPr>
          <a:xfrm>
            <a:off x="0" y="1600200"/>
            <a:ext cx="8229600" cy="4525963"/>
          </a:xfrm>
        </p:spPr>
        <p:style>
          <a:lnRef idx="2">
            <a:schemeClr val="accent1"/>
          </a:lnRef>
          <a:fillRef idx="1">
            <a:schemeClr val="lt1"/>
          </a:fillRef>
          <a:effectRef idx="0">
            <a:schemeClr val="accent1"/>
          </a:effectRef>
          <a:fontRef idx="minor">
            <a:schemeClr val="dk1"/>
          </a:fontRef>
        </p:style>
        <p:txBody>
          <a:bodyPr/>
          <a:lstStyle/>
          <a:p>
            <a:r>
              <a:rPr lang="fr-FR" dirty="0" smtClean="0"/>
              <a:t>Soit un acte authentique, c'est-à-dire établi par un officier public: en général un notaire.</a:t>
            </a:r>
          </a:p>
          <a:p>
            <a:r>
              <a:rPr lang="fr-FR" dirty="0" smtClean="0"/>
              <a:t>Cet acte doit ensuite être rendu public en l'enregistrement auprès du service administratif en charge du type de bien nanti.</a:t>
            </a:r>
            <a:endParaRPr lang="fr-FR" dirty="0"/>
          </a:p>
        </p:txBody>
      </p:sp>
    </p:spTree>
  </p:cSld>
  <p:clrMapOvr>
    <a:masterClrMapping/>
  </p:clrMapOvr>
  <p:transition>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idx="4294967295"/>
          </p:nvPr>
        </p:nvSpPr>
        <p:spPr>
          <a:xfrm>
            <a:off x="251520" y="188640"/>
            <a:ext cx="8712968" cy="6408712"/>
          </a:xfrm>
        </p:spPr>
        <p:style>
          <a:lnRef idx="2">
            <a:schemeClr val="accent1"/>
          </a:lnRef>
          <a:fillRef idx="1">
            <a:schemeClr val="lt1"/>
          </a:fillRef>
          <a:effectRef idx="0">
            <a:schemeClr val="accent1"/>
          </a:effectRef>
          <a:fontRef idx="minor">
            <a:schemeClr val="dk1"/>
          </a:fontRef>
        </p:style>
        <p:txBody>
          <a:bodyPr>
            <a:normAutofit fontScale="92500" lnSpcReduction="10000"/>
          </a:bodyPr>
          <a:lstStyle/>
          <a:p>
            <a:endParaRPr lang="fr-FR" sz="3600" dirty="0" smtClean="0"/>
          </a:p>
          <a:p>
            <a:pPr>
              <a:buFont typeface="Wingdings" pitchFamily="2" charset="2"/>
              <a:buChar char="Ø"/>
            </a:pPr>
            <a:r>
              <a:rPr lang="fr-FR" sz="3600" dirty="0" smtClean="0"/>
              <a:t>Au final, le contrat doit être édité en 3 exemplaires :</a:t>
            </a:r>
          </a:p>
          <a:p>
            <a:pPr>
              <a:buNone/>
            </a:pPr>
            <a:r>
              <a:rPr lang="fr-FR" sz="3600" dirty="0" smtClean="0"/>
              <a:t> -Un pour le débiteur</a:t>
            </a:r>
          </a:p>
          <a:p>
            <a:pPr>
              <a:buNone/>
            </a:pPr>
            <a:r>
              <a:rPr lang="fr-FR" sz="3600" dirty="0" smtClean="0"/>
              <a:t>-Un pour le créancier</a:t>
            </a:r>
          </a:p>
          <a:p>
            <a:pPr>
              <a:buNone/>
            </a:pPr>
            <a:r>
              <a:rPr lang="fr-FR" sz="3600" dirty="0" smtClean="0"/>
              <a:t> -Un pour le service d'enregistrement</a:t>
            </a:r>
          </a:p>
          <a:p>
            <a:pPr>
              <a:buNone/>
            </a:pPr>
            <a:endParaRPr lang="fr-FR" sz="3600" dirty="0" smtClean="0"/>
          </a:p>
          <a:p>
            <a:pPr>
              <a:buNone/>
            </a:pPr>
            <a:r>
              <a:rPr lang="fr-FR" sz="3600" dirty="0" smtClean="0"/>
              <a:t> Selon l’article 381 : Tout contrat formé aux conditions du présent chapitre est transcrit sur le registre spécial tenu au secrétariat-greffe du tribunal du lieu où sont situés les produits et matières donnés en gage.</a:t>
            </a:r>
          </a:p>
          <a:p>
            <a:pPr>
              <a:buNone/>
            </a:pPr>
            <a:endParaRPr lang="fr-FR" sz="3600" dirty="0" smtClean="0"/>
          </a:p>
        </p:txBody>
      </p:sp>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188640"/>
            <a:ext cx="8229600" cy="1143000"/>
          </a:xfrm>
        </p:spPr>
        <p:txBody>
          <a:bodyPr>
            <a:noAutofit/>
          </a:bodyPr>
          <a:lstStyle/>
          <a:p>
            <a:r>
              <a:rPr lang="fr-FR" sz="8000" b="1" u="sng" dirty="0" smtClean="0">
                <a:solidFill>
                  <a:schemeClr val="accent1">
                    <a:lumMod val="75000"/>
                  </a:schemeClr>
                </a:solidFill>
                <a:effectLst>
                  <a:outerShdw blurRad="38100" dist="38100" dir="2700000" algn="tl">
                    <a:srgbClr val="000000">
                      <a:alpha val="43137"/>
                    </a:srgbClr>
                  </a:outerShdw>
                </a:effectLst>
              </a:rPr>
              <a:t>Conclusion</a:t>
            </a:r>
            <a:endParaRPr lang="fr-FR" sz="8000" b="1" u="sng" dirty="0">
              <a:solidFill>
                <a:schemeClr val="accent1">
                  <a:lumMod val="75000"/>
                </a:schemeClr>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395536" y="1484785"/>
            <a:ext cx="8229600" cy="5373216"/>
          </a:xfrm>
        </p:spPr>
        <p:style>
          <a:lnRef idx="2">
            <a:schemeClr val="accent1"/>
          </a:lnRef>
          <a:fillRef idx="1">
            <a:schemeClr val="lt1"/>
          </a:fillRef>
          <a:effectRef idx="0">
            <a:schemeClr val="accent1"/>
          </a:effectRef>
          <a:fontRef idx="minor">
            <a:schemeClr val="dk1"/>
          </a:fontRef>
        </p:style>
        <p:txBody>
          <a:bodyPr>
            <a:normAutofit/>
          </a:bodyPr>
          <a:lstStyle/>
          <a:p>
            <a:pPr>
              <a:buNone/>
            </a:pPr>
            <a:r>
              <a:rPr lang="fr-FR" sz="2000" b="1" dirty="0" smtClean="0"/>
              <a:t>      Le Maroc, pays où l’héritage de l’administration française est encore très présent jusque dans les textes, et dont le tissu économique est composé, à plus de 90% de petites et moyennes entreprises qui, comme le soulignent plusieurs rapports émanant de différents organismes internationaux, ont des difficultés pour accéder au crédit bancaire nécessaire à leur développement. </a:t>
            </a:r>
          </a:p>
          <a:p>
            <a:pPr>
              <a:buNone/>
            </a:pPr>
            <a:r>
              <a:rPr lang="fr-FR" sz="2000" b="1" dirty="0" smtClean="0"/>
              <a:t>      </a:t>
            </a:r>
          </a:p>
          <a:p>
            <a:pPr>
              <a:buNone/>
            </a:pPr>
            <a:r>
              <a:rPr lang="fr-FR" sz="2000" b="1" dirty="0" smtClean="0"/>
              <a:t>      L’octroi de crédit se fait donc, dans la  majorité des cas, en contrepartie d’une garantie permettant au créancier de recouvrir sa créance en cas de défaillance de son débiteur ,même si l’ampleur de la tâche reste conséquente, sur plusieurs fronts.</a:t>
            </a:r>
          </a:p>
          <a:p>
            <a:pPr>
              <a:buNone/>
            </a:pPr>
            <a:r>
              <a:rPr lang="fr-FR" sz="2000" b="1" dirty="0" smtClean="0"/>
              <a:t>      </a:t>
            </a:r>
          </a:p>
          <a:p>
            <a:pPr>
              <a:buNone/>
            </a:pPr>
            <a:r>
              <a:rPr lang="fr-FR" sz="2000" b="1" dirty="0" smtClean="0"/>
              <a:t>      De ce fait , le système de nantissement demeure un outil efficace au service du développement , et duquel la nation ne peut s’en passer.</a:t>
            </a:r>
          </a:p>
          <a:p>
            <a:endParaRPr lang="fr-FR" sz="1400" dirty="0" smtClean="0"/>
          </a:p>
          <a:p>
            <a:endParaRPr lang="fr-FR" sz="1400" dirty="0" smtClean="0"/>
          </a:p>
          <a:p>
            <a:endParaRPr lang="fr-FR" sz="1400" dirty="0" smtClean="0"/>
          </a:p>
          <a:p>
            <a:endParaRPr lang="fr-FR" sz="1400" dirty="0" smtClean="0"/>
          </a:p>
          <a:p>
            <a:endParaRPr lang="fr-FR" sz="1400" dirty="0" smtClean="0"/>
          </a:p>
          <a:p>
            <a:endParaRPr lang="fr-FR" sz="1400" dirty="0" smtClean="0"/>
          </a:p>
        </p:txBody>
      </p:sp>
    </p:spTree>
  </p:cSld>
  <p:clrMapOvr>
    <a:masterClrMapping/>
  </p:clrMapOvr>
  <p:transition>
    <p:blinds/>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484785"/>
            <a:ext cx="7772400" cy="4176464"/>
          </a:xfrm>
        </p:spPr>
        <p:txBody>
          <a:bodyPr/>
          <a:lstStyle/>
          <a:p>
            <a:r>
              <a:rPr lang="fr-FR" sz="9600" dirty="0" smtClean="0">
                <a:solidFill>
                  <a:schemeClr val="accent1">
                    <a:lumMod val="75000"/>
                  </a:schemeClr>
                </a:solidFill>
              </a:rPr>
              <a:t>MERCI</a:t>
            </a:r>
            <a:r>
              <a:rPr lang="fr-FR" dirty="0" smtClean="0"/>
              <a:t/>
            </a:r>
            <a:br>
              <a:rPr lang="fr-FR" dirty="0" smtClean="0"/>
            </a:br>
            <a:endParaRPr lang="fr-FR" dirty="0"/>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011222"/>
          </a:xfrm>
        </p:spPr>
        <p:txBody>
          <a:bodyPr>
            <a:noAutofit/>
          </a:bodyPr>
          <a:lstStyle/>
          <a:p>
            <a:r>
              <a:rPr lang="fr-FR" sz="7200" b="1" u="sng" dirty="0" smtClean="0">
                <a:solidFill>
                  <a:schemeClr val="accent1">
                    <a:lumMod val="75000"/>
                  </a:schemeClr>
                </a:solidFill>
                <a:effectLst>
                  <a:outerShdw blurRad="38100" dist="38100" dir="2700000" algn="tl">
                    <a:srgbClr val="000000">
                      <a:alpha val="43137"/>
                    </a:srgbClr>
                  </a:outerShdw>
                </a:effectLst>
              </a:rPr>
              <a:t>Sommaire</a:t>
            </a:r>
            <a:endParaRPr lang="fr-FR" sz="7200" b="1" u="sng" dirty="0">
              <a:solidFill>
                <a:schemeClr val="accent1">
                  <a:lumMod val="75000"/>
                </a:schemeClr>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611560" y="1285860"/>
            <a:ext cx="8229600" cy="5572140"/>
          </a:xfrm>
        </p:spPr>
        <p:style>
          <a:lnRef idx="2">
            <a:schemeClr val="accent1"/>
          </a:lnRef>
          <a:fillRef idx="1">
            <a:schemeClr val="lt1"/>
          </a:fillRef>
          <a:effectRef idx="0">
            <a:schemeClr val="accent1"/>
          </a:effectRef>
          <a:fontRef idx="minor">
            <a:schemeClr val="dk1"/>
          </a:fontRef>
        </p:style>
        <p:txBody>
          <a:bodyPr>
            <a:normAutofit lnSpcReduction="10000"/>
          </a:bodyPr>
          <a:lstStyle/>
          <a:p>
            <a:r>
              <a:rPr lang="fr-FR" sz="3800" b="1" dirty="0" smtClean="0">
                <a:solidFill>
                  <a:srgbClr val="C00000"/>
                </a:solidFill>
                <a:effectLst>
                  <a:outerShdw blurRad="38100" dist="38100" dir="2700000" algn="tl">
                    <a:srgbClr val="000000">
                      <a:alpha val="43137"/>
                    </a:srgbClr>
                  </a:outerShdw>
                </a:effectLst>
              </a:rPr>
              <a:t>Introduction</a:t>
            </a:r>
          </a:p>
          <a:p>
            <a:r>
              <a:rPr lang="fr-FR" sz="3800" b="1" dirty="0" smtClean="0"/>
              <a:t>Définition du nantissement        </a:t>
            </a:r>
          </a:p>
          <a:p>
            <a:r>
              <a:rPr lang="fr-FR" sz="3800" b="1" dirty="0" smtClean="0"/>
              <a:t>Les deux types de nantissement</a:t>
            </a:r>
          </a:p>
          <a:p>
            <a:pPr>
              <a:buFont typeface="Wingdings" pitchFamily="2" charset="2"/>
              <a:buChar char="Ø"/>
            </a:pPr>
            <a:r>
              <a:rPr lang="fr-FR" sz="3000" dirty="0" smtClean="0"/>
              <a:t>     Le nantissement avec dépossession</a:t>
            </a:r>
          </a:p>
          <a:p>
            <a:pPr>
              <a:buFont typeface="Wingdings" pitchFamily="2" charset="2"/>
              <a:buChar char="Ø"/>
            </a:pPr>
            <a:r>
              <a:rPr lang="fr-FR" sz="3000" dirty="0" smtClean="0"/>
              <a:t>     Le nantissement sans dépossession</a:t>
            </a:r>
          </a:p>
          <a:p>
            <a:r>
              <a:rPr lang="fr-FR" sz="3800" b="1" dirty="0" smtClean="0"/>
              <a:t>Exemple concret</a:t>
            </a:r>
          </a:p>
          <a:p>
            <a:r>
              <a:rPr lang="fr-FR" sz="3800" b="1" dirty="0" smtClean="0"/>
              <a:t>Comment réaliser une procédure de nantissement ?</a:t>
            </a:r>
          </a:p>
          <a:p>
            <a:r>
              <a:rPr lang="fr-FR" sz="3800" b="1" dirty="0" smtClean="0">
                <a:solidFill>
                  <a:srgbClr val="C00000"/>
                </a:solidFill>
                <a:effectLst>
                  <a:outerShdw blurRad="38100" dist="38100" dir="2700000" algn="tl">
                    <a:srgbClr val="000000">
                      <a:alpha val="43137"/>
                    </a:srgbClr>
                  </a:outerShdw>
                </a:effectLst>
              </a:rPr>
              <a:t>Conclusion</a:t>
            </a:r>
          </a:p>
          <a:p>
            <a:pPr>
              <a:buNone/>
            </a:pPr>
            <a:endParaRPr lang="fr-FR" dirty="0"/>
          </a:p>
        </p:txBody>
      </p:sp>
      <p:sp>
        <p:nvSpPr>
          <p:cNvPr id="10242" name="AutoShape 2" descr="data:image/jpeg;base64,/9j/4AAQSkZJRgABAQAAAQABAAD/2wCEAAkGBhAQDxAPDxQQEBAQDQ8PFBAPEBAPEA8QFBAVFBQQFRQXHCYeFxkjGRQUHy8gIycpLCwsFR4xNTAqNSYrLCkBCQoKDgwOGg8PGikgHyEpKSoqLSksLCksKS8pLCwpKSktKSkpLCwpKS0sKSwtKSkpKiksKSksKSksKS0pKSkpLv/AABEIALcBFAMBIgACEQEDEQH/xAAcAAABBQEBAQAAAAAAAAAAAAAAAQIDBAUHBgj/xAA9EAACAgEBBQQIBAUEAQUAAAABAgADEQQFBhIhMUFRYZEHEyIycYGhsSNSYsEUM0JyokOS0fAkU2ODsuH/xAAbAQEAAgMBAQAAAAAAAAAAAAAAAQQCAwUGB//EACsRAAICAQQBAgUEAwAAAAAAAAABAgMRBBIhMQUTQTJRYaGxFSJx4RRCkf/aAAwDAQACEQMRAD8A7jCEIAQhEgCwiRCYA6E5Ptj0naynVX1IKGSu+xF4kbOFbHMhufSR1+mDVD3qaG+BsX9zNHrwOovFahpSSXP1OuQnLqvTMQR6zTAjvS7n5FZ6vdTfmnaLOlaW1tWiu3HwkYJwMEHwmcbYy4TK92hvpW6ceD00ICE2FMIQhACEIQAhCEAIQhACEIQAhCEAIQhACEIQAhCEAIQhACEIQBIsIQAhCJmABMwNv740aT2G/Etx/LQ8x/ceiytvzvV/B0hayPX25C9vAvbYR9vGchfUFiWYlmJJJJyST1JMrXX7OF2dvx3i/wDIXqWfD7fX+j3Gp9Iuoc+xwVjuA4j5mQrvzqOpsP8AiB9p4z10z9Vqy/L+nu7/ABMqetJ+56D9OoisKKLO2ba3texHctY7OQQCvExycE+J7pQBPfEEWYFtLCwgJnrfR7vbRs97jethFy1qGrCtw8JYnIJH5h5TyUJlGTi8o03Uxug4S6Z9EbG3o0mrH/j2o56lPdsHxQ85q5nzJVayMGQlWU5DKSrKe8ETq24HpCa9l0mrP4p5V29PWfob9Xj2/HrcrvUuGeZ1nipUrfW8r7nRYsaIssnFFhCEAIQhACJiLEgCwhCAEIQgBCEIAQiQzADEIsTMAWJDMXMAImIsIAQiQgCxDFlfXW8FVjflrdvJSYJSy8HEt8NrHU626zPsq5qTuCISOXxOT85i5jSxPM9Tz+Z5wzONJ5bZ9Ipgq4KC9kRaq3ljvlaPuPtGMhCTywgzY5nkO88os8/t7VE2CodFAJ8SZthHc8FTUXKmG43kcEZByD2iOkGiXFSD9AlI7QYagoT7GQuO7kOfnI25zgylbtUW/c1BHV2FWDKSGUhgRyKkcwRGiBmBtfK5PoXdPbX8Zo6bzjiZOFwOyxfZb6jPzmxOd+hnWcWn1NX5L1ceAdOf1X6zos6tct0UzwerqVV0oL2YkIsJmVhBFhCAJCLCAJmEWEASGYRYAkISLU6lK0Z3YIqgsWY4CgdpMAfZYACSQABkknAA7zPHX+lXQq7IBc4U49YiqUbxXJBInjt799btpWHR6HK0A4dzkcf6m7l7l7e2ZWs3RNFHGmWZcs+eZYdrSpZbLuB06NNWpJXPl+3y/k6OvpV0B6+uX41f8GN1XpT2f6uw12N60VuUVqrAC/CeEdO/E5AZU1VOefdKy1U+jpPxdK5WT2+n9L2vHvLp2/8AjZfs06tsDan8Tpqb8oTZWrNwc1V8e0vyPL5T5voOZ7v0e72/wl3qbT/49zAEnpVZ0D/A9D59kzpvaliT4Zr1mhi691Sw19zs0WNUx06J54SEWEAJX11XHVYv5q3XzUiWIhglPDyfN5XHI9Ry+YiT0W+2wzptZaAPw7GNqHswxyV+RyPKefKzkyhh4PoFGoVkFJe6KL9T8YR9y4Y+cZMTcEwNuaQ+sFg5qwAPgRN+IVzyPMdxmcZbXkr30q6O1jaRhVHco+06vs30R7N1Ol091iWpdZRU72VWupLFQSSpyvb3TlWJ2ndX0iaGyuqhmOndK0rxdgKxVQOTjl2duJuoay8nM8srdkfTzx3gfpvRRs5PeW2z++1vsuJrabcfZ9fu6an4uvrD/lmbS2AjIOQeeRzGI7MuKEV7Hm5am6XxSf8A0h0uirqGK0SsdyIqDyEniRZmV+whCEAIQhACEIQAiZiwzACJmLKm1Nopp6bL7chK0LMQOI4+EhvAXPAuv2hXRW1trBEQZLN0Hh4nwnH94t5tRti40UcVelVufj+pu9u4dBKe1N4r9tav1IJroTLhFOQFBxk9hY569nZ4+12NsNKEVEUAAf8Acys5Oz+PydBRjp1l8y/H9mLZo69m6Gy5EDGtQ2GOONiwHM9e2Yum9KaPhLNMwLEL+HarcycdGA756zfnZF+p0L0aZQ7tZWSCyp7IbJ5nlOabL3L1yavTC7T2qn8TTxPw8SBQ4JJZcgDlNqSSKzk28s2N5dinTW5A/CsJK/pbtT/iYxWdZ25slb6mRu0cj2q3YROWanTNU7VOMMhwfHuI8DObfXteUej0Gp9WG2XaKgoAOR2yQR+I3Er5Ohg6v6Nd7fXV/wAHcfxal/DYnnZWOz4r9vhPe5nzlo9W9ViW1kq6MGVh2ETue6u8Sa3TrauA49mxPyOOvyPUTp6a7ctr7PNeR0npS9SPT+zNqEWEuHKCJFhAMXejdtNbTwHCuuWrf8rdx8D0M5FtPd+7TuUtQqR29VbxU9ond5BqdIlg4bFVx3MMzVOtS5L2m1s6OO0fO2s0hxntH2lCd12l6P8AT2ZNfsE9nUTme/G6i7P4XZv5hYKoBbixjJBHTqOsqTpceT0Ol8nXY9j4Z5eEalgPQ5jpoOunnoIQiyAb27m+ur0JArbjq7abCSmP09qH4eU7JuxvTRr6vWVHDLgPU2OOs+PeO4z58mtuvt5tFqq71J4QwWxR/XUT7Q/ceIEsVXOLw+jka7x0LoucFiX5PofMIyqwMoZeYZQQe8EZBj50DyAQhCAEIQgBFiQgCxIQgBGugIIIBBGCDzBHwjoQDH2vpUAQKqr7RPsqF7PD4yiqzR2u3tKO5SfM/wD5OQ72+kDWaXaF1NDVmpOAcFlYbnwAt7Qwe3vmt9ma6OoQnntyN4bddpTfciI3rmrHq+LDBQOftE4OT9Jq7V2rVpaXvuJWtMcRCliMkAch15mQSWLEnjt89g+sT11Y/ErHMfnTtHxHXzmvpN+NnW4CamoE9lhNR/zxNe+gMpHeJhOKksM202yqmpROLcQhxDw+XOdOs2Fo6ubrRXntf1a5+bSbUVabT1G6wolSgEvj2cEgDoOeSRKi0v1Ow/LL2icvSh291Hb4I5/aex3H0G0tNqUddPd6mzCWBwK1KH+v2j1HUeXbPTbHsp1KLZQeOtjgNwlc/AET26rj7TdXplF5yVb/ACUrIuO1YYohCEunIFiZgTOcbY9JN9V91AStPV2tXxEM+QDyPUYmEpqPZYo09l7xBdHR8xMzk1u/GssHK7hH/tqq/tmZuo2rfZ79trf3WMfpma/XRdXi7P8AZpHahYD0IPwIOJyj02W/i6NO6q5vNlH7TFq1llR4kdq2/MrlTMfe7bN2papnf1zohrycZC5zzI7c5mE7U44LGn8fOu1S7RgtjPj5GTUuT4zL2gjjDNgA8uuZLspssf7TK0ujs0pxlg07LQoyxwO8xwYHmOY8JR204FLZzzKjl8Zn7C1R4uDqpB+RkKGY5NstRtuVbN6BhCay1k7/ALjak2bN0jHmfUKmf7CV/ab089uBSV2ZpAe2ni/3MW/cT0M60ekeAvx6ssfN/kIQhMjSEIQgBCETMAWETMTMAdCNzGl8QDJ2q/4hHcAP3nF97Nx9oWavUahKhYllpZfV2IW4cADKnBzynV79qVW2O1TpYM4BR1cdO8SM2zWZoxdwdA+n2fTXYrJZm12VhhgWtbAI+AEo+lPU8Oziv/qX1L8hlj9p6gWyvtHZlGpUV6itLVB4gHHQ4xkY6GQScJ2NpvW6nT1/n1NKedgB+k+ip5XSej7Q1X1aipbEepw4UWFkJAOMhsnt756pYbBy30ln1u09HR14a6/N7WJ+iibnpSu9Xs1ax/XfSnyRSx+qiYOv/wDI3jx1Fdlaf7K1B+pM6Vr9lUagKL60tCMWUWLxBSRjOD4SQVtwdFwaTSJ+gN/3yntpi7KqAYBQAqpgADAA6AATXzMomDHwjMwmRA8ice9JGzDVrmsx7N6LYD+oDhYfQH5zsUwN8d3RrNPwjHrayXrJ78c1PgR+012w3RwXdDqPQuUn0+GcRGR05SDUayzOOJscu3E09VoGRirAqykgg8iCOomZrasYPynOaaPZV2RmVWYnrk/E5hCJMDeUds1k1ZH9JB+XbK+wzniPgPvNUiQabRLWW4ejY5d3wmef24Kzrfqqa6Ku3udQGce2PnyMrbD0x4uPsAI+ZE09VoxZw8ROFJOB2yausKMKMAdky3ftwa/Qzd6jHyXR6RrrK6k5tY61jHexAEhzOi+ibdgvYddYPYrylWR71h5M48AOXxJ7pEIbpYJ1WoVFTmzqWg0oqqrqX3a60QfBVA/aT4gITqHhm88sIQjLLVUZYhR3kgfeCB8QzOv3g0ye9ame5Txn/HMz799dOPdFj/BeEfUwD0ETM8hfv039FQHi7k/QATPv3u1TdGVP7UGfM5gHvuKQX6xE99kX+5lX7mc4v2re/v22Hw4iB5CVCO2QDoN+9OlTrYD4IGb7CZet35pKsqpa4ZSvVa+RGDz5kTyHDGlYB5fX7q1h+LSG2juDWesP+4BTG16za2n9y02qOxiH/wDsM/WeoNUY1AkYMsmNR6StXVy1OnB/UvFWfrkTb0HpQ0b8rPWVH9ScS+a5+0r2UL24mVrdBpD76pn9I5+ayNoydC2fvLpbv5V1THuDji8jzmt/Eoq8TMAO8kAYnBtZsynP4XGB48/vzkTaR2HCzuyjoCSQPgCcRtJyjX2FvLTXta/V3kitrr2VgpbOXPD08AJ7DU+lmnPDp6brm6DlwZ+QyfpOb1bBBPVsd3LPnPU7D2e1YAQkY7ehk7Rk9fu7tba+ruyaxoaAhPE6sS5yMLhuZ7ewTomnYhVDniYKAWxw8R7Tjsnh9ketGMsT856jS3NgZk9GPZq8cJWFkIBoxMRYSSDE25urRqvaYcNmPfUcz4Eds53vL6PtTWjGsesA55TmeXYR1nXoYmuVcZdlqnV2U/Cz5idCpKsCCDgg8iD3GJO87z7v7N1AP8V6qt8crQ612D59vwIM4Nq7EWx1U5VbHVW5e0oYgHl3jEpWUuLPUaPyENQsNYaCEh/iU7xHq4IyOc1YwX1NPpj4SajRlxnKqM459fKaOl2fSpyxLnuPJfKbY1SkUrvIU1ZTeX8kT7rbtrqbA99i06ZT7TMwDvj+hB1z49B8Z1yrerQ6dFqp4iiKFVa62CgDoMnE5imrHQdJINTLlcFBHmdXqp6mWX0uke/v9IC/6dRPi74+gBmffvxqW90Vp8F4j9TPKLbJFM2lLBr37w6l/euf4KeAf44lJ7SxyxLHvYkn6yER4gDsxcxBELjvggdCVNTtamv33Rf7mA+kx9Xvzpk90tYf0KcebYg2RqnLpHpIhI7Z4HWekG08qq1Xxdix8hiY2q3k1lvW1lB7KwE+o5/WDdHSWP2OoX66tBl2VR+ohfvJKCbFDpwlT0bjUj6Tk1NH9T5Zj2sSx+s2NhbQam9CpIVmCsOxgTj6dflJwXv0uSrcm+T39oI6t5CZ+o1HdJLbCZAaSZBxyjfYTKj1EzaTZ5Ms1bGz2QDzI0hk9Wzieyetp3f8Jfo2FjsgHl9Jsc909BodmYxNinZWOyXqtDiCSHR0kYmtRI66MSylcgEoMI4LEgGdqN/NOPcWx/kFH1P7TM1PpDs/06kXxdi30GJ5zU6VkYqwKsOoIwR8pUcGGZJI1tXvvrW6OqD9CKPqcmYmu25e/wDMttb4u2PKR2VmVbNKTIMkijqdpY8TPIalGBJ68z0ns7NlZkD7ABmEoqRYpvdXR4xbZoU6kBQJutuvWeuflyjqt16x14m+Jx9polS30danyNcVmS5Mii9j0ziaenqsM1aNlKoAVQB/3tlunZ7E4Aye4DJ8hLMVhYONdYpzcvmyhRp27Zdqqm1pN0dS/StgO98IPrNnS7hN/qWIvggLnzOBJNGTyqCSqZ7mjdDTJ73HYf1NgeS4mhTpKa/5aIviFGfPrJIyeD0+y77Pcrc+JHCPMzSp3TvPvtXWP95+nL6z1ll8q2XyQZNe6tK++z2eHJB9Of1mF6QN3+LRE6RStlTiwrWW47EwQy9cnrnHhPT3auZGv2mQDw9YNtb2yTODlufj29/zhPY7x7HN9jWN7x7QADPL6jZNidOYmWTrw1MX2VuGSVV85EWI94ESaluckuVSjJ8FrMsbPr47q1HbYv35yrPSbl7KNlptI9lAVXxY9T8h94LGosVdTZ6mvTZl6jZ+ZoaTZ3fNSnRzA8fgzdPs0TRp0Al6vTyzXRBBTr0csppZaWqSrXIBWXTyVaJYCRwSAQiqPFclCRwWAReriyXEJIGa/ZVV68Nq8XcejL8DPHbX3Nsry1X4qdwHtj5dvy8p7yIYIOQvRiRmudP2psGnUAlhwv8AnXk3z7/nMajcKsHNljtz6KAg8+cgyyeGKCOp0TWHCKzn9KlvtOl6bdrSV81qUkdr5c/WaCgKMKAB3AADygZOc6XczVP1QIO+xgv0HOa2l9H4HO235Vp+7f8AE9eWjC8AydPunpK/6C577GLfTpNKqpEGEVUHcqhftBnkT2QQStZIWtkT3StZfJBYe6V7L5Ws1ErWXGAWLdTKdupkTvIHMAbfcTKF4zLrLG+ogyTMW7SZlK3ZGeyeoXR5k1ezoM1M8FfuuH7JRb0fWMfw+R8hOq1bNHdLlWjA7IM43OPRzTZfoxckHUWez+Sscz8WPTynvNm7FrpQJWoVQOQH/M2E00nSiDOzUTsX7nkq1aaWq6JOlMlWuCu2RJVJ1rj1rkgWDEYEjwscFjgJBA0LF4Y7EXEATEUCLFkgbiEdCAOiEwJjSZAAmMJgTGM0AUtGF4xnkL2wMkrPIntkD3yu90kgsPfK73yB7pA1kAlsvld7Y1mjDAEZ5ExknDAVwCEiJ6uWRTJk08Aprp5Mmll1NNLCaeCSlXpJZTTS2tUkWqAV0pky1SZa5IK4BEtUlWuSKkeFgkjCSQJHBY4CANCxwEcBFxIIExFxFAi4gCQxFxFkkCYi4hCAGIQhAGmRkxYQSRsZCzQhBBBZZKr2QhAK7vImaEIBGTIzFhAGkQCQhAHrVJEphCATpp5OlMIQCZapItcWEEjwkeEhCQB6rHhYQgkcFjgIQgDsRcQhBAuIQhAHCEISSAhCEAIsIQBIsIQD/9k="/>
          <p:cNvSpPr>
            <a:spLocks noChangeAspect="1" noChangeArrowheads="1"/>
          </p:cNvSpPr>
          <p:nvPr/>
        </p:nvSpPr>
        <p:spPr bwMode="auto">
          <a:xfrm>
            <a:off x="155575" y="-830263"/>
            <a:ext cx="2628900" cy="1743076"/>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0244" name="AutoShape 4" descr="data:image/jpeg;base64,/9j/4AAQSkZJRgABAQAAAQABAAD/2wCEAAkGBhIQEBQQEBQVFBAPDw8QDxUPFBAQEBAVFBAVFBUQFRUXHCYeGBkjGRUUHy8gIycpLC8sFh8xNTAqNSYrLCkBCQoKDgwOGg8PFyklHB8pKSksKSwpLCksLC4pLCkpKTQpKSksLCksLCwsKSwpKSksLCosKSwsLCkpKSksKSkpLP/AABEIALwAqAMBIgACEQEDEQH/xAAcAAEAAQUBAQAAAAAAAAAAAAAABQIDBAYHAQj/xABBEAACAgACBgQJCgUFAQAAAAAAAQIDBBEFBhIhMUETMlFhIiM0cYGhsbKzFCRCUmJyc3SRwQczQ+HwU2OCotGS/8QAGQEBAAMBAQAAAAAAAAAAAAAAAAEDBAIF/8QAIBEBAAMBAAMAAwEBAAAAAAAAAAECEQMSITEEE0EiBf/aAAwDAQACEQMRAD8A7eAAAAAAAAMwROtTyws2t2+HDdl4SAlgcwxGn8TVXLYtmuCWb2st/eQWI05ibOvda8+W3JL9EW15Tb+qbdYr/Ha9tZ5ZrNce0tStee40D+Gk27MRnvbhVvebfWZM656w/Jqujg/HXJqOXGuPBz8/JDwy2H7Nrq9VrtU8Y8K8lDqKzPwXZnvh5uWfabMcFyOkaja29Mlhr342K8XJ/wBWK5P7S9aOunLI2HPPrs5LcgEwUNAAAAAAAAAAAAAAAAARGtfkk/PD3kS5E60+SWf8PeRMIlzbSX8qXo9pCE5pL+VL0e0gzXz+MfX62rUXHwojibbOrCqrzye08orvbNf0npKeItldZ1pvhyiuUV3JGMpvLLPc2m1yeXBhI7ivvXHl6x5mVV2OLUotqUWnFrc01wZ5kDpy6vqhrRHF17M8lfBLpFw2l/qRXZ29hsRwzBY2dFkbanszg80+Xen2pnX9XtPQxlKsjukt1kecJf8Aj5MydOfj7j42cunl6n6lAAUrgAAAAAAAAAAAAAInWnySz/j7yJYjNYY7dEq11p5Jehp5kwifjmmkv5UvR7SDNo07oqyqmU5pbOcUnnxbfDI1c18vjH1+vAAWqgA9AIkNCaaswlqtr3rhOL4WR+q/2ZHjMiY30mJz3Dt+jNJV4iqN1bzjJelPnFrk0ZZyDVTWSWDt35umbXSxXL7ce9es63h742RU4NSjJKUWt6afBmO9PGW3nfyhcABWsAAAAAAAAAAAbMOzJvafr4JFy6zPdyNN170/sR+S1vw7Fnc1xjDlDzv2FlK7Ku9sjWua36f+VXbMH4mrNV/afCVnp5dxAlSgVdGbIiIjGKZ2dWz3IuKsqVYFnZPVEvqs96MaYs7B7sF9VlaqGmMdQNq1K1m+Ty6G1+Jm1s5/0pPn91/3NejSVKk5tEWjHVZ8Z2HaU8waZqbrHww1z7qZP4bfsNzRjtWazjbW0WjQAHLoAAAAAC1iLcllzfqK7LFFZvkRluI4yk8lxb5JI6rGubTjH0zpZYal2PfLq1x+tLkvNzZy6+yVk5Tm85zblJ9rZL6e0q8Tbn/ThnGpd31n3sjlWaqRjJa2yx1WVKsyFUVqo6cMZVlSrMlVFaqCWKqipVF7aink2s/OXlUNMYqqK1UZPQlUaSNMY6pKlUZapJXV7RkLrXGxNxUHLc2t+aX7kTbIdRXZxBKr/OBverGmndHo7M+kgutlumu3zmbRorDVvJQrT+1k5esz4xS4JJd25Ge3SLNFOc1n6qABWtAAAAMbHqbg1Ws29z35PLuBLCxuL2pZLqx9b7TWNZdJtroIc99v7Q/9JLFysgslCTnwilFvf27uRB2aCvUJ2zg1GMZTm5tJ5JZt5dporkM1pmUQqT1VluvSMZSUUn4TSzeSJDoSzVeYxo1FaqMmNRcVI0YqqI7SuKcZRqhkpTzc2+UeH6tk6qjVNZ8L4/Pwl4uGTjk1u+yU9rWiv+fq3lWJt7Xng2+rJPufgknomEsnGafg5OOfY+RqNeItj1ZKS7M9l/ozMr064NbWa9XrMEdu1PsRLVblS3z03KNXcVqkgcJrGn9L9SQlp+MYOWzm+EUnxb4Zl9fzKT6tEwpn8a0fPa9jsbClZy3yfCK4vv7ka5jNZ7FnlJxTWWUG1muzcXL6ZSUrbN8pf5+hH6M0RbiLdimLlJ9nt7ku0zT3nvMxHxoryjnG/wBVYXWDKXhJrPtzXtN+1b0tZknXLNfVe+L7u4j1/Cy1wbnZFtxfgZN5vllLkzG1AlJWOuXGMnF+h5GP8uk8qfspOTC7nby9S6hg8WrY7S3cpJ8YtcUwRWCt2MW6+Vtbll3xy3/oz03fi9v3couovXxlNgA0uAA9yA8MDWDyS/8AAt9xkhmYGnvJb/y93uMQiXF9GzztrX24+1G5Ks0vQ2+6pdtkPajo3QLsNMM8o+NRWqjN6DuPVUEYxFUQ+suDjswnl4UZ7Kfc9+XqNj6Ihta4NUp/7kfYwlpmNsTlvSfbmsyYwup3S0Qsqs2XOG04zW3Xnny5o12/PNnTdXop4WnLh0fLukzi1Yn7DqLTHxoGO1SxFebdW0l9LDvP/qXdW9GSttUG5ZZrdJbLXc0dPrq3mr6stLHYh2bpK2b8L77/AGyPN/Or4cpmv1q4W23tl60aMjBV1QW+W4nNT9Exw+cYre4eG+befDzFnSNPSYup8UoWSWXakTOi45Sf3f3Kf+XzzjNp/suu9pm0QkbbVGLk9yinJvuSzZzbUOrbunbylOc//qTa9pK6/wCsSUHg6nnZZuua+hD6n3n7CP0NjI4Whv6UluRT/wBPr/j9dfsrONJ9y2DDW9JpJZcKqbM/TkgNS8JLZsxE+tc8l5l/f2A2fhc558YiVXWYmzZgAbFb1HgAAwdO+S3/AJe74cjORhad8lv/AC93w5AcP0I/H0/jVe/E6qzk2g384o/Go99HY8i+WeGJkFEy+jHRkJxi7Pca/rqnHDKWW5Wx9kja9g1PX61fJsv9yP7kx9RMOe9It77dyOqaqLPB099ef/ZnIpM7Bqj5JR+EvaxJCYhUc91nu+T46b37EtiXn2lx9R0dRILWzVZYytOGSugns7XVmv8ATk+W/g+RR1p51xdS3jOtWwmtvRtSW/ZeaUs+HZn2F/G/xCucWqlGtyW+UfCkvM3wNTxmgrKZONkbK5J74yWa86fBosxwM3kkpSb4Zf2MNec0ia1nIaJmLe5SdOMSbk/Ck3m297z7W+0mtX8DZjblFdSOTslyiinV7+HuIvalanVVu6y8J+aPH0s6honRFWFrVVUcori/pSf1pMU/GibeVkz19ZDJoojCKhFZRikku5HpWDcoAAAAAAwtN+TX/l7vhszTD0x5Pd+Bd8NgcF0E/nOH/Ho+JE7WoHENBP5zR3Yij4kTumyX2UVW9gq2C5snuyca7Y925GrawaNWIj0cm0tpSzXHd5zaMUQ2IjmxpjXMFqjh49aLn997n6Ebjo6tRioxSUYpKKXBLsRH1Vktg4DSIZsEXFAVwLqiQlalSnuaTXZJJr1l3B4WMW9mMV92MUVqJcqREphcABy6AAAPHItTtyMa3F5AZjtRanikiKv0gR92kycRrYHjkYmk8enRas+NNq3ceozX7MfIxMXiX0c++ufusnCXNNB2fOaPzFHxInftg+e9By+c0fmKPiRPorZLLKqLagHEu5Hk+Bw7RuLIucSUxbI9oDyqBIYaJi1wM6iITjLrL8UWoIvROU4qyKohHqQHoAISAADAviyMxOZsLhmWLMGmTqMancmYlm426eiUzBxGg3yJ1GNabLWI6kvuS91khjNHShyMC9eBL7kvdZI5foSXzij8ej4kT6T2d/pZ80aHl84p/Ho+JE+mWjq7jmpyLNzL7Ma5lerEdimYiiZOIZ5XhpPgmQPK4mZSjyrAvm0vWzOpwqXeEqYF6KLiilwPQKUioAAAAAAAAAAAAKLKIy4ohNKasRnGXRPZk4yST6rzT/QngB863aq4vBYir5RTKMenqynHw6n4yPCUd365H0QeyinxWfn4Hp1a2ua18VDiUfJk+JeBy6Wlh4rgkJRLp4BaVZciioAAAAAAAAAAAB//2Q=="/>
          <p:cNvSpPr>
            <a:spLocks noChangeAspect="1" noChangeArrowheads="1"/>
          </p:cNvSpPr>
          <p:nvPr/>
        </p:nvSpPr>
        <p:spPr bwMode="auto">
          <a:xfrm>
            <a:off x="155575" y="-852488"/>
            <a:ext cx="1600200" cy="17907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0246" name="AutoShape 6" descr="data:image/jpeg;base64,/9j/4AAQSkZJRgABAQAAAQABAAD/2wCEAAkGBhIQEBQQEBQVFBAPDw8QDxUPFBAQEBAVFBAVFBUQFRUXHCYeGBkjGRUUHy8gIycpLC8sFh8xNTAqNSYrLCkBCQoKDgwOGg8PFyklHB8pKSksKSwpLCksLC4pLCkpKTQpKSksLCksLCwsKSwpKSksLCosKSwsLCkpKSksKSkpLP/AABEIALwAqAMBIgACEQEDEQH/xAAcAAEAAQUBAQAAAAAAAAAAAAAABQIDBAYHAQj/xABBEAACAgACBgQJCgUFAQAAAAAAAQIDBBEFBhIhMUETMlFhIiM0cYGhsbKzFCRCUmJyc3SRwQczQ+HwU2OCotGS/8QAGQEBAAMBAQAAAAAAAAAAAAAAAAEDBAIF/8QAIBEBAAMBAAMAAwEBAAAAAAAAAAECEQMSITEEE0EiBf/aAAwDAQACEQMRAD8A7eAAAAAAAAMwROtTyws2t2+HDdl4SAlgcwxGn8TVXLYtmuCWb2st/eQWI05ibOvda8+W3JL9EW15Tb+qbdYr/Ha9tZ5ZrNce0tStee40D+Gk27MRnvbhVvebfWZM656w/Jqujg/HXJqOXGuPBz8/JDwy2H7Nrq9VrtU8Y8K8lDqKzPwXZnvh5uWfabMcFyOkaja29Mlhr342K8XJ/wBWK5P7S9aOunLI2HPPrs5LcgEwUNAAAAAAAAAAAAAAAAARGtfkk/PD3kS5E60+SWf8PeRMIlzbSX8qXo9pCE5pL+VL0e0gzXz+MfX62rUXHwojibbOrCqrzye08orvbNf0npKeItldZ1pvhyiuUV3JGMpvLLPc2m1yeXBhI7ivvXHl6x5mVV2OLUotqUWnFrc01wZ5kDpy6vqhrRHF17M8lfBLpFw2l/qRXZ29hsRwzBY2dFkbanszg80+Xen2pnX9XtPQxlKsjukt1kecJf8Aj5MydOfj7j42cunl6n6lAAUrgAAAAAAAAAAAAAInWnySz/j7yJYjNYY7dEq11p5Jehp5kwifjmmkv5UvR7SDNo07oqyqmU5pbOcUnnxbfDI1c18vjH1+vAAWqgA9AIkNCaaswlqtr3rhOL4WR+q/2ZHjMiY30mJz3Dt+jNJV4iqN1bzjJelPnFrk0ZZyDVTWSWDt35umbXSxXL7ce9es63h742RU4NSjJKUWt6afBmO9PGW3nfyhcABWsAAAAAAAAAAAbMOzJvafr4JFy6zPdyNN170/sR+S1vw7Fnc1xjDlDzv2FlK7Ku9sjWua36f+VXbMH4mrNV/afCVnp5dxAlSgVdGbIiIjGKZ2dWz3IuKsqVYFnZPVEvqs96MaYs7B7sF9VlaqGmMdQNq1K1m+Ty6G1+Jm1s5/0pPn91/3NejSVKk5tEWjHVZ8Z2HaU8waZqbrHww1z7qZP4bfsNzRjtWazjbW0WjQAHLoAAAAAC1iLcllzfqK7LFFZvkRluI4yk8lxb5JI6rGubTjH0zpZYal2PfLq1x+tLkvNzZy6+yVk5Tm85zblJ9rZL6e0q8Tbn/ThnGpd31n3sjlWaqRjJa2yx1WVKsyFUVqo6cMZVlSrMlVFaqCWKqipVF7aink2s/OXlUNMYqqK1UZPQlUaSNMY6pKlUZapJXV7RkLrXGxNxUHLc2t+aX7kTbIdRXZxBKr/OBverGmndHo7M+kgutlumu3zmbRorDVvJQrT+1k5esz4xS4JJd25Ge3SLNFOc1n6qABWtAAAAMbHqbg1Ws29z35PLuBLCxuL2pZLqx9b7TWNZdJtroIc99v7Q/9JLFysgslCTnwilFvf27uRB2aCvUJ2zg1GMZTm5tJ5JZt5dporkM1pmUQqT1VluvSMZSUUn4TSzeSJDoSzVeYxo1FaqMmNRcVI0YqqI7SuKcZRqhkpTzc2+UeH6tk6qjVNZ8L4/Pwl4uGTjk1u+yU9rWiv+fq3lWJt7Xng2+rJPufgknomEsnGafg5OOfY+RqNeItj1ZKS7M9l/ozMr064NbWa9XrMEdu1PsRLVblS3z03KNXcVqkgcJrGn9L9SQlp+MYOWzm+EUnxb4Zl9fzKT6tEwpn8a0fPa9jsbClZy3yfCK4vv7ka5jNZ7FnlJxTWWUG1muzcXL6ZSUrbN8pf5+hH6M0RbiLdimLlJ9nt7ku0zT3nvMxHxoryjnG/wBVYXWDKXhJrPtzXtN+1b0tZknXLNfVe+L7u4j1/Cy1wbnZFtxfgZN5vllLkzG1AlJWOuXGMnF+h5GP8uk8qfspOTC7nby9S6hg8WrY7S3cpJ8YtcUwRWCt2MW6+Vtbll3xy3/oz03fi9v3couovXxlNgA0uAA9yA8MDWDyS/8AAt9xkhmYGnvJb/y93uMQiXF9GzztrX24+1G5Ks0vQ2+6pdtkPajo3QLsNMM8o+NRWqjN6DuPVUEYxFUQ+suDjswnl4UZ7Kfc9+XqNj6Ihta4NUp/7kfYwlpmNsTlvSfbmsyYwup3S0Qsqs2XOG04zW3Xnny5o12/PNnTdXop4WnLh0fLukzi1Yn7DqLTHxoGO1SxFebdW0l9LDvP/qXdW9GSttUG5ZZrdJbLXc0dPrq3mr6stLHYh2bpK2b8L77/AGyPN/Or4cpmv1q4W23tl60aMjBV1QW+W4nNT9Exw+cYre4eG+befDzFnSNPSYup8UoWSWXakTOi45Sf3f3Kf+XzzjNp/suu9pm0QkbbVGLk9yinJvuSzZzbUOrbunbylOc//qTa9pK6/wCsSUHg6nnZZuua+hD6n3n7CP0NjI4Whv6UluRT/wBPr/j9dfsrONJ9y2DDW9JpJZcKqbM/TkgNS8JLZsxE+tc8l5l/f2A2fhc558YiVXWYmzZgAbFb1HgAAwdO+S3/AJe74cjORhad8lv/AC93w5AcP0I/H0/jVe/E6qzk2g384o/Go99HY8i+WeGJkFEy+jHRkJxi7Pca/rqnHDKWW5Wx9kja9g1PX61fJsv9yP7kx9RMOe9It77dyOqaqLPB099ef/ZnIpM7Bqj5JR+EvaxJCYhUc91nu+T46b37EtiXn2lx9R0dRILWzVZYytOGSugns7XVmv8ATk+W/g+RR1p51xdS3jOtWwmtvRtSW/ZeaUs+HZn2F/G/xCucWqlGtyW+UfCkvM3wNTxmgrKZONkbK5J74yWa86fBosxwM3kkpSb4Zf2MNec0ia1nIaJmLe5SdOMSbk/Ck3m297z7W+0mtX8DZjblFdSOTslyiinV7+HuIvalanVVu6y8J+aPH0s6honRFWFrVVUcori/pSf1pMU/GibeVkz19ZDJoojCKhFZRikku5HpWDcoAAAAAAwtN+TX/l7vhszTD0x5Pd+Bd8NgcF0E/nOH/Ho+JE7WoHENBP5zR3Yij4kTumyX2UVW9gq2C5snuyca7Y925GrawaNWIj0cm0tpSzXHd5zaMUQ2IjmxpjXMFqjh49aLn997n6Ebjo6tRioxSUYpKKXBLsRH1Vktg4DSIZsEXFAVwLqiQlalSnuaTXZJJr1l3B4WMW9mMV92MUVqJcqREphcABy6AAAPHItTtyMa3F5AZjtRanikiKv0gR92kycRrYHjkYmk8enRas+NNq3ceozX7MfIxMXiX0c++ufusnCXNNB2fOaPzFHxInftg+e9By+c0fmKPiRPorZLLKqLagHEu5Hk+Bw7RuLIucSUxbI9oDyqBIYaJi1wM6iITjLrL8UWoIvROU4qyKohHqQHoAISAADAviyMxOZsLhmWLMGmTqMancmYlm426eiUzBxGg3yJ1GNabLWI6kvuS91khjNHShyMC9eBL7kvdZI5foSXzij8ej4kT6T2d/pZ80aHl84p/Ho+JE+mWjq7jmpyLNzL7Ma5lerEdimYiiZOIZ5XhpPgmQPK4mZSjyrAvm0vWzOpwqXeEqYF6KLiilwPQKUioAAAAAAAAAAAAKLKIy4ohNKasRnGXRPZk4yST6rzT/QngB863aq4vBYir5RTKMenqynHw6n4yPCUd365H0QeyinxWfn4Hp1a2ua18VDiUfJk+JeBy6Wlh4rgkJRLp4BaVZciioAAAAAAAAAAAB//2Q=="/>
          <p:cNvSpPr>
            <a:spLocks noChangeAspect="1" noChangeArrowheads="1"/>
          </p:cNvSpPr>
          <p:nvPr/>
        </p:nvSpPr>
        <p:spPr bwMode="auto">
          <a:xfrm>
            <a:off x="155575" y="-852488"/>
            <a:ext cx="1600200" cy="17907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0"/>
            <a:ext cx="8229600" cy="1143000"/>
          </a:xfrm>
        </p:spPr>
        <p:txBody>
          <a:bodyPr>
            <a:normAutofit/>
          </a:bodyPr>
          <a:lstStyle/>
          <a:p>
            <a:r>
              <a:rPr lang="fr-FR" sz="6000" b="1" u="sng" dirty="0" smtClean="0">
                <a:solidFill>
                  <a:schemeClr val="accent1">
                    <a:lumMod val="75000"/>
                  </a:schemeClr>
                </a:solidFill>
                <a:effectLst>
                  <a:outerShdw blurRad="38100" dist="38100" dir="2700000" algn="tl">
                    <a:srgbClr val="000000">
                      <a:alpha val="43137"/>
                    </a:srgbClr>
                  </a:outerShdw>
                </a:effectLst>
              </a:rPr>
              <a:t>Introduction</a:t>
            </a:r>
            <a:endParaRPr lang="fr-FR" sz="6000" b="1" u="sng" dirty="0">
              <a:solidFill>
                <a:schemeClr val="accent1">
                  <a:lumMod val="75000"/>
                </a:schemeClr>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179512" y="1052736"/>
            <a:ext cx="8712968" cy="6120680"/>
          </a:xfrm>
        </p:spPr>
        <p:style>
          <a:lnRef idx="2">
            <a:schemeClr val="accent1"/>
          </a:lnRef>
          <a:fillRef idx="1">
            <a:schemeClr val="lt1"/>
          </a:fillRef>
          <a:effectRef idx="0">
            <a:schemeClr val="accent1"/>
          </a:effectRef>
          <a:fontRef idx="minor">
            <a:schemeClr val="dk1"/>
          </a:fontRef>
        </p:style>
        <p:txBody>
          <a:bodyPr>
            <a:normAutofit/>
          </a:bodyPr>
          <a:lstStyle/>
          <a:p>
            <a:pPr>
              <a:buNone/>
            </a:pPr>
            <a:endParaRPr lang="fr-FR" sz="2000" b="1" dirty="0" smtClean="0"/>
          </a:p>
          <a:p>
            <a:pPr algn="ctr">
              <a:buFont typeface="Wingdings" pitchFamily="2" charset="2"/>
              <a:buChar char="Ø"/>
            </a:pPr>
            <a:r>
              <a:rPr lang="fr-FR" sz="2800" b="1" dirty="0" smtClean="0"/>
              <a:t> le terme nantissement définir le contrat réel de gage, mais ce contrat de nantissement, pour être valable, suppose la dépossession du débiteur de l’objet donné en gage, comme tous les contrats réels réglementés par le DOC, cette dépossession fait obstacle à son utilisation par les commerçants qui préfèrent le nantissement de fonds de commerce qui est quant à lui, sans dépossession du bien nanti.</a:t>
            </a:r>
          </a:p>
          <a:p>
            <a:pPr algn="ctr">
              <a:buNone/>
            </a:pPr>
            <a:r>
              <a:rPr lang="fr-FR" sz="2800" b="1" dirty="0" smtClean="0"/>
              <a:t>      Cela dit, quelle est la différence entre ces deux types de nantissements ? Et qu’elles sont les conditions propres au nantissement ?</a:t>
            </a:r>
            <a:endParaRPr lang="fr-FR" sz="2800" dirty="0"/>
          </a:p>
        </p:txBody>
      </p:sp>
    </p:spTree>
  </p:cSld>
  <p:clrMapOvr>
    <a:masterClrMapping/>
  </p:clrMapOvr>
  <p:transition>
    <p:cut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8229600" cy="939784"/>
          </a:xfrm>
        </p:spPr>
        <p:txBody>
          <a:bodyPr>
            <a:normAutofit/>
          </a:bodyPr>
          <a:lstStyle/>
          <a:p>
            <a:r>
              <a:rPr lang="fr-FR" b="1" u="sng" dirty="0" smtClean="0">
                <a:solidFill>
                  <a:schemeClr val="accent1">
                    <a:lumMod val="75000"/>
                  </a:schemeClr>
                </a:solidFill>
              </a:rPr>
              <a:t>Définition du nantissement</a:t>
            </a:r>
            <a:endParaRPr lang="fr-FR" b="1" u="sng" dirty="0">
              <a:solidFill>
                <a:schemeClr val="accent1">
                  <a:lumMod val="75000"/>
                </a:schemeClr>
              </a:solidFill>
            </a:endParaRPr>
          </a:p>
        </p:txBody>
      </p:sp>
      <p:sp>
        <p:nvSpPr>
          <p:cNvPr id="3" name="Espace réservé du contenu 2"/>
          <p:cNvSpPr>
            <a:spLocks noGrp="1"/>
          </p:cNvSpPr>
          <p:nvPr>
            <p:ph idx="1"/>
          </p:nvPr>
        </p:nvSpPr>
        <p:spPr>
          <a:xfrm>
            <a:off x="428596" y="928670"/>
            <a:ext cx="8229600" cy="5168905"/>
          </a:xfrm>
        </p:spPr>
        <p:style>
          <a:lnRef idx="2">
            <a:schemeClr val="accent1"/>
          </a:lnRef>
          <a:fillRef idx="1">
            <a:schemeClr val="lt1"/>
          </a:fillRef>
          <a:effectRef idx="0">
            <a:schemeClr val="accent1"/>
          </a:effectRef>
          <a:fontRef idx="minor">
            <a:schemeClr val="dk1"/>
          </a:fontRef>
        </p:style>
        <p:txBody>
          <a:bodyPr/>
          <a:lstStyle/>
          <a:p>
            <a:pPr>
              <a:buNone/>
            </a:pPr>
            <a:r>
              <a:rPr lang="fr-FR" dirty="0" smtClean="0"/>
              <a:t>     </a:t>
            </a:r>
            <a:endParaRPr lang="fr-FR" sz="3600" b="1" u="sng" dirty="0" smtClean="0"/>
          </a:p>
          <a:p>
            <a:r>
              <a:rPr lang="fr-FR" dirty="0" smtClean="0"/>
              <a:t>Le nantissement: est une garantie proposée par un débiteur auprès de son créancier pour régler une dette (cas le plus courant) ou pour financer un bien. Cette garantie porte sur des biens mobiliers, et non immobiliers.</a:t>
            </a:r>
            <a:endParaRPr lang="fr-FR" dirty="0"/>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u="sng" dirty="0" smtClean="0">
                <a:solidFill>
                  <a:schemeClr val="accent1">
                    <a:lumMod val="75000"/>
                  </a:schemeClr>
                </a:solidFill>
                <a:effectLst>
                  <a:outerShdw blurRad="38100" dist="38100" dir="2700000" algn="tl">
                    <a:srgbClr val="000000">
                      <a:alpha val="43137"/>
                    </a:srgbClr>
                  </a:outerShdw>
                </a:effectLst>
              </a:rPr>
              <a:t>Les deux types de nantissement</a:t>
            </a:r>
            <a:endParaRPr lang="fr-FR" b="1" u="sng" dirty="0">
              <a:solidFill>
                <a:schemeClr val="accent1">
                  <a:lumMod val="75000"/>
                </a:schemeClr>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a:bodyPr>
          <a:lstStyle/>
          <a:p>
            <a:pPr>
              <a:buNone/>
            </a:pPr>
            <a:r>
              <a:rPr lang="fr-FR" dirty="0" smtClean="0"/>
              <a:t>    </a:t>
            </a:r>
            <a:r>
              <a:rPr lang="fr-FR" sz="4000" b="1" dirty="0" smtClean="0"/>
              <a:t>Selon L’article 336 : Il y a deux sortes de nantissement : le </a:t>
            </a:r>
            <a:r>
              <a:rPr lang="fr-FR" sz="4000" b="1" dirty="0" smtClean="0">
                <a:solidFill>
                  <a:schemeClr val="accent5">
                    <a:lumMod val="50000"/>
                  </a:schemeClr>
                </a:solidFill>
              </a:rPr>
              <a:t>nantissement</a:t>
            </a:r>
            <a:r>
              <a:rPr lang="fr-FR" sz="4000" b="1" dirty="0" smtClean="0"/>
              <a:t> qui suppose la dépossession du débiteur et le </a:t>
            </a:r>
            <a:r>
              <a:rPr lang="fr-FR" sz="4000" b="1" dirty="0" smtClean="0">
                <a:solidFill>
                  <a:schemeClr val="accent5">
                    <a:lumMod val="50000"/>
                  </a:schemeClr>
                </a:solidFill>
              </a:rPr>
              <a:t>nantissement</a:t>
            </a:r>
            <a:r>
              <a:rPr lang="fr-FR" sz="4000" b="1" dirty="0" smtClean="0"/>
              <a:t> sans dépossession.</a:t>
            </a:r>
          </a:p>
          <a:p>
            <a:pPr>
              <a:buNone/>
            </a:pPr>
            <a:endParaRPr lang="fr-FR" sz="2400" dirty="0"/>
          </a:p>
        </p:txBody>
      </p:sp>
      <p:sp>
        <p:nvSpPr>
          <p:cNvPr id="6146" name="AutoShape 2" descr="data:image/jpeg;base64,/9j/4AAQSkZJRgABAQAAAQABAAD/2wCEAAkGBhQREBQQEBIQFBAQDxQQEBAPDw8QDw8QFBQVFBQQFBQXHCYeFxkjGRQUHy8gIycpLCwsFR4xNTAqNSYrLCkBCQoKDgwOFw8PGCkkHBwpKSksLCwtKSksLCkpLCwpKSwpKSkpLCwpLCwpKSkpKSwpLCwpLCkpLCksLCwsKSwpLP/AABEIALcBEwMBIgACEQEDEQH/xAAbAAABBQEBAAAAAAAAAAAAAAAAAQIDBAUGB//EAEIQAAIBAgMFBgMHAgMGBwAAAAECAAMRBBIhBTFBUWEGIjJxgZETsfAHI2KSocHRQlIUcqIWM4KT4fEkJURzo7Kz/8QAGQEAAwEBAQAAAAAAAAAAAAAAAAECAwQF/8QAJREBAQACAgICAgIDAQAAAAAAAAECEQMhEjEEURNBFGEjMnEi/9oADAMBAAIRAxEAPwD3CEWEApbRO6Z7076iaG0twmWMSRw0iq4euIK6NJ0qhhpIlqq0Y+G4qbHpJNbovwj1mfdgQSL24iXw2484FSOsY0sESJxFTijiFvMjF4S836tO8qVaE5OTj26ePPS1haIyKBykz4YEEEaESlha+XThL61wd02xssY5SyuF2hgGp1Da9r91o6lizucX68Z2OK2ctRCp37weRnLYvAmmxVhrwPAzj5eO4dz09Dh5ceSavtEaYOqmJ8OKKekkRNJl7dHpGKZlihR5C55ndGrzO7lNbZGDLd8iyDwjn1l8ePldMuXPxm1jDYXKLnjKmNw5O6bZpXjHoidt4prTzpyXe3LVcId1pFR2eUOo36zp6mGHCVMTQuL8ROfPg06MebbJeldr8pKBYEmSFNZDizYTn9Nfaky53ud26bGEwq+UrYDDA2vx1mycKANBNuLC5TbLlzk6V3U87wAkDN3rSys6JjWNqVDL+zW1PlM9DL+zfF6TbBjk0oQhNmQixIQBYkWEAqbRHdHnMq15sY4dzyMyX1iqoiNG8clO3EyRVtJUXpEoUr8Y5X1t7RXNtBvkGU3vEGgu6NdYtI6R9oJRZJE1GWlEU04tHtnthbxKaZTLxW0Zlk+MV5UtMxmKwS1BZxfrxj0EmErW+ils7jmsb2dZdaZzDkd8yzddGBB5ETt6jEeEA+sixGGR1tUC7uJGk5s/jy/6urD5WU6y7czsrZ3xmub5F3nn0nUpTAAAGgmNtbbtHAUVa2YZxTy02XNcgm5uekZsLtlRxSO4+7yMFtVdATcXuNd0vjxmE1+0ctz5P/Wum25tIj1ldtqURvrUfWrT/mRnbeHG+vQ/5qfzNdxj436WiJXq0JE3aPDD/wBRR/5ixn+02EG/EUfRrxXVVMcvpHUwxGso4mhmNpo0u0OHqsKdKqjO24DNrx4iFWnrunJyccvp0YZ2e0GEpa9BpNCq2nkJHh6doYs90zfix8Yx5Mt1n0xc3HGTfCPGPw1PSTE8pppO0dIWmhs4970mfnl3Z/ijk7TfTXhFhNWRIRYQAhCEAixIuh8pkCbTC4I6TEeKqiUACSB+UrovOToYjCkx76DWPEbUW8QRYLE5iRyl2UdEII52JlwPAU+OkWaLngR5mL2r2uMJhKtc7wpWmL2zVG0UD5+k2LzyX7X9vZ6q4RT3aIz1ORqsNB6L/wDYycrqNeLHyyZ9HFs6hw9Uhhf/AHrcd43xxBO8v61W/mR7I2K9LB06r/1sWsw8AbVR+l/Mx9h+D2+vq85r1dPTlmU3Dcn18QyOpTHEL6uZLcfh/KYhP1kMSmPtIgWsFHeG5rnSSYCoACCF8XGWMbhc62G/eO7xH1b1MrYPDMDqCBflGlbsPw+0dl8vyGPVf83+mBU/i9xEog+u5JQD19lkX1448f8AD+YmBLODxDU6i1FzZkYMPDrbhPT8HXWtTWqu5xfyPFT5HSeUAD8PsTOt7EbXyscOx7r96noQA/Eeo+UvH2w58N47n6dgRKOMqXIUS7Va0zqXecn0m7gi3RQW1kp6QppaOMZIGPSW9mDvSu8t7MGp8o4V9NKJCEtBYRIQBYQhACZOISznzmtKGPTvA8xA4rCEUCOtJUVDFOpgBaPQQCLEJpHU20i1DI0iCcGOBkSmODQCvtjai4ahUrtupoSB/c25V9TYTwzAYVsdjQH1zuatY6+G9yPU2HrO0+1bb2qYRDov3lWx4nwKfIXPqI37MtiZaZxDDvVjdb8KY8PvqfUTK95OrH/Hx7/ddedmK9E0joGW3+U8D6Gx9J59iKLIzI2bMrFSLC1xpOv7VdrDgWoqKPxfjMVFnykG4A4G++Ye13+OiYwU2TO70aiFr5alNilyRbflP5esXJN9/SvjWzq+qxtfxf6YZT+L3EcV6e7H6/7xv5fzTF2ky9D+aIU+i5jrj8HzhfqvopMAhI8vViYhH+X5yYjr7IY0qebewEAFXy9EMX39FAiKD+L3AgR093MCLY/i/SPpuVIYEgggg5rWI4yHKPw+5MX8vopgHo2H2r8bDCqts3hcA7nG8fv6y1gk0nEdnNp/Dc02JyVbA6WAbg37es77DJpOjG7jzuXDwqcCIY6IZoxMKS5s1d8plpf2cND5xwqtQixJSBCLCAEIkWAEr41e7fkZYjKi3BHSAZoigRgMdnkrOvH3kYMUNAGmNJ185I0icRGfeRY7HLRpPVfw00LHrbh67o5GuLzgvtR2+FVcIp1b7yr5Dwr8z7ScrqL48PLLTiWz4/GWPir1Czn+1N7fpp7T2rZeDFNFUCwUAADgBwnn/wBmWxb5sUw8ZyJ0UHU+p+U9NpLpFhNRfPnu6+nA/adSvVwdiReva4tcarrNrYmzBUwVWgxv/wCJxKhm35hWbKx63sZobf7Mpi/h52dWpNnQpbRuZB3yzsfZnwKZTOXJqPULsACWdsxuB1Jh491P5J4SS9x5jVpZWKsEDKSpBGoI0I+usbfqPRT9fQnTdtdm5KorLotXRrC/3gH7j5GcyT1b8v8A0+rzms1dPSxy88ZlBm8/ywv/AJvYCJ+b3AhbofVoKLY8m9xEt092MQjovq0TT8HzgRCB+H3vE/L6KTH5uvshh+b2AjBl+p9FtE1/F/pEcR0b80aR5erExAtuh9XM9F7L7T+PRFyPiJ3XAN/JvUfIzzgW/D6C81uzu1/8PWDEn4bd2oApAsdzeh1l43VZcuHni9KjWjs190a06XmmETSwA7nrM2aWAPd9Y4mrMIQlJJCLCAJCEWAESLCAY9Q2kJaT4he8R1MZ8OStGtQywjRCAIiraBpQYyosdeLfnESsrWa3A/OcrtD7NqWIrNWrVq7M5ubfDUAcANDunVYukctxvGoiYfEBgDJsl9rxyuPpX2LsRMLSWjSzZEvbOQW1JJuQBxM01MRd04LtFtCtTx1RaeIqU1GENRUBuhqjw903jR7r0GEbROg8hI8ZXyIz2vlUta9r24RpV9tbOFei9PiRdDycaqf29TPL3UgkEPcGxFwCDxH1znd7D7Z08UUUU6yGrnyZ1UqTTF37wPDy4yDtD2RSqxqq7ITqyqAQza97XdvmXJhvuOv4/LMN45OIt092P19CNNvwepmr/smOLufyD9o8dlU45z5u/wCxmXhk6rz4MbOOaegiNiVG9x7W+cm21hqOGy5qRcve2ugsQNb9WEi2DjKdav8AAXDqllZibgkFTbLa0r8dT/Ix+kX+OT+4nyK/tFWvm8KVD6VP4m32hU4eiHphbmoqaqSACG1sPKHYus2Kw4rVAuYuR3RYACP8f9p/kT6Ywoud1FvW37kR6YCsdyAeZH7XnU7ewoTDu2ZkIW4ZCQ2bgNOs5DAMzY7CqKlUq1EPUDs9i9tTY7x+kf44X8i/S/S2FWbeVHuf2E6DB9gQwu2Ja9tVSnax472m1RwolMbRy1WAPhY+ljFcccSx5M8/Ta2bhPgUxTzvUC6BqmW4HBRYbvOTtK9DaKvv0PPgf4k5JmuNn6cuUsvZVEv4A6GUgRLWAbUiXEVdhFhKQIRIQAiwiQBYkIsAzsStnPXWMk+NXUHpKzaxKhFFzJHYCKixrMo6mI0dmY6SVMGeJjfiVDuAURDQqn+se0RpmVQJj08KaJI/oJLLfeL8JshcilnNyBczErVy5LHef0kZ3TTix8r/AE1MK10B8/mZxXaFcuNrMwOV9nuikg2LncvnOx2e33Y8z8zJmAIsQCORAI/WVO5GeXWVOo+EeQ+Uh2kPun/yN8pOkbXp5lK/3Aj3jQ4LsRQYf4VswKk4uy5fDbJfXjc29p3tVbqfKYGx+zT4ZqQFRXpUvi2BUh/vbX6b1E6Ft3pEq+2S+GEjOHl1hI2ERuK7a0dV/wDaY/8Az4eZfZTD/wDmlfp8b/8AUy59pNdkNHKfEtQHqM1Nvmo9pR+z2oz4uo7G7GkxY8yX1MFfp1vaLZL16QSmUDCqj3e9rLfl5iJ2V2EcJh1osysQxJZb2185rkxoeAirtuqqUKhcgAqVueJYEAe85XZ9PPjMG6q5WnhQjMUcKHC+G5E6Tb+1BRpZm3E8r6AXM5ap27pDcTfgLHWZZ8kl07vj/Dz5sdx6CgnDisxxNYAE/f1NwJsAxl/Yva3PRqO+hpi4vzzZbe5HvOS2h2+q03cU6dMqG8TBrljqSbEDeZHJnLI6Pi/E5PPLH6d1hG/63m/gXJWx3jd1E4bsp2kfED70KGO7Lfdy1nVYbF5Gtwb5x8d1WHyeK47l9xpPe8tbOfvekrU2JGvuJawQ786nnVpxIRZTMQhCAEIQgBEiwgEGLW6+RmfUcKNeM1WW4I5ic49zVseF4qqJq+IPhXUmWsJQsLtq0jpUwPPnLAaI6lBjzpIKTXPlHM8aUeNF0YcSpmKG0A6TbZtZzeMrBazLwH7zHl9bdXx+7Y57tJUqU6vxVLqmUDMrEAWvvtK+D7YVwLrVDr+IK499/wCs3K2LSqrBSDlNj5zyvtHgzh8RnojxcL5QDvJkY8munRyfG/b0/C9v2H+8pKeqMVPsb/Oa+G7a4d/EXQ/jQke63njOHxtc2LOoHIUmf9dJq4fHO/hoV3H9yUnt8pp5xzXgv6ey4badKp4KlNuiuCfbfLZOnpPFWxlvGr0zyqoUP6y5h+0FZARTrVB3TYByRuPA3j8ozvHY9Qd5WrYpV8TKPMgfOed0sBjsQuZnqgHd8SqyX/4ROb2vehVFPEtkY6qX7wYX4EnX3imUqrx5Tux1P2h4harUfhkOAKlyhDAXK21HkZQ7G41cNWd6twppZR4bk5r85m0atPJ3WpW5hnA9Re0rVNpUQbfFpXHBFVj8yYbKY307jG/aDTXw06jdQaeX3BMoUu3lWq2ShhwWO4Zix8zYC042pttNwNQjzKr6gATr+zuJp0KYbKA1UZjlvuAuBqb2AkZZ6dPF8e53SDbG0MRVUpiaYRR4co0N9CM1yJzFDZrLfMuYXJBBFiNN9zpO3x+3qTqbd5f6uItxv6X9py2GrXAvMLbbt6mNvx8fAVkanhyb6l7ta9tTr9dJV/wRLZxlysczKbg36GamNN6DE7gPoylgWuohEflynba7LUClTOSLngPCoHAfzOoweJDV/h/1OwZDfR7WuLcDvnN7H0YEyzsSnUbG00AJ+FXDE8qYNy35TDvcLymUyuX07/EAodL2vumjsp8xB6SHE08w6x+wE1Y8tJ2x4d9NmEWEtmIRIQBYQhACJCLACY21KGWpnG5l/UTZlbH07026C49IHGZQbTXfJDV0lOnV+ccXgpao1LCPU8ZXw7aSYtESQCc72hwDE/EQb0KtbeCAbN9cptVsWAOsoNiCZOWPlNVpx53C7jjcRX+Himpqe4iWtwtawHyM5/GYUYrFJTuQLlnI35RwHmSBOm7T7NJqfFp+JlCuOdvCw9Lg+QmNsrZrUq5qPvNOwHLW5/acWWFmXT3MufDkwn/I6DC7Dw9O33aEjcWGbX1mn8UdJz9baeu+3KUMbtV2GhCgDU/vzj10xxym+3RbWSnURkqWKkceHUcjMHYz0qIOUAlCQXNix6kzBw+0KtXexy9VAuOepMs2yjKB5kf1ecUxrXLLjxvXbpqPapGHEAi6k7mHMTI7Q1qONUUH1IYOrLbMnOx4XGkxKuEAtS7xHiCEnIg525XvpJFwpRs1MA2tu8T8zy9I/Gz0ry48+tKG0+wgo2ekC6E2KnLmXrfTSFPYSI1tCSlmtY2P1853PZ+lUxV1dGWmNHZhb0HWYO0dmtQdqZF8rHXiRvBlzet1y8lxxy8Y5rGYIIQqXJdtAQO6OJJ4zZxeHDqqnTKABw0sRb2JkWEoM9UltyrZV68/0l5qmuohofky2y6+GFCjkS/3jZQLkgZvE2p35RLtGgNIzFEPVpLbTvG3pv8AlH1NItFcrld1dq0Q1Jk/uW0xNmDKtjvBIPobTZwimxY7gLnoBKOBAcliMrFiSPWLQ2uYWobgD/tPSNiUAuHV8oDtqWsAzC9hc8dJx2xcEjVAq94k8Nw8zO+JCgKN24eU248f25ufPqSJjU1HUTT2bhsidWNzMRdXQDnOlAm8cVLCEI0iESEAWEIQAhCJAFjXW4I5i0dCAcniKZpuVbffTqOBiLiQfOb+1dnfFXTxrqp/acliAVOosRoQecGk7XRiiDEqYsnjKaV7jWMdrfzAaWjVjDUMgWvJDUBgaptK+XNvtv8A2M57EbRB0OhHGdSx4aEHnM2tsCi5uQw8m0mWWNvpvx8kk1XJ4vFBdTduSjS/nG4aiaguRYcVBv6GdPiOy9LL3Mwbhdrg+cw6lNqTZSpB+czuOvbfHKZeld6eXw+3ER9Nzx/a5mhhMGznUWHMjX0mpQ7Mpe5ZzfeNB+sPG0rnjPbm0ouz3AN26ewE6fZXZe4D1jl45VtmI6nhNXA4SnS0Vcp572PrHviOEqYfbHLlt9LSFUUKgAUaACYXabBB1+KN6izdV5+k0QxMkFDOLN4ePWXZuMpdXbzmvdDcajr/ADK77bQeMWPIi953eK7MUiNC49QZz+0eyVK2rselhM/Gt5yRzOD21Sq1bhitTcA4C+gO6ba1FJFxr0ibL+z5GqfEqg/DG5DoW8+k7mhQVQFVVAUWAsNAITG0XlkZWzdkB074IU8P6m/gS0ezeH/sP52/mXmrgbyIw4wTSYxjc8rU+z8LTo/7tFXmeJ9TrLFXFAnXcN0zmxnKSYCi1Vwq7zvPACV6Td3ut/Y9HM2fgug85tyHC4YU1Cjh+p5yaUytESLCBCEIQAhEhACLEiwAhCEAJzu3sOGfrlF+s6Kc7tKpeo3nb2gcc3VQ026SZagYfMS3iFvMjEFkOkTX2nany3fKPEyK2Lc8beUjp1Cd5PuYDTbA6iBIHEe8592N95940VDEemycXroNJItYHff5zGXEmTLijENNZkB+tYgBG4/XpM+nWJO+amHItAqdhcXrle179020PSMfFWYjrJu6OGszK9TvGAjQp1r6tu5fzFfaAHH2mO1YnjHU6BO+JWl1saW0HvH06AHeOp4E8PIRtCiBJaj8IyZ2MxlQN3SAPKOoYt2HeHtpJalG48jH4alAI/8AED+03jTX+t5lqrheIlrBsCLEC43G0AZs7Y1WsR3SicWYW06Cdjs7Zi0Vyrv4sd5k2EfMinpJpWmVy2IRIsaREiwgBCJFgCRYQgBEiwgBCEIAhNtZytWpck8yTEhA4hcynXpAxYQXFCrhBIEwusISVKtajqZH8KEIGVaUkWhCEQTooEuU30hCMqeHmXiKnfPnCEQhabS5RMIQOrAaQtU1hCMkqNvjKdSzDzhCINF+cYU4iJCMnUbAxWanl4rNOLCUzvskIsIESEWEASEIQD//2Q=="/>
          <p:cNvSpPr>
            <a:spLocks noChangeAspect="1" noChangeArrowheads="1"/>
          </p:cNvSpPr>
          <p:nvPr/>
        </p:nvSpPr>
        <p:spPr bwMode="auto">
          <a:xfrm>
            <a:off x="155575"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Tree>
  </p:cSld>
  <p:clrMapOvr>
    <a:masterClrMapping/>
  </p:clrMapOvr>
  <p:transition>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chemeClr val="accent1">
                    <a:lumMod val="75000"/>
                  </a:schemeClr>
                </a:solidFill>
              </a:rPr>
              <a:t> </a:t>
            </a:r>
            <a:r>
              <a:rPr lang="fr-FR" sz="3600" b="1" u="sng" dirty="0" smtClean="0">
                <a:solidFill>
                  <a:schemeClr val="accent1">
                    <a:lumMod val="75000"/>
                  </a:schemeClr>
                </a:solidFill>
              </a:rPr>
              <a:t>Le nantissement avec dépossession (gage) :</a:t>
            </a:r>
            <a:br>
              <a:rPr lang="fr-FR" sz="3600" b="1" u="sng" dirty="0" smtClean="0">
                <a:solidFill>
                  <a:schemeClr val="accent1">
                    <a:lumMod val="75000"/>
                  </a:schemeClr>
                </a:solidFill>
              </a:rPr>
            </a:br>
            <a:endParaRPr lang="fr-FR" sz="3600" dirty="0">
              <a:solidFill>
                <a:schemeClr val="accent1">
                  <a:lumMod val="75000"/>
                </a:schemeClr>
              </a:solidFill>
            </a:endParaRPr>
          </a:p>
        </p:txBody>
      </p:sp>
      <p:sp>
        <p:nvSpPr>
          <p:cNvPr id="3" name="Espace réservé du contenu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fontScale="85000" lnSpcReduction="10000"/>
          </a:bodyPr>
          <a:lstStyle/>
          <a:p>
            <a:pPr>
              <a:buNone/>
            </a:pPr>
            <a:r>
              <a:rPr lang="fr-FR" b="1" dirty="0" smtClean="0"/>
              <a:t>Le gage est un contrat par lequel une personne remet à son créancier un objet mobilier de valeur pour assurer l’exécution de ses engagements, par exemple le remboursement d’un prêt d’argent, le contrat se forme par la remise de l’objet sur lequel porte le gage. </a:t>
            </a:r>
          </a:p>
          <a:p>
            <a:pPr>
              <a:buNone/>
            </a:pPr>
            <a:r>
              <a:rPr lang="fr-FR" b="1" dirty="0" smtClean="0"/>
              <a:t>     Il importe de signaler qu’en pratique commerciale, le gage se heurte à deux difficultés : d’une part, le commerçant ne peut livrer la possession du matériel et des marchandises qui son indispensables à l’exploitation de son fonds, d’autre part, le prêteur ne dispose pas de locaux suffisants pour les recevoir.</a:t>
            </a:r>
            <a:endParaRPr lang="fr-FR" dirty="0" smtClean="0"/>
          </a:p>
          <a:p>
            <a:endParaRPr lang="fr-FR" dirty="0"/>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39552" y="188640"/>
            <a:ext cx="8229600" cy="6858000"/>
          </a:xfrm>
        </p:spPr>
        <p:style>
          <a:lnRef idx="2">
            <a:schemeClr val="accent1"/>
          </a:lnRef>
          <a:fillRef idx="1">
            <a:schemeClr val="lt1"/>
          </a:fillRef>
          <a:effectRef idx="0">
            <a:schemeClr val="accent1"/>
          </a:effectRef>
          <a:fontRef idx="minor">
            <a:schemeClr val="dk1"/>
          </a:fontRef>
        </p:style>
        <p:txBody>
          <a:bodyPr>
            <a:normAutofit/>
          </a:bodyPr>
          <a:lstStyle/>
          <a:p>
            <a:pPr>
              <a:buNone/>
            </a:pPr>
            <a:r>
              <a:rPr lang="fr-FR" sz="3400" b="1" dirty="0" smtClean="0">
                <a:solidFill>
                  <a:srgbClr val="7030A0"/>
                </a:solidFill>
              </a:rPr>
              <a:t>a</a:t>
            </a:r>
            <a:r>
              <a:rPr lang="fr-FR" sz="3400" b="1" dirty="0">
                <a:solidFill>
                  <a:srgbClr val="7030A0"/>
                </a:solidFill>
              </a:rPr>
              <a:t>)- </a:t>
            </a:r>
            <a:r>
              <a:rPr lang="fr-FR" sz="3400" b="1" u="sng" dirty="0" smtClean="0">
                <a:solidFill>
                  <a:srgbClr val="7030A0"/>
                </a:solidFill>
              </a:rPr>
              <a:t>Le </a:t>
            </a:r>
            <a:r>
              <a:rPr lang="fr-FR" sz="3400" b="1" u="sng" dirty="0">
                <a:solidFill>
                  <a:srgbClr val="7030A0"/>
                </a:solidFill>
              </a:rPr>
              <a:t>contrat de gage :</a:t>
            </a:r>
            <a:endParaRPr lang="fr-FR" sz="3400" u="sng" dirty="0">
              <a:solidFill>
                <a:srgbClr val="7030A0"/>
              </a:solidFill>
            </a:endParaRPr>
          </a:p>
          <a:p>
            <a:pPr>
              <a:buNone/>
            </a:pPr>
            <a:r>
              <a:rPr lang="fr-FR" b="1" dirty="0" smtClean="0"/>
              <a:t>      Le </a:t>
            </a:r>
            <a:r>
              <a:rPr lang="fr-FR" b="1" dirty="0"/>
              <a:t>gage commercial se constate </a:t>
            </a:r>
            <a:r>
              <a:rPr lang="fr-FR" b="1" dirty="0" smtClean="0"/>
              <a:t>d’après l’article </a:t>
            </a:r>
            <a:r>
              <a:rPr lang="fr-FR" b="1" dirty="0"/>
              <a:t>338 du code </a:t>
            </a:r>
            <a:r>
              <a:rPr lang="fr-FR" b="1" dirty="0" smtClean="0"/>
              <a:t>de commerce, à </a:t>
            </a:r>
            <a:r>
              <a:rPr lang="fr-FR" b="1" dirty="0"/>
              <a:t>l’égard des tiers, comme à l’égard des parties </a:t>
            </a:r>
            <a:r>
              <a:rPr lang="fr-FR" b="1" dirty="0" smtClean="0"/>
              <a:t>contractantes conformément </a:t>
            </a:r>
            <a:r>
              <a:rPr lang="fr-FR" b="1" dirty="0"/>
              <a:t>aux dispositions </a:t>
            </a:r>
            <a:r>
              <a:rPr lang="fr-FR" b="1" dirty="0" smtClean="0"/>
              <a:t>de l’article 334,</a:t>
            </a:r>
            <a:r>
              <a:rPr lang="fr-FR" dirty="0" smtClean="0"/>
              <a:t> </a:t>
            </a:r>
            <a:r>
              <a:rPr lang="fr-FR" b="1" dirty="0" smtClean="0"/>
              <a:t>ce </a:t>
            </a:r>
            <a:r>
              <a:rPr lang="fr-FR" b="1" dirty="0"/>
              <a:t>dernier dispose « </a:t>
            </a:r>
            <a:r>
              <a:rPr lang="fr-FR" b="1" dirty="0" smtClean="0"/>
              <a:t>en matière </a:t>
            </a:r>
            <a:r>
              <a:rPr lang="fr-FR" b="1" dirty="0"/>
              <a:t>commerciale la preuve est libre. Toutefois, elle doit être </a:t>
            </a:r>
            <a:r>
              <a:rPr lang="fr-FR" b="1" dirty="0" smtClean="0"/>
              <a:t>rapportée par </a:t>
            </a:r>
            <a:r>
              <a:rPr lang="fr-FR" b="1" dirty="0"/>
              <a:t>écrit quand la loi ou la convention </a:t>
            </a:r>
            <a:r>
              <a:rPr lang="fr-FR" b="1" dirty="0" smtClean="0"/>
              <a:t>l’exige». </a:t>
            </a:r>
            <a:r>
              <a:rPr lang="fr-FR" b="1" dirty="0"/>
              <a:t>Il est donc permis </a:t>
            </a:r>
            <a:r>
              <a:rPr lang="fr-FR" b="1" dirty="0" smtClean="0"/>
              <a:t>d’établir l’existence </a:t>
            </a:r>
            <a:r>
              <a:rPr lang="fr-FR" b="1" dirty="0"/>
              <a:t>du gage commercial par tous les moyens de preuve</a:t>
            </a:r>
            <a:r>
              <a:rPr lang="fr-FR" b="1" dirty="0" smtClean="0"/>
              <a:t>.</a:t>
            </a:r>
          </a:p>
          <a:p>
            <a:pPr>
              <a:buNone/>
            </a:pPr>
            <a:endParaRPr lang="fr-FR" dirty="0"/>
          </a:p>
        </p:txBody>
      </p:sp>
    </p:spTree>
  </p:cSld>
  <p:clrMapOvr>
    <a:masterClrMapping/>
  </p:clrMapOvr>
  <p:transition>
    <p:wipe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7030A0"/>
                </a:solidFill>
              </a:rPr>
              <a:t>b)- </a:t>
            </a:r>
            <a:r>
              <a:rPr lang="fr-FR" b="1" u="sng" dirty="0" smtClean="0">
                <a:solidFill>
                  <a:srgbClr val="7030A0"/>
                </a:solidFill>
              </a:rPr>
              <a:t>La transmission de la possession:</a:t>
            </a:r>
            <a:endParaRPr lang="fr-FR" u="sng" dirty="0" smtClean="0">
              <a:solidFill>
                <a:srgbClr val="7030A0"/>
              </a:solidFill>
            </a:endParaRPr>
          </a:p>
        </p:txBody>
      </p:sp>
      <p:sp>
        <p:nvSpPr>
          <p:cNvPr id="3" name="Espace réservé du contenu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fontScale="85000" lnSpcReduction="20000"/>
          </a:bodyPr>
          <a:lstStyle/>
          <a:p>
            <a:pPr>
              <a:buNone/>
            </a:pPr>
            <a:r>
              <a:rPr lang="fr-FR" b="1" dirty="0" smtClean="0"/>
              <a:t>La constitution de gage n’a de sens que si le droit conféré au créancier gagiste est opposable aux tiers. Or l’article 339 du code de commerce n’accorde et ne maintient le privilège du créancier gagiste que si le gage a été mis et est resté en possession du créancier ou d’un tiers convenu entre les parties. Sur ce point, il n’y a aucune différence entre le droit civil et le droit commercial. Le droit civil a toujours admis qu’il pouvait y avoir entièrement, c'est-à-dire détention des objets remis en gage par un tiers qui les garde pour le créancier. Il suffit que la dépossession du débiteur soit apparente.</a:t>
            </a:r>
            <a:endParaRPr lang="fr-FR" dirty="0" smtClean="0"/>
          </a:p>
          <a:p>
            <a:pPr>
              <a:buNone/>
            </a:pPr>
            <a:r>
              <a:rPr lang="fr-FR" b="1" dirty="0" smtClean="0"/>
              <a:t>      </a:t>
            </a:r>
            <a:endParaRPr lang="fr-FR" dirty="0" smtClean="0"/>
          </a:p>
          <a:p>
            <a:endParaRPr lang="fr-FR" dirty="0"/>
          </a:p>
        </p:txBody>
      </p:sp>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Selon L’article 339</a:t>
            </a:r>
            <a:endParaRPr lang="fr-FR" dirty="0"/>
          </a:p>
        </p:txBody>
      </p:sp>
      <p:sp>
        <p:nvSpPr>
          <p:cNvPr id="3" name="Espace réservé du contenu 2"/>
          <p:cNvSpPr>
            <a:spLocks noGrp="1"/>
          </p:cNvSpPr>
          <p:nvPr>
            <p:ph idx="1"/>
          </p:nvPr>
        </p:nvSpPr>
        <p:spPr/>
        <p:style>
          <a:lnRef idx="2">
            <a:schemeClr val="accent1"/>
          </a:lnRef>
          <a:fillRef idx="1">
            <a:schemeClr val="lt1"/>
          </a:fillRef>
          <a:effectRef idx="0">
            <a:schemeClr val="accent1"/>
          </a:effectRef>
          <a:fontRef idx="minor">
            <a:schemeClr val="dk1"/>
          </a:fontRef>
        </p:style>
        <p:txBody>
          <a:bodyPr/>
          <a:lstStyle/>
          <a:p>
            <a:r>
              <a:rPr lang="fr-FR" b="1" dirty="0" smtClean="0"/>
              <a:t>le créancier est réputé avoir reçu les marchandises en sa possession, si elles sont à sa disposition dans ses magasins ou navires, ou à la douane, ou dans un dépôt public .</a:t>
            </a:r>
            <a:endParaRPr lang="fr-FR" dirty="0"/>
          </a:p>
        </p:txBody>
      </p:sp>
    </p:spTree>
  </p:cSld>
  <p:clrMapOvr>
    <a:masterClrMapping/>
  </p:clrMapOvr>
  <p:transition>
    <p:diamond/>
  </p:transition>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882</TotalTime>
  <Words>1192</Words>
  <Application>Microsoft Office PowerPoint</Application>
  <PresentationFormat>Affichage à l'écran (4:3)</PresentationFormat>
  <Paragraphs>71</Paragraphs>
  <Slides>18</Slides>
  <Notes>0</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Thème Office</vt:lpstr>
      <vt:lpstr>Le nantissement </vt:lpstr>
      <vt:lpstr>Sommaire</vt:lpstr>
      <vt:lpstr>Introduction</vt:lpstr>
      <vt:lpstr>Définition du nantissement</vt:lpstr>
      <vt:lpstr>Les deux types de nantissement</vt:lpstr>
      <vt:lpstr> Le nantissement avec dépossession (gage) : </vt:lpstr>
      <vt:lpstr>Diapositive 7</vt:lpstr>
      <vt:lpstr>b)- La transmission de la possession:</vt:lpstr>
      <vt:lpstr>Selon L’article 339</vt:lpstr>
      <vt:lpstr>Diapositive 10</vt:lpstr>
      <vt:lpstr>Diapositive 11</vt:lpstr>
      <vt:lpstr>Exemple concret</vt:lpstr>
      <vt:lpstr>Comment réaliser une procédure de nantissement ?</vt:lpstr>
      <vt:lpstr>Diapositive 14</vt:lpstr>
      <vt:lpstr>Diapositive 15</vt:lpstr>
      <vt:lpstr>Diapositive 16</vt:lpstr>
      <vt:lpstr>Conclusion</vt:lpstr>
      <vt:lpstr>MERCI </vt:lpstr>
    </vt:vector>
  </TitlesOfParts>
  <Company>Sweet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Toshiba</cp:lastModifiedBy>
  <cp:revision>81</cp:revision>
  <dcterms:created xsi:type="dcterms:W3CDTF">2012-12-03T22:04:00Z</dcterms:created>
  <dcterms:modified xsi:type="dcterms:W3CDTF">2016-02-22T21:57:07Z</dcterms:modified>
</cp:coreProperties>
</file>