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9144000"/>
  <p:notesSz cx="6858000" cy="9144000"/>
  <p:embeddedFontLst>
    <p:embeddedFont>
      <p:font typeface="Arial Narrow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5" roundtripDataSignature="AMtx7mjS4bkJl8FpfjIKxD9kd9+7HSv7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ArialNarrow-bold.fntdata"/><Relationship Id="rId21" Type="http://schemas.openxmlformats.org/officeDocument/2006/relationships/font" Target="fonts/ArialNarrow-regular.fntdata"/><Relationship Id="rId24" Type="http://schemas.openxmlformats.org/officeDocument/2006/relationships/font" Target="fonts/ArialNarrow-boldItalic.fntdata"/><Relationship Id="rId23" Type="http://schemas.openxmlformats.org/officeDocument/2006/relationships/font" Target="fonts/ArialNarrow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showMasterSp="0" type="title">
  <p:cSld name="TITLE">
    <p:bg>
      <p:bgPr>
        <a:solidFill>
          <a:schemeClr val="lt2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19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1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" name="Google Shape;24;p19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" name="Google Shape;25;p19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19"/>
          <p:cNvSpPr txBox="1"/>
          <p:nvPr>
            <p:ph idx="1" type="subTitle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320"/>
              </a:spcBef>
              <a:spcAft>
                <a:spcPts val="0"/>
              </a:spcAft>
              <a:buSzPts val="1360"/>
              <a:buNone/>
              <a:defRPr b="1" sz="1600" cap="none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/>
        </p:txBody>
      </p:sp>
      <p:sp>
        <p:nvSpPr>
          <p:cNvPr id="27" name="Google Shape;27;p19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9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29" name="Google Shape;29;p19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174D6C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30" name="Google Shape;30;p1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174D6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1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19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174D6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19"/>
          <p:cNvSpPr txBox="1"/>
          <p:nvPr>
            <p:ph idx="12" type="sldNum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34" name="Google Shape;34;p19"/>
          <p:cNvSpPr txBox="1"/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bg>
      <p:bgPr>
        <a:solidFill>
          <a:schemeClr val="lt2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8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8"/>
          <p:cNvSpPr txBox="1"/>
          <p:nvPr>
            <p:ph idx="1" type="body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40" name="Google Shape;140;p28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8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8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showMasterSp="0" type="vertTitleAndTx">
  <p:cSld name="VERTICAL_TITLE_AND_VERTICAL_TEXT">
    <p:bg>
      <p:bgPr>
        <a:solidFill>
          <a:schemeClr val="lt2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29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29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2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29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29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174D6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0" name="Google Shape;150;p29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cap="flat" cmpd="sng" w="9525">
            <a:solidFill>
              <a:srgbClr val="174D6C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51" name="Google Shape;151;p29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29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174D6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29"/>
          <p:cNvSpPr txBox="1"/>
          <p:nvPr>
            <p:ph idx="12" type="sldNum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54" name="Google Shape;154;p29"/>
          <p:cNvSpPr txBox="1"/>
          <p:nvPr>
            <p:ph idx="1" type="body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55" name="Google Shape;155;p29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29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9"/>
          <p:cNvSpPr txBox="1"/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3300"/>
              <a:buFont typeface="Georgia"/>
              <a:buNone/>
              <a:defRPr>
                <a:solidFill>
                  <a:srgbClr val="174D6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0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12" type="sldNum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40" name="Google Shape;40;p20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showMasterSp="0" type="secHead">
  <p:cSld name="SECTION_HEADER">
    <p:bg>
      <p:bgPr>
        <a:solidFill>
          <a:schemeClr val="lt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3" name="Google Shape;43;p2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4" name="Google Shape;44;p21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5" name="Google Shape;45;p21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6" name="Google Shape;46;p21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7" name="Google Shape;47;p21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8" name="Google Shape;48;p21"/>
          <p:cNvSpPr txBox="1"/>
          <p:nvPr>
            <p:ph idx="1" type="body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360"/>
              <a:buNone/>
              <a:defRPr b="1" sz="16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49" name="Google Shape;49;p21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" name="Google Shape;50;p21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174D6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" name="Google Shape;51;p21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53" name="Google Shape;53;p21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174D6C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54" name="Google Shape;54;p21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21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174D6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21"/>
          <p:cNvSpPr txBox="1"/>
          <p:nvPr>
            <p:ph idx="12" type="sldNum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57" name="Google Shape;57;p21"/>
          <p:cNvSpPr txBox="1"/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b="0" sz="420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bg>
      <p:bgPr>
        <a:solidFill>
          <a:schemeClr val="lt2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0" type="dt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2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2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cxnSp>
        <p:nvCxnSpPr>
          <p:cNvPr id="63" name="Google Shape;63;p22"/>
          <p:cNvCxnSpPr/>
          <p:nvPr/>
        </p:nvCxnSpPr>
        <p:spPr>
          <a:xfrm flipH="1" rot="10800000">
            <a:off x="4563080" y="1575652"/>
            <a:ext cx="8921" cy="4819557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64" name="Google Shape;64;p22"/>
          <p:cNvSpPr txBox="1"/>
          <p:nvPr>
            <p:ph idx="1" type="body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3537" lvl="0" marL="457200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65" name="Google Shape;65;p22"/>
          <p:cNvSpPr txBox="1"/>
          <p:nvPr>
            <p:ph idx="2" type="body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3537" lvl="0" marL="457200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showMasterSp="0" type="twoTxTwoObj">
  <p:cSld name="TWO_OBJECTS_WITH_TEXT">
    <p:bg>
      <p:bgPr>
        <a:solidFill>
          <a:schemeClr val="lt2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Google Shape;67;p23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68" name="Google Shape;68;p23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9" name="Google Shape;69;p23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0" name="Google Shape;70;p2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1" name="Google Shape;71;p2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2" name="Google Shape;72;p23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Google Shape;73;p23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23"/>
          <p:cNvSpPr txBox="1"/>
          <p:nvPr>
            <p:ph idx="1" type="body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rotWithShape="0" dir="5400000" dist="254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1870"/>
              <a:buNone/>
              <a:defRPr b="1" sz="2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400"/>
              <a:buNone/>
              <a:defRPr b="1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350"/>
              <a:buNone/>
              <a:defRPr b="1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75" name="Google Shape;75;p23"/>
          <p:cNvSpPr txBox="1"/>
          <p:nvPr>
            <p:ph idx="2" type="body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rotWithShape="0" dir="5400000" dist="254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1870"/>
              <a:buNone/>
              <a:defRPr b="1" sz="22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400"/>
              <a:buNone/>
              <a:defRPr b="1"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350"/>
              <a:buNone/>
              <a:defRPr b="1" sz="1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120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b="1" sz="16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1" type="ftr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78" name="Google Shape;78;p23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174D6C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79" name="Google Shape;79;p23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174D6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23"/>
          <p:cNvSpPr txBox="1"/>
          <p:nvPr>
            <p:ph idx="3" type="body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4" type="body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82" name="Google Shape;82;p23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23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174D6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23"/>
          <p:cNvSpPr txBox="1"/>
          <p:nvPr>
            <p:ph idx="12" type="sldNum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85" name="Google Shape;85;p23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4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4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4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4"/>
          <p:cNvSpPr txBox="1"/>
          <p:nvPr>
            <p:ph idx="12" type="sldNum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showMasterSp="0" type="blank">
  <p:cSld name="BLANK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5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25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2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5" name="Google Shape;95;p2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6" name="Google Shape;96;p25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Google Shape;97;p25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cap="flat" cmpd="sng" w="9525">
            <a:solidFill>
              <a:srgbClr val="174D6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" name="Google Shape;98;p25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25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5"/>
          <p:cNvSpPr txBox="1"/>
          <p:nvPr>
            <p:ph idx="12" type="sldNum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showMasterSp="0" type="objTx">
  <p:cSld name="OBJECT_WITH_CAPTION_TEXT">
    <p:bg>
      <p:bgPr>
        <a:solidFill>
          <a:schemeClr val="lt1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6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2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2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26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2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26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26"/>
          <p:cNvSpPr txBox="1"/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b="1" sz="22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6"/>
          <p:cNvSpPr txBox="1"/>
          <p:nvPr>
            <p:ph idx="1" type="body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10" name="Google Shape;110;p26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cap="flat" cmpd="sng" w="9525">
            <a:solidFill>
              <a:srgbClr val="174D6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1" name="Google Shape;111;p26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174D6C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12" name="Google Shape;112;p26"/>
          <p:cNvSpPr txBox="1"/>
          <p:nvPr>
            <p:ph idx="2" type="body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indent="-308610" lvl="1" marL="91440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indent="-314325" lvl="2" marL="1371600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indent="-308610" lvl="3" marL="182880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13" name="Google Shape;113;p26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26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174D6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26"/>
          <p:cNvSpPr txBox="1"/>
          <p:nvPr>
            <p:ph idx="12" type="sldNum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ctr">
              <a:spcBef>
                <a:spcPts val="0"/>
              </a:spcBef>
              <a:buNone/>
              <a:defRPr sz="1600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16" name="Google Shape;116;p26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26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6"/>
          <p:cNvSpPr txBox="1"/>
          <p:nvPr>
            <p:ph idx="11" type="ftr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showMasterSp="0" type="picTx">
  <p:cSld name="PICTURE_WITH_CAPTION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27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cap="flat" cmpd="sng" w="11425">
            <a:solidFill>
              <a:srgbClr val="174D6C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21" name="Google Shape;121;p27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2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2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2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27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2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27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174D6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27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27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174D6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27"/>
          <p:cNvSpPr txBox="1"/>
          <p:nvPr>
            <p:ph idx="12" type="sldNum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31" name="Google Shape;131;p27"/>
          <p:cNvSpPr txBox="1"/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b="1" sz="2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7"/>
          <p:cNvSpPr/>
          <p:nvPr>
            <p:ph idx="2" type="pic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b="0" i="0" sz="22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320"/>
              </a:spcBef>
              <a:spcAft>
                <a:spcPts val="0"/>
              </a:spcAft>
              <a:buClr>
                <a:srgbClr val="D26F07"/>
              </a:buClr>
              <a:buSzPts val="144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320"/>
              </a:spcBef>
              <a:spcAft>
                <a:spcPts val="0"/>
              </a:spcAft>
              <a:buClr>
                <a:srgbClr val="447439"/>
              </a:buClr>
              <a:buSzPts val="160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280"/>
              </a:spcBef>
              <a:spcAft>
                <a:spcPts val="0"/>
              </a:spcAft>
              <a:buClr>
                <a:srgbClr val="8B232F"/>
              </a:buClr>
              <a:buSzPts val="1260"/>
              <a:buFont typeface="Georgia"/>
              <a:buChar char="•"/>
              <a:defRPr b="0" i="0" sz="1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3" name="Google Shape;133;p27"/>
          <p:cNvSpPr txBox="1"/>
          <p:nvPr>
            <p:ph idx="1" type="body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indent="-281940" lvl="1" marL="914400" algn="l"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indent="-276225" lvl="2" marL="1371600" algn="l"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indent="-268605" lvl="3" marL="1828800" algn="l">
              <a:spcBef>
                <a:spcPts val="180"/>
              </a:spcBef>
              <a:spcAft>
                <a:spcPts val="0"/>
              </a:spcAft>
              <a:buSzPts val="630"/>
              <a:buChar char="🞆"/>
              <a:defRPr sz="900"/>
            </a:lvl4pPr>
            <a:lvl5pPr indent="-285750" lvl="4" marL="22860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31470" lvl="6" marL="32004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31470" lvl="8" marL="411480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/>
        </p:txBody>
      </p:sp>
      <p:sp>
        <p:nvSpPr>
          <p:cNvPr id="134" name="Google Shape;134;p27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27"/>
          <p:cNvSpPr txBox="1"/>
          <p:nvPr>
            <p:ph idx="10" type="dt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1" type="ftr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18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18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1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18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18"/>
          <p:cNvSpPr txBox="1"/>
          <p:nvPr>
            <p:ph idx="10" type="dt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2" name="Google Shape;12;p18"/>
          <p:cNvSpPr txBox="1"/>
          <p:nvPr>
            <p:ph idx="11" type="ftr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3" name="Google Shape;13;p18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cap="flat" cmpd="sng" w="9525">
            <a:solidFill>
              <a:srgbClr val="174D6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" name="Google Shape;14;p18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cap="flat" cmpd="sng" w="9525">
            <a:solidFill>
              <a:srgbClr val="174D6C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5" name="Google Shape;15;p18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18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cap="rnd" cmpd="dbl" w="50800">
            <a:solidFill>
              <a:srgbClr val="174D6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18"/>
          <p:cNvSpPr txBox="1"/>
          <p:nvPr>
            <p:ph idx="12" type="sldNum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0" lvl="0" marL="0" marR="0" rtl="0" algn="ctr">
              <a:spcBef>
                <a:spcPts val="0"/>
              </a:spcBef>
              <a:buNone/>
              <a:defRPr b="0" sz="1600" u="none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ctr">
              <a:spcBef>
                <a:spcPts val="0"/>
              </a:spcBef>
              <a:buNone/>
              <a:defRPr b="0" sz="1600" u="none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ctr">
              <a:spcBef>
                <a:spcPts val="0"/>
              </a:spcBef>
              <a:buNone/>
              <a:defRPr b="0" sz="1600" u="none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ctr">
              <a:spcBef>
                <a:spcPts val="0"/>
              </a:spcBef>
              <a:buNone/>
              <a:defRPr b="0" sz="1600" u="none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ctr">
              <a:spcBef>
                <a:spcPts val="0"/>
              </a:spcBef>
              <a:buNone/>
              <a:defRPr b="0" sz="1600" u="none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ctr">
              <a:spcBef>
                <a:spcPts val="0"/>
              </a:spcBef>
              <a:buNone/>
              <a:defRPr b="0" sz="1600" u="none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ctr">
              <a:spcBef>
                <a:spcPts val="0"/>
              </a:spcBef>
              <a:buNone/>
              <a:defRPr b="0" sz="1600" u="none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ctr">
              <a:spcBef>
                <a:spcPts val="0"/>
              </a:spcBef>
              <a:buNone/>
              <a:defRPr b="0" sz="1600" u="none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ctr">
              <a:spcBef>
                <a:spcPts val="0"/>
              </a:spcBef>
              <a:buNone/>
              <a:defRPr b="0" sz="1600" u="none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8" name="Google Shape;18;p18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3300"/>
              <a:buFont typeface="Georgia"/>
              <a:buNone/>
              <a:defRPr b="0" i="0" sz="3300" u="none" cap="none" strike="noStrike">
                <a:solidFill>
                  <a:srgbClr val="174D6C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18"/>
          <p:cNvSpPr txBox="1"/>
          <p:nvPr>
            <p:ph idx="1" type="body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332" lvl="0" marL="457200" marR="0" rtl="0" algn="l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  <a:defRPr b="0" i="0" sz="27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26390" lvl="1" marL="914400" marR="0" rtl="0" algn="l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b="0" i="0" sz="22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238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b="0" i="0" sz="2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b="0" i="0" sz="20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20039" lvl="6" marL="3200400" marR="0" rtl="0" algn="l">
              <a:spcBef>
                <a:spcPts val="320"/>
              </a:spcBef>
              <a:spcAft>
                <a:spcPts val="0"/>
              </a:spcAft>
              <a:buClr>
                <a:srgbClr val="D26F07"/>
              </a:buClr>
              <a:buSzPts val="144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rgbClr val="447439"/>
              </a:buClr>
              <a:buSzPts val="1600"/>
              <a:buFont typeface="Georgia"/>
              <a:buChar char="•"/>
              <a:defRPr b="0" i="0" sz="16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08609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B232F"/>
              </a:buClr>
              <a:buSzPts val="1260"/>
              <a:buFont typeface="Georgia"/>
              <a:buChar char="•"/>
              <a:defRPr b="0" i="0" sz="1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300"/>
              <a:buFont typeface="Georgia"/>
              <a:buNone/>
            </a:pPr>
            <a:r>
              <a:rPr b="1" lang="fr-FR" u="sng">
                <a:solidFill>
                  <a:srgbClr val="002060"/>
                </a:solidFill>
              </a:rPr>
              <a:t>LE PLAN</a:t>
            </a:r>
            <a:endParaRPr b="1" u="sng">
              <a:solidFill>
                <a:srgbClr val="002060"/>
              </a:solidFill>
            </a:endParaRPr>
          </a:p>
        </p:txBody>
      </p:sp>
      <p:sp>
        <p:nvSpPr>
          <p:cNvPr id="163" name="Google Shape;163;p2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2" marL="914400" rtl="0" algn="l">
              <a:spcBef>
                <a:spcPts val="0"/>
              </a:spcBef>
              <a:spcAft>
                <a:spcPts val="0"/>
              </a:spcAft>
              <a:buClr>
                <a:srgbClr val="B45F06"/>
              </a:buClr>
              <a:buSzPts val="1680"/>
              <a:buNone/>
            </a:pPr>
            <a:r>
              <a:rPr b="1" lang="fr-FR" sz="24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Introduction</a:t>
            </a:r>
            <a:endParaRPr/>
          </a:p>
          <a:p>
            <a:pPr indent="0" lvl="2" marL="914400" rtl="0" algn="l">
              <a:spcBef>
                <a:spcPts val="480"/>
              </a:spcBef>
              <a:spcAft>
                <a:spcPts val="0"/>
              </a:spcAft>
              <a:buClr>
                <a:srgbClr val="B45F06"/>
              </a:buClr>
              <a:buSzPts val="1680"/>
              <a:buNone/>
            </a:pPr>
            <a:r>
              <a:t/>
            </a:r>
            <a:endParaRPr b="1" sz="2400">
              <a:solidFill>
                <a:srgbClr val="664D26"/>
              </a:solidFill>
              <a:latin typeface="BatangChe"/>
              <a:ea typeface="BatangChe"/>
              <a:cs typeface="BatangChe"/>
              <a:sym typeface="BatangChe"/>
            </a:endParaRPr>
          </a:p>
          <a:p>
            <a:pPr indent="-514350" lvl="2" marL="1428750" rtl="0" algn="l">
              <a:spcBef>
                <a:spcPts val="480"/>
              </a:spcBef>
              <a:spcAft>
                <a:spcPts val="0"/>
              </a:spcAft>
              <a:buClr>
                <a:srgbClr val="B45F06"/>
              </a:buClr>
              <a:buSzPts val="1680"/>
              <a:buFont typeface="Georgia"/>
              <a:buAutoNum type="romanUcPeriod"/>
            </a:pPr>
            <a:r>
              <a:rPr b="1" lang="fr-FR" sz="24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Définition </a:t>
            </a:r>
            <a:endParaRPr/>
          </a:p>
          <a:p>
            <a:pPr indent="-457200" lvl="2" marL="1371600" rtl="0" algn="l">
              <a:spcBef>
                <a:spcPts val="480"/>
              </a:spcBef>
              <a:spcAft>
                <a:spcPts val="0"/>
              </a:spcAft>
              <a:buClr>
                <a:srgbClr val="B45F06"/>
              </a:buClr>
              <a:buSzPts val="1680"/>
              <a:buFont typeface="Georgia"/>
              <a:buAutoNum type="romanUcPeriod"/>
            </a:pPr>
            <a:r>
              <a:rPr b="1" lang="fr-FR" sz="24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Les conditions de la qualité du commerçant</a:t>
            </a:r>
            <a:endParaRPr/>
          </a:p>
          <a:p>
            <a:pPr indent="-457200" lvl="2" marL="1371600" rtl="0" algn="l">
              <a:spcBef>
                <a:spcPts val="480"/>
              </a:spcBef>
              <a:spcAft>
                <a:spcPts val="0"/>
              </a:spcAft>
              <a:buClr>
                <a:srgbClr val="B45F06"/>
              </a:buClr>
              <a:buSzPts val="1680"/>
              <a:buFont typeface="Georgia"/>
              <a:buAutoNum type="romanUcPeriod"/>
            </a:pPr>
            <a:r>
              <a:rPr b="1" lang="fr-FR" sz="24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Les actes de commerce </a:t>
            </a:r>
            <a:endParaRPr/>
          </a:p>
          <a:p>
            <a:pPr indent="-457200" lvl="2" marL="1371600" rtl="0" algn="l">
              <a:spcBef>
                <a:spcPts val="480"/>
              </a:spcBef>
              <a:spcAft>
                <a:spcPts val="0"/>
              </a:spcAft>
              <a:buClr>
                <a:srgbClr val="B45F06"/>
              </a:buClr>
              <a:buSzPts val="1680"/>
              <a:buFont typeface="Georgia"/>
              <a:buAutoNum type="romanUcPeriod"/>
            </a:pPr>
            <a:r>
              <a:rPr b="1" lang="fr-FR" sz="24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Les obligations de commerçant </a:t>
            </a:r>
            <a:endParaRPr b="1" sz="2400">
              <a:solidFill>
                <a:srgbClr val="664D26"/>
              </a:solidFill>
              <a:latin typeface="BatangChe"/>
              <a:ea typeface="BatangChe"/>
              <a:cs typeface="BatangChe"/>
              <a:sym typeface="BatangChe"/>
            </a:endParaRPr>
          </a:p>
          <a:p>
            <a:pPr indent="-457200" lvl="2" marL="1371600" rtl="0" algn="l">
              <a:spcBef>
                <a:spcPts val="480"/>
              </a:spcBef>
              <a:spcAft>
                <a:spcPts val="0"/>
              </a:spcAft>
              <a:buClr>
                <a:srgbClr val="B45F06"/>
              </a:buClr>
              <a:buSzPts val="1680"/>
              <a:buFont typeface="Georgia"/>
              <a:buAutoNum type="romanUcPeriod"/>
            </a:pPr>
            <a:r>
              <a:rPr b="1" lang="fr-FR" sz="24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Les droits de commerçant </a:t>
            </a:r>
            <a:endParaRPr/>
          </a:p>
          <a:p>
            <a:pPr indent="0" lvl="2" marL="914400" rtl="0" algn="l">
              <a:spcBef>
                <a:spcPts val="480"/>
              </a:spcBef>
              <a:spcAft>
                <a:spcPts val="0"/>
              </a:spcAft>
              <a:buClr>
                <a:srgbClr val="B45F06"/>
              </a:buClr>
              <a:buSzPts val="1680"/>
              <a:buNone/>
            </a:pPr>
            <a:r>
              <a:t/>
            </a:r>
            <a:endParaRPr b="1" sz="2400">
              <a:solidFill>
                <a:srgbClr val="664D26"/>
              </a:solidFill>
              <a:latin typeface="BatangChe"/>
              <a:ea typeface="BatangChe"/>
              <a:cs typeface="BatangChe"/>
              <a:sym typeface="BatangChe"/>
            </a:endParaRPr>
          </a:p>
          <a:p>
            <a:pPr indent="0" lvl="2" marL="914400" rtl="0" algn="l">
              <a:spcBef>
                <a:spcPts val="480"/>
              </a:spcBef>
              <a:spcAft>
                <a:spcPts val="0"/>
              </a:spcAft>
              <a:buClr>
                <a:srgbClr val="B45F06"/>
              </a:buClr>
              <a:buSzPts val="1680"/>
              <a:buNone/>
            </a:pPr>
            <a:r>
              <a:rPr b="1" lang="fr-FR" sz="24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Conclusion </a:t>
            </a:r>
            <a:endParaRPr b="1" sz="2400">
              <a:solidFill>
                <a:srgbClr val="664D26"/>
              </a:solidFill>
              <a:latin typeface="BatangChe"/>
              <a:ea typeface="BatangChe"/>
              <a:cs typeface="BatangChe"/>
              <a:sym typeface="BatangChe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prism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1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3300"/>
              <a:buFont typeface="Georgia"/>
              <a:buNone/>
            </a:pPr>
            <a:r>
              <a:t/>
            </a:r>
            <a:endParaRPr/>
          </a:p>
        </p:txBody>
      </p:sp>
      <p:sp>
        <p:nvSpPr>
          <p:cNvPr id="217" name="Google Shape;217;p11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64008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fr-FR"/>
              <a:t>      </a:t>
            </a: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Les actes mixtes :</a:t>
            </a:r>
            <a:endParaRPr/>
          </a:p>
          <a:p>
            <a:pPr indent="0" lvl="0" marL="64008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	Un acte est dite mixte lorsqu’il est commercial pour une des parties et civil pour l’autre. </a:t>
            </a:r>
            <a:endParaRPr b="1" sz="2800">
              <a:solidFill>
                <a:srgbClr val="664D26"/>
              </a:solidFill>
              <a:latin typeface="BatangChe"/>
              <a:ea typeface="BatangChe"/>
              <a:cs typeface="BatangChe"/>
              <a:sym typeface="BatangChe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14:warp dir="in"/>
      </p:transition>
    </mc:Choice>
    <mc:Fallback>
      <p:transition spd="med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2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3300"/>
              <a:buFont typeface="Georgia"/>
              <a:buNone/>
            </a:pPr>
            <a:r>
              <a:rPr lang="fr-FR"/>
              <a:t>	</a:t>
            </a:r>
            <a:r>
              <a:rPr b="1" lang="fr-FR" u="sng">
                <a:solidFill>
                  <a:srgbClr val="002060"/>
                </a:solidFill>
              </a:rPr>
              <a:t>Les obligations de commerçant</a:t>
            </a:r>
            <a:endParaRPr/>
          </a:p>
        </p:txBody>
      </p:sp>
      <p:sp>
        <p:nvSpPr>
          <p:cNvPr id="223" name="Google Shape;223;p12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64008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5000"/>
              <a:buNone/>
            </a:pPr>
            <a:r>
              <a:rPr lang="fr-FR"/>
              <a:t>	</a:t>
            </a: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Pour devenir un commerçant , il y on a des formalités à respecter à savoir : </a:t>
            </a:r>
            <a:endParaRPr/>
          </a:p>
          <a:p>
            <a:pPr indent="-457200" lvl="0" marL="521208" rtl="0" algn="l">
              <a:lnSpc>
                <a:spcPct val="160000"/>
              </a:lnSpc>
              <a:spcBef>
                <a:spcPts val="518"/>
              </a:spcBef>
              <a:spcAft>
                <a:spcPts val="0"/>
              </a:spcAft>
              <a:buClr>
                <a:srgbClr val="002060"/>
              </a:buClr>
              <a:buSzPct val="85000"/>
              <a:buFont typeface="BatangChe"/>
              <a:buChar char="⇒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L’immatriculation </a:t>
            </a:r>
            <a:endParaRPr/>
          </a:p>
          <a:p>
            <a:pPr indent="-457200" lvl="0" marL="521208" rtl="0" algn="l">
              <a:lnSpc>
                <a:spcPct val="160000"/>
              </a:lnSpc>
              <a:spcBef>
                <a:spcPts val="518"/>
              </a:spcBef>
              <a:spcAft>
                <a:spcPts val="0"/>
              </a:spcAft>
              <a:buClr>
                <a:srgbClr val="002060"/>
              </a:buClr>
              <a:buSzPct val="85000"/>
              <a:buFont typeface="BatangChe"/>
              <a:buChar char="⇒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La déclaration </a:t>
            </a:r>
            <a:endParaRPr/>
          </a:p>
          <a:p>
            <a:pPr indent="-457200" lvl="0" marL="521208" rtl="0" algn="l">
              <a:lnSpc>
                <a:spcPct val="160000"/>
              </a:lnSpc>
              <a:spcBef>
                <a:spcPts val="518"/>
              </a:spcBef>
              <a:spcAft>
                <a:spcPts val="0"/>
              </a:spcAft>
              <a:buClr>
                <a:srgbClr val="002060"/>
              </a:buClr>
              <a:buSzPct val="85000"/>
              <a:buFont typeface="BatangChe"/>
              <a:buChar char="⇒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La publicité</a:t>
            </a:r>
            <a:endParaRPr/>
          </a:p>
          <a:p>
            <a:pPr indent="-457200" lvl="0" marL="521208" rtl="0" algn="l">
              <a:lnSpc>
                <a:spcPct val="160000"/>
              </a:lnSpc>
              <a:spcBef>
                <a:spcPts val="518"/>
              </a:spcBef>
              <a:spcAft>
                <a:spcPts val="0"/>
              </a:spcAft>
              <a:buClr>
                <a:srgbClr val="002060"/>
              </a:buClr>
              <a:buSzPct val="85000"/>
              <a:buFont typeface="BatangChe"/>
              <a:buChar char="⇒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La tenue de comptabilité </a:t>
            </a:r>
            <a:endParaRPr/>
          </a:p>
          <a:p>
            <a:pPr indent="-457200" lvl="0" marL="521208" rtl="0" algn="l">
              <a:lnSpc>
                <a:spcPct val="160000"/>
              </a:lnSpc>
              <a:spcBef>
                <a:spcPts val="518"/>
              </a:spcBef>
              <a:spcAft>
                <a:spcPts val="0"/>
              </a:spcAft>
              <a:buClr>
                <a:srgbClr val="002060"/>
              </a:buClr>
              <a:buSzPct val="85000"/>
              <a:buFont typeface="BatangChe"/>
              <a:buChar char="⇒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L’ouverture d’un compte bancaire</a:t>
            </a:r>
            <a:endParaRPr/>
          </a:p>
          <a:p>
            <a:pPr indent="-139544" lvl="0" marL="274320" rtl="0" algn="l">
              <a:lnSpc>
                <a:spcPct val="160000"/>
              </a:lnSpc>
              <a:spcBef>
                <a:spcPts val="499"/>
              </a:spcBef>
              <a:spcAft>
                <a:spcPts val="0"/>
              </a:spcAft>
              <a:buClr>
                <a:srgbClr val="002060"/>
              </a:buClr>
              <a:buSzPct val="85000"/>
              <a:buFont typeface="BatangChe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3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3300"/>
              <a:buFont typeface="Georgia"/>
              <a:buNone/>
            </a:pPr>
            <a:r>
              <a:t/>
            </a:r>
            <a:endParaRPr/>
          </a:p>
        </p:txBody>
      </p:sp>
      <p:grpSp>
        <p:nvGrpSpPr>
          <p:cNvPr id="229" name="Google Shape;229;p13"/>
          <p:cNvGrpSpPr/>
          <p:nvPr/>
        </p:nvGrpSpPr>
        <p:grpSpPr>
          <a:xfrm>
            <a:off x="470492" y="-85989"/>
            <a:ext cx="7533999" cy="6419854"/>
            <a:chOff x="290980" y="229427"/>
            <a:chExt cx="7533999" cy="6419854"/>
          </a:xfrm>
        </p:grpSpPr>
        <p:sp>
          <p:nvSpPr>
            <p:cNvPr id="230" name="Google Shape;230;p13"/>
            <p:cNvSpPr/>
            <p:nvPr/>
          </p:nvSpPr>
          <p:spPr>
            <a:xfrm>
              <a:off x="734502" y="613025"/>
              <a:ext cx="5596461" cy="5536395"/>
            </a:xfrm>
            <a:prstGeom prst="blockArc">
              <a:avLst>
                <a:gd fmla="val 12403678" name="adj1"/>
                <a:gd fmla="val 17184899" name="adj2"/>
                <a:gd fmla="val 4642" name="adj3"/>
              </a:avLst>
            </a:prstGeom>
            <a:solidFill>
              <a:srgbClr val="19577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351259" y="1352202"/>
              <a:ext cx="6024933" cy="4273805"/>
            </a:xfrm>
            <a:prstGeom prst="blockArc">
              <a:avLst>
                <a:gd fmla="val 7911299" name="adj1"/>
                <a:gd fmla="val 12331492" name="adj2"/>
                <a:gd fmla="val 4642" name="adj3"/>
              </a:avLst>
            </a:prstGeom>
            <a:solidFill>
              <a:srgbClr val="1E1D8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1534444" y="1203986"/>
              <a:ext cx="5005511" cy="5445295"/>
            </a:xfrm>
            <a:prstGeom prst="blockArc">
              <a:avLst>
                <a:gd fmla="val 1840591" name="adj1"/>
                <a:gd fmla="val 8988550" name="adj2"/>
                <a:gd fmla="val 4642" name="adj3"/>
              </a:avLst>
            </a:prstGeom>
            <a:solidFill>
              <a:srgbClr val="64208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1360372" y="498911"/>
              <a:ext cx="6243474" cy="5756287"/>
            </a:xfrm>
            <a:prstGeom prst="blockArc">
              <a:avLst>
                <a:gd fmla="val 20248687" name="adj1"/>
                <a:gd fmla="val 2838421" name="adj2"/>
                <a:gd fmla="val 4642" name="adj3"/>
              </a:avLst>
            </a:prstGeom>
            <a:solidFill>
              <a:srgbClr val="96237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1598046" y="613011"/>
              <a:ext cx="5843183" cy="5699725"/>
            </a:xfrm>
            <a:prstGeom prst="blockArc">
              <a:avLst>
                <a:gd fmla="val 15782649" name="adj1"/>
                <a:gd fmla="val 20116963" name="adj2"/>
                <a:gd fmla="val 4642" name="adj3"/>
              </a:avLst>
            </a:prstGeom>
            <a:solidFill>
              <a:srgbClr val="9F263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2883255" y="2304255"/>
              <a:ext cx="2482577" cy="2484629"/>
            </a:xfrm>
            <a:prstGeom prst="ellipse">
              <a:avLst/>
            </a:prstGeom>
            <a:solidFill>
              <a:srgbClr val="0070C0"/>
            </a:solidFill>
            <a:ln cap="flat" cmpd="sng" w="114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13"/>
            <p:cNvSpPr txBox="1"/>
            <p:nvPr/>
          </p:nvSpPr>
          <p:spPr>
            <a:xfrm>
              <a:off x="3246820" y="2668120"/>
              <a:ext cx="1755447" cy="17568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4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commerçant</a:t>
              </a:r>
              <a:endParaRPr sz="24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3171304" y="229427"/>
              <a:ext cx="2104547" cy="1613545"/>
            </a:xfrm>
            <a:prstGeom prst="ellipse">
              <a:avLst/>
            </a:prstGeom>
            <a:solidFill>
              <a:srgbClr val="D96976"/>
            </a:solidFill>
            <a:ln cap="flat" cmpd="sng" w="114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3"/>
            <p:cNvSpPr txBox="1"/>
            <p:nvPr/>
          </p:nvSpPr>
          <p:spPr>
            <a:xfrm>
              <a:off x="3479508" y="465725"/>
              <a:ext cx="1488139" cy="11409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0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Compte bancaire</a:t>
              </a:r>
              <a:endParaRPr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239" name="Google Shape;239;p13"/>
            <p:cNvSpPr/>
            <p:nvPr/>
          </p:nvSpPr>
          <p:spPr>
            <a:xfrm>
              <a:off x="5655681" y="1424931"/>
              <a:ext cx="2169298" cy="2031453"/>
            </a:xfrm>
            <a:prstGeom prst="ellipse">
              <a:avLst/>
            </a:prstGeom>
            <a:solidFill>
              <a:srgbClr val="962378"/>
            </a:solidFill>
            <a:ln cap="flat" cmpd="sng" w="114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13"/>
            <p:cNvSpPr txBox="1"/>
            <p:nvPr/>
          </p:nvSpPr>
          <p:spPr>
            <a:xfrm>
              <a:off x="5973367" y="1722430"/>
              <a:ext cx="1533926" cy="143645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0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Register de commerce</a:t>
              </a:r>
              <a:endParaRPr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241" name="Google Shape;241;p13"/>
            <p:cNvSpPr/>
            <p:nvPr/>
          </p:nvSpPr>
          <p:spPr>
            <a:xfrm>
              <a:off x="5003772" y="4216967"/>
              <a:ext cx="2271984" cy="1913826"/>
            </a:xfrm>
            <a:prstGeom prst="ellipse">
              <a:avLst/>
            </a:prstGeom>
            <a:solidFill>
              <a:srgbClr val="64208D"/>
            </a:solidFill>
            <a:ln cap="flat" cmpd="sng" w="114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3"/>
            <p:cNvSpPr txBox="1"/>
            <p:nvPr/>
          </p:nvSpPr>
          <p:spPr>
            <a:xfrm>
              <a:off x="5336496" y="4497240"/>
              <a:ext cx="1606536" cy="13532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0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Déclaration </a:t>
              </a:r>
              <a:endParaRPr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243" name="Google Shape;243;p13"/>
            <p:cNvSpPr/>
            <p:nvPr/>
          </p:nvSpPr>
          <p:spPr>
            <a:xfrm>
              <a:off x="867048" y="4190386"/>
              <a:ext cx="2114179" cy="1931252"/>
            </a:xfrm>
            <a:prstGeom prst="ellipse">
              <a:avLst/>
            </a:prstGeom>
            <a:solidFill>
              <a:srgbClr val="1E1D83"/>
            </a:solidFill>
            <a:ln cap="flat" cmpd="sng" w="114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13"/>
            <p:cNvSpPr txBox="1"/>
            <p:nvPr/>
          </p:nvSpPr>
          <p:spPr>
            <a:xfrm>
              <a:off x="1176662" y="4473211"/>
              <a:ext cx="1494951" cy="13656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0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publicité</a:t>
              </a:r>
              <a:endParaRPr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  <p:sp>
          <p:nvSpPr>
            <p:cNvPr id="245" name="Google Shape;245;p13"/>
            <p:cNvSpPr/>
            <p:nvPr/>
          </p:nvSpPr>
          <p:spPr>
            <a:xfrm>
              <a:off x="290980" y="1310068"/>
              <a:ext cx="2116584" cy="1943305"/>
            </a:xfrm>
            <a:prstGeom prst="ellipse">
              <a:avLst/>
            </a:prstGeom>
            <a:solidFill>
              <a:srgbClr val="19577B"/>
            </a:solidFill>
            <a:ln cap="flat" cmpd="sng" w="11425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13"/>
            <p:cNvSpPr txBox="1"/>
            <p:nvPr/>
          </p:nvSpPr>
          <p:spPr>
            <a:xfrm>
              <a:off x="600947" y="1594658"/>
              <a:ext cx="1496650" cy="13741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fr-FR" sz="2000">
                  <a:solidFill>
                    <a:schemeClr val="lt1"/>
                  </a:solidFill>
                  <a:latin typeface="Georgia"/>
                  <a:ea typeface="Georgia"/>
                  <a:cs typeface="Georgia"/>
                  <a:sym typeface="Georgia"/>
                </a:rPr>
                <a:t>Tenue de comptabilité</a:t>
              </a:r>
              <a:endParaRPr sz="20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4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300"/>
              <a:buFont typeface="Georgia"/>
              <a:buNone/>
            </a:pPr>
            <a:r>
              <a:rPr b="1" lang="fr-FR" u="sng">
                <a:solidFill>
                  <a:srgbClr val="002060"/>
                </a:solidFill>
              </a:rPr>
              <a:t>Les droits du commerçant </a:t>
            </a:r>
            <a:endParaRPr/>
          </a:p>
        </p:txBody>
      </p:sp>
      <p:sp>
        <p:nvSpPr>
          <p:cNvPr id="252" name="Google Shape;252;p14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64008" rtl="0" algn="l">
              <a:spcBef>
                <a:spcPts val="0"/>
              </a:spcBef>
              <a:spcAft>
                <a:spcPts val="0"/>
              </a:spcAft>
              <a:buSzPts val="2210"/>
              <a:buNone/>
            </a:pPr>
            <a: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	Un commerçant jouit des droits suivants :</a:t>
            </a:r>
            <a:b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</a:br>
            <a: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   - droit d’être électeurs et éligibles aux chambres de commerce, d’industrie et de services.</a:t>
            </a:r>
            <a:b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</a:br>
            <a:b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</a:br>
            <a: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   - droit de pouvoir déroger par une stipulation contractuelle aux règles de compétence territoriales des tribunaux.</a:t>
            </a:r>
            <a:b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</a:br>
            <a:b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</a:br>
            <a: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   - droit d’insérer dans leurs contrats une clause arbitrale.</a:t>
            </a:r>
            <a:b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</a:br>
            <a:r>
              <a:rPr lang="fr-FR"/>
              <a:t>    </a:t>
            </a:r>
            <a:br>
              <a:rPr lang="fr-FR"/>
            </a:br>
            <a:endParaRPr/>
          </a:p>
        </p:txBody>
      </p:sp>
    </p:spTree>
  </p:cSld>
  <p:clrMapOvr>
    <a:masterClrMapping/>
  </p:clrMapOvr>
  <mc:AlternateContent>
    <mc:Choice Requires="p14">
      <p:transition spd="slow" p14:dur="1100">
        <p14:flip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822"/>
                                        <p:tgtEl>
                                          <p:spTgt spid="25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5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3300"/>
              <a:buFont typeface="Georgia"/>
              <a:buNone/>
            </a:pPr>
            <a:r>
              <a:t/>
            </a:r>
            <a:endParaRPr/>
          </a:p>
        </p:txBody>
      </p:sp>
      <p:sp>
        <p:nvSpPr>
          <p:cNvPr id="258" name="Google Shape;258;p15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fr-FR"/>
              <a:t> </a:t>
            </a:r>
            <a: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-droit de se prévaloir du bénéfice de la propriété commerciale. </a:t>
            </a:r>
            <a:b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</a:br>
            <a:b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</a:br>
            <a: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   - droit de donner leurs fonds de commerce en location-gérance. </a:t>
            </a:r>
            <a:b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</a:br>
            <a:b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</a:br>
            <a: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   - droit d’invoquer en leur faveur leur propre comptabilité et plus généralement le régime juridique des actes de commerce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6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3300"/>
              <a:buFont typeface="Georgia"/>
              <a:buNone/>
            </a:pPr>
            <a:r>
              <a:rPr lang="fr-FR"/>
              <a:t>Conclusion </a:t>
            </a:r>
            <a:endParaRPr/>
          </a:p>
        </p:txBody>
      </p:sp>
      <p:sp>
        <p:nvSpPr>
          <p:cNvPr id="264" name="Google Shape;264;p16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10"/>
              <a:buNone/>
            </a:pPr>
            <a: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	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520"/>
              </a:spcBef>
              <a:spcAft>
                <a:spcPts val="0"/>
              </a:spcAft>
              <a:buSzPts val="2210"/>
              <a:buNone/>
            </a:pPr>
            <a: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	Le commerçant doit respecter le code de commerce à fin d’être </a:t>
            </a:r>
            <a: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protégé</a:t>
            </a:r>
            <a:r>
              <a:rPr b="1" lang="fr-FR" sz="26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 dans sa vie professionnelle.</a:t>
            </a:r>
            <a:endParaRPr b="1" sz="2600">
              <a:solidFill>
                <a:srgbClr val="664D26"/>
              </a:solidFill>
              <a:latin typeface="BatangChe"/>
              <a:ea typeface="BatangChe"/>
              <a:cs typeface="BatangChe"/>
              <a:sym typeface="BatangChe"/>
            </a:endParaRPr>
          </a:p>
        </p:txBody>
      </p:sp>
    </p:spTree>
  </p:cSld>
  <p:clrMapOvr>
    <a:masterClrMapping/>
  </p:clrMapOvr>
  <mc:AlternateContent>
    <mc:Choice Requires="p14">
      <p:transition spd="slow" p14:dur="900">
        <p14:warp dir="in"/>
      </p:transition>
    </mc:Choice>
    <mc:Fallback>
      <p:transition spd="med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300"/>
              <a:buFont typeface="Georgia"/>
              <a:buNone/>
            </a:pPr>
            <a:r>
              <a:rPr b="1" lang="fr-FR" u="sng">
                <a:solidFill>
                  <a:srgbClr val="002060"/>
                </a:solidFill>
              </a:rPr>
              <a:t>INTRODUCTION</a:t>
            </a:r>
            <a:endParaRPr b="1" u="sng">
              <a:solidFill>
                <a:srgbClr val="002060"/>
              </a:solidFill>
            </a:endParaRPr>
          </a:p>
        </p:txBody>
      </p:sp>
      <p:sp>
        <p:nvSpPr>
          <p:cNvPr id="169" name="Google Shape;169;p3"/>
          <p:cNvSpPr txBox="1"/>
          <p:nvPr>
            <p:ph idx="1" type="body"/>
          </p:nvPr>
        </p:nvSpPr>
        <p:spPr>
          <a:xfrm>
            <a:off x="323528" y="170080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64008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fr-FR"/>
              <a:t>	</a:t>
            </a: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Quelle que soit l’importance des exploitations commercials ( entreprise individuelle ou collective) le code de commerce soumet tous les commerçants aux mêmes droits et obligations. La liberté du commerce reste le principe </a:t>
            </a:r>
            <a:r>
              <a:rPr b="1" lang="fr-FR" sz="3200">
                <a:solidFill>
                  <a:srgbClr val="664D26"/>
                </a:solidFill>
                <a:latin typeface="Arial Narrow"/>
                <a:ea typeface="Arial Narrow"/>
                <a:cs typeface="Arial Narrow"/>
                <a:sym typeface="Arial Narrow"/>
              </a:rPr>
              <a:t>.</a:t>
            </a:r>
            <a:endParaRPr b="1" sz="2800">
              <a:solidFill>
                <a:srgbClr val="664D26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  <mc:AlternateContent>
    <mc:Choice Requires="p14">
      <p:transition spd="slow" p14:dur="1400">
        <p14:doors dir="vert"/>
      </p:transition>
    </mc:Choice>
    <mc:Fallback>
      <p:transition spd="med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300"/>
              <a:buFont typeface="Georgia"/>
              <a:buNone/>
            </a:pPr>
            <a:r>
              <a:rPr b="1" lang="fr-FR" u="sng">
                <a:solidFill>
                  <a:srgbClr val="002060"/>
                </a:solidFill>
              </a:rPr>
              <a:t>DEFINITION</a:t>
            </a:r>
            <a:r>
              <a:rPr lang="fr-FR" u="sng">
                <a:solidFill>
                  <a:srgbClr val="002060"/>
                </a:solidFill>
              </a:rPr>
              <a:t> </a:t>
            </a:r>
            <a:endParaRPr u="sng">
              <a:solidFill>
                <a:srgbClr val="002060"/>
              </a:solidFill>
            </a:endParaRPr>
          </a:p>
        </p:txBody>
      </p:sp>
      <p:sp>
        <p:nvSpPr>
          <p:cNvPr id="175" name="Google Shape;175;p4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64008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fr-FR"/>
              <a:t>	</a:t>
            </a: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Selon l’article 6 et 7 de code de commerce : les commerçants sont ceux qui exercent des actes de commerce et en font leur profession habituelle .</a:t>
            </a:r>
            <a:endParaRPr/>
          </a:p>
          <a:p>
            <a:pPr indent="0" lvl="0" marL="64008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t/>
            </a:r>
            <a:endParaRPr b="1" sz="2800">
              <a:solidFill>
                <a:srgbClr val="664D26"/>
              </a:solidFill>
              <a:latin typeface="BatangChe"/>
              <a:ea typeface="BatangChe"/>
              <a:cs typeface="BatangChe"/>
              <a:sym typeface="BatangChe"/>
            </a:endParaRPr>
          </a:p>
          <a:p>
            <a:pPr indent="0" lvl="0" marL="64008" rtl="0" algn="l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4400">
        <p14:honeycomb/>
      </p:transition>
    </mc:Choice>
    <mc:Fallback>
      <p:transition spd="med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5"/>
          <p:cNvSpPr txBox="1"/>
          <p:nvPr>
            <p:ph type="title"/>
          </p:nvPr>
        </p:nvSpPr>
        <p:spPr>
          <a:xfrm>
            <a:off x="323528" y="0"/>
            <a:ext cx="8534400" cy="11636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300"/>
              <a:buFont typeface="Georgia"/>
              <a:buNone/>
            </a:pPr>
            <a:r>
              <a:rPr b="1" lang="fr-FR" u="sng">
                <a:solidFill>
                  <a:srgbClr val="002060"/>
                </a:solidFill>
              </a:rPr>
              <a:t>Les conditions de qualité du commerçant</a:t>
            </a:r>
            <a:endParaRPr b="1" u="sng">
              <a:solidFill>
                <a:srgbClr val="002060"/>
              </a:solidFill>
            </a:endParaRPr>
          </a:p>
        </p:txBody>
      </p:sp>
      <p:sp>
        <p:nvSpPr>
          <p:cNvPr id="181" name="Google Shape;181;p5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3220" lvl="0" marL="578358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80"/>
              <a:buFont typeface="Georgia"/>
              <a:buNone/>
            </a:pPr>
            <a:r>
              <a:t/>
            </a:r>
            <a:endParaRPr b="1" sz="2800">
              <a:solidFill>
                <a:srgbClr val="664D26"/>
              </a:solidFill>
              <a:latin typeface="BatangChe"/>
              <a:ea typeface="BatangChe"/>
              <a:cs typeface="BatangChe"/>
              <a:sym typeface="BatangChe"/>
            </a:endParaRPr>
          </a:p>
          <a:p>
            <a:pPr indent="-514350" lvl="0" marL="578358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380"/>
              <a:buFont typeface="Georgia"/>
              <a:buAutoNum type="arabicPeriod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L’exercice de commerce :</a:t>
            </a:r>
            <a:endParaRPr/>
          </a:p>
          <a:p>
            <a:pPr indent="-274319" lvl="1" marL="54864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B45F06"/>
              </a:buClr>
              <a:buSzPts val="1960"/>
              <a:buFont typeface="Noto Sans Symbols"/>
              <a:buChar char="✔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Le caractère habituel</a:t>
            </a:r>
            <a:endParaRPr/>
          </a:p>
          <a:p>
            <a:pPr indent="-274319" lvl="1" marL="54864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B45F06"/>
              </a:buClr>
              <a:buSzPts val="1960"/>
              <a:buFont typeface="Noto Sans Symbols"/>
              <a:buChar char="✔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Le caractère professionnel </a:t>
            </a:r>
            <a:endParaRPr/>
          </a:p>
          <a:p>
            <a:pPr indent="-274319" lvl="1" marL="54864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B45F06"/>
              </a:buClr>
              <a:buSzPts val="1960"/>
              <a:buFont typeface="Noto Sans Symbols"/>
              <a:buChar char="✔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L’exercice à titre personnel </a:t>
            </a:r>
            <a:endParaRPr/>
          </a:p>
          <a:p>
            <a:pPr indent="0" lvl="0" marL="64008" rtl="0" algn="l">
              <a:spcBef>
                <a:spcPts val="640"/>
              </a:spcBef>
              <a:spcAft>
                <a:spcPts val="0"/>
              </a:spcAft>
              <a:buClr>
                <a:srgbClr val="B45F06"/>
              </a:buClr>
              <a:buSzPts val="2720"/>
              <a:buNone/>
            </a:pPr>
            <a:r>
              <a:t/>
            </a:r>
            <a:endParaRPr b="1" sz="3200">
              <a:solidFill>
                <a:srgbClr val="664D26"/>
              </a:solidFill>
              <a:latin typeface="BatangChe"/>
              <a:ea typeface="BatangChe"/>
              <a:cs typeface="BatangChe"/>
              <a:sym typeface="BatangChe"/>
            </a:endParaRPr>
          </a:p>
        </p:txBody>
      </p:sp>
    </p:spTree>
  </p:cSld>
  <p:clrMapOvr>
    <a:masterClrMapping/>
  </p:clrMapOvr>
  <mc:AlternateContent>
    <mc:Choice Requires="p14">
      <p:transition spd="slow" p14:dur="3000">
        <p14:shred dir="out"/>
      </p:transition>
    </mc:Choice>
    <mc:Fallback>
      <p:transition spd="med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6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3300"/>
              <a:buFont typeface="Georgia"/>
              <a:buNone/>
            </a:pPr>
            <a:r>
              <a:t/>
            </a:r>
            <a:endParaRPr/>
          </a:p>
        </p:txBody>
      </p:sp>
      <p:sp>
        <p:nvSpPr>
          <p:cNvPr id="187" name="Google Shape;187;p6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3220" lvl="0" marL="578358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80"/>
              <a:buFont typeface="Georgia"/>
              <a:buNone/>
            </a:pPr>
            <a:r>
              <a:t/>
            </a:r>
            <a:endParaRPr b="1" sz="2800">
              <a:solidFill>
                <a:srgbClr val="664D26"/>
              </a:solidFill>
              <a:latin typeface="BatangChe"/>
              <a:ea typeface="BatangChe"/>
              <a:cs typeface="BatangChe"/>
              <a:sym typeface="BatangChe"/>
            </a:endParaRPr>
          </a:p>
          <a:p>
            <a:pPr indent="-514350" lvl="0" marL="578358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380"/>
              <a:buFont typeface="Georgia"/>
              <a:buAutoNum type="arabicPeriod" startAt="2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 La capacité commerciale : 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b="1" lang="fr-FR" sz="24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 </a:t>
            </a: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L’autorisation d’expérience de la maturité 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380"/>
              <a:buFont typeface="Noto Sans Symbols"/>
              <a:buChar char="✔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 L’émancipation par déclaration de majorité </a:t>
            </a:r>
            <a:endParaRPr/>
          </a:p>
          <a:p>
            <a:pPr indent="-144780" lvl="0" marL="274320" rtl="0" algn="l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  <mc:AlternateContent>
    <mc:Choice Requires="p14">
      <p:transition spd="slow" p14:dur="1100">
        <p14:flip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7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300"/>
              <a:buFont typeface="Georgia"/>
              <a:buNone/>
            </a:pPr>
            <a:r>
              <a:rPr b="1" lang="fr-FR" u="sng">
                <a:solidFill>
                  <a:srgbClr val="002060"/>
                </a:solidFill>
              </a:rPr>
              <a:t>Les actes du commerce</a:t>
            </a:r>
            <a:endParaRPr/>
          </a:p>
        </p:txBody>
      </p:sp>
      <p:sp>
        <p:nvSpPr>
          <p:cNvPr id="193" name="Google Shape;193;p7"/>
          <p:cNvSpPr txBox="1"/>
          <p:nvPr>
            <p:ph idx="1" type="body"/>
          </p:nvPr>
        </p:nvSpPr>
        <p:spPr>
          <a:xfrm>
            <a:off x="323528" y="1484784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64008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fr-FR"/>
              <a:t>	</a:t>
            </a:r>
            <a:endParaRPr/>
          </a:p>
          <a:p>
            <a:pPr indent="0" lvl="0" marL="64008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	Les actes du commerce sont des opérations effectuées par  le commerçant , elles peuvent  être par nature ; par la forme ou par accessoire. </a:t>
            </a:r>
            <a:endParaRPr b="1" sz="2800">
              <a:solidFill>
                <a:srgbClr val="664D26"/>
              </a:solidFill>
              <a:latin typeface="BatangChe"/>
              <a:ea typeface="BatangChe"/>
              <a:cs typeface="BatangChe"/>
              <a:sym typeface="BatangChe"/>
            </a:endParaRPr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8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3300"/>
              <a:buFont typeface="Georgia"/>
              <a:buNone/>
            </a:pPr>
            <a:r>
              <a:t/>
            </a:r>
            <a:endParaRPr/>
          </a:p>
        </p:txBody>
      </p:sp>
      <p:sp>
        <p:nvSpPr>
          <p:cNvPr id="199" name="Google Shape;199;p8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t/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380"/>
              <a:buFont typeface="Noto Sans Symbols"/>
              <a:buChar char="⮚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les actes de commerce par nature :</a:t>
            </a:r>
            <a:endParaRPr/>
          </a:p>
          <a:p>
            <a:pPr indent="0" lvl="0" marL="64008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	Sont les activités que le commerçant exerce d’une façon habituelles et professionnelles .</a:t>
            </a:r>
            <a:endParaRPr/>
          </a:p>
          <a:p>
            <a:pPr indent="0" lvl="0" marL="64008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t/>
            </a:r>
            <a:endParaRPr b="1" sz="2800">
              <a:solidFill>
                <a:srgbClr val="664D26"/>
              </a:solidFill>
              <a:latin typeface="BatangChe"/>
              <a:ea typeface="BatangChe"/>
              <a:cs typeface="BatangChe"/>
              <a:sym typeface="BatangChe"/>
            </a:endParaRPr>
          </a:p>
          <a:p>
            <a:pPr indent="-123190" lvl="0" marL="27432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380"/>
              <a:buFont typeface="Noto Sans Symbols"/>
              <a:buNone/>
            </a:pPr>
            <a:r>
              <a:t/>
            </a:r>
            <a:endParaRPr b="1" sz="2800">
              <a:solidFill>
                <a:srgbClr val="664D26"/>
              </a:solidFill>
              <a:latin typeface="BatangChe"/>
              <a:ea typeface="BatangChe"/>
              <a:cs typeface="BatangChe"/>
              <a:sym typeface="BatangChe"/>
            </a:endParaRPr>
          </a:p>
        </p:txBody>
      </p:sp>
    </p:spTree>
  </p:cSld>
  <p:clrMapOvr>
    <a:masterClrMapping/>
  </p:clrMapOvr>
  <mc:AlternateContent>
    <mc:Choice Requires="p14">
      <p:transition spd="slow" p14:dur="3000">
        <p14:shred dir="out"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9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3300"/>
              <a:buFont typeface="Georgia"/>
              <a:buNone/>
            </a:pPr>
            <a:r>
              <a:t/>
            </a:r>
            <a:endParaRPr/>
          </a:p>
        </p:txBody>
      </p:sp>
      <p:sp>
        <p:nvSpPr>
          <p:cNvPr id="205" name="Google Shape;205;p9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95"/>
              <a:buFont typeface="Noto Sans Symbols"/>
              <a:buChar char="⮚"/>
            </a:pPr>
            <a:r>
              <a:rPr lang="fr-FR"/>
              <a:t> </a:t>
            </a: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les actes de commerce par la forme :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380"/>
              <a:buFont typeface="BatangChe"/>
              <a:buChar char="⇒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La lettre de change</a:t>
            </a:r>
            <a:endParaRPr/>
          </a:p>
          <a:p>
            <a:pPr indent="-274320" lvl="0" marL="27432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002060"/>
              </a:buClr>
              <a:buSzPts val="2380"/>
              <a:buFont typeface="BatangChe"/>
              <a:buChar char="⇒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Les sociétés commerciaux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 </a:t>
            </a:r>
            <a:endParaRPr/>
          </a:p>
          <a:p>
            <a:pPr indent="-123190" lvl="0" marL="27432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380"/>
              <a:buFont typeface="Noto Sans Symbols"/>
              <a:buNone/>
            </a:pPr>
            <a:r>
              <a:t/>
            </a:r>
            <a:endParaRPr b="1" sz="2800">
              <a:solidFill>
                <a:srgbClr val="664D26"/>
              </a:solidFill>
              <a:latin typeface="BatangChe"/>
              <a:ea typeface="BatangChe"/>
              <a:cs typeface="BatangChe"/>
              <a:sym typeface="BatangChe"/>
            </a:endParaRPr>
          </a:p>
        </p:txBody>
      </p:sp>
    </p:spTree>
  </p:cSld>
  <p:clrMapOvr>
    <a:masterClrMapping/>
  </p:clrMapOvr>
  <mc:AlternateContent>
    <mc:Choice Requires="p14">
      <p:transition spd="slow" p14:dur="4000">
        <p14:vortex dir="r"/>
      </p:transition>
    </mc:Choice>
    <mc:Fallback>
      <p:transition spd="med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0"/>
          <p:cNvSpPr txBox="1"/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174D6C"/>
              </a:buClr>
              <a:buSzPts val="3300"/>
              <a:buFont typeface="Georgia"/>
              <a:buNone/>
            </a:pPr>
            <a:r>
              <a:t/>
            </a:r>
            <a:endParaRPr/>
          </a:p>
        </p:txBody>
      </p:sp>
      <p:sp>
        <p:nvSpPr>
          <p:cNvPr id="211" name="Google Shape;211;p10"/>
          <p:cNvSpPr txBox="1"/>
          <p:nvPr>
            <p:ph idx="1" type="body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521208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80"/>
              <a:buFont typeface="Noto Sans Symbols"/>
              <a:buChar char="⮚"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 Les actes de commerce par accessoire:</a:t>
            </a:r>
            <a:endParaRPr/>
          </a:p>
          <a:p>
            <a:pPr indent="0" lvl="0" marL="64008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b="1" lang="fr-FR" sz="2800">
                <a:solidFill>
                  <a:srgbClr val="664D26"/>
                </a:solidFill>
                <a:latin typeface="BatangChe"/>
                <a:ea typeface="BatangChe"/>
                <a:cs typeface="BatangChe"/>
                <a:sym typeface="BatangChe"/>
              </a:rPr>
              <a:t> sont des actes faire pour le besoin commercial 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Civil">
  <a:themeElements>
    <a:clrScheme name="Aspect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2015-12-01T07:21:08Z</dcterms:created>
  <dc:creator>hp</dc:creator>
</cp:coreProperties>
</file>