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12192000"/>
  <p:notesSz cx="6858000" cy="9144000"/>
  <p:embeddedFontLst>
    <p:embeddedFont>
      <p:font typeface="Tahoma"/>
      <p:regular r:id="rId34"/>
      <p:bold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40" roundtripDataSignature="AMtx7mgn5hmyGmbx8LResANayta6J/gAF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elbakali1430@gmail.com"/>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C8DF9A-19CC-4ED6-8687-EFF71946A8FB}">
  <a:tblStyle styleId="{3BC8DF9A-19CC-4ED6-8687-EFF71946A8FB}"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E7E6"/>
          </a:solidFill>
        </a:fill>
      </a:tcStyle>
    </a:wholeTbl>
    <a:band1H>
      <a:tcTxStyle/>
      <a:tcStyle>
        <a:fill>
          <a:solidFill>
            <a:srgbClr val="E0CCCA"/>
          </a:solidFill>
        </a:fill>
      </a:tcStyle>
    </a:band1H>
    <a:band2H>
      <a:tcTxStyle/>
    </a:band2H>
    <a:band1V>
      <a:tcTxStyle/>
      <a:tcStyle>
        <a:fill>
          <a:solidFill>
            <a:srgbClr val="E0CCCA"/>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Tahoma-bold.fntdata"/><Relationship Id="rId12" Type="http://schemas.openxmlformats.org/officeDocument/2006/relationships/slide" Target="slides/slide5.xml"/><Relationship Id="rId34" Type="http://schemas.openxmlformats.org/officeDocument/2006/relationships/font" Target="fonts/Tahoma-regular.fntdata"/><Relationship Id="rId15" Type="http://schemas.openxmlformats.org/officeDocument/2006/relationships/slide" Target="slides/slide8.xml"/><Relationship Id="rId37" Type="http://schemas.openxmlformats.org/officeDocument/2006/relationships/font" Target="fonts/CenturyGothic-bold.fntdata"/><Relationship Id="rId14" Type="http://schemas.openxmlformats.org/officeDocument/2006/relationships/slide" Target="slides/slide7.xml"/><Relationship Id="rId36" Type="http://schemas.openxmlformats.org/officeDocument/2006/relationships/font" Target="fonts/CenturyGothic-regular.fntdata"/><Relationship Id="rId17" Type="http://schemas.openxmlformats.org/officeDocument/2006/relationships/slide" Target="slides/slide10.xml"/><Relationship Id="rId39" Type="http://schemas.openxmlformats.org/officeDocument/2006/relationships/font" Target="fonts/CenturyGothic-boldItalic.fntdata"/><Relationship Id="rId16" Type="http://schemas.openxmlformats.org/officeDocument/2006/relationships/slide" Target="slides/slide9.xml"/><Relationship Id="rId38" Type="http://schemas.openxmlformats.org/officeDocument/2006/relationships/font" Target="fonts/CenturyGothic-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18-03-04T17:21:42.042">
    <p:pos x="10" y="10"/>
    <p:text/>
    <p:extLst>
      <p:ext uri="{C676402C-5697-4E1C-873F-D02D1690AC5C}">
        <p15:threadingInfo timeZoneBias="0"/>
      </p:ext>
      <p:ext uri="http://customooxmlschemas.google.com/">
        <go:slidesCustomData xmlns:go="http://customooxmlschemas.google.com/" commentPostId="AAAAHzTzOKA"/>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18-03-04T17:25:10.835">
    <p:pos x="10" y="10"/>
    <p:text/>
    <p:extLst>
      <p:ext uri="{C676402C-5697-4E1C-873F-D02D1690AC5C}">
        <p15:threadingInfo timeZoneBias="0"/>
      </p:ext>
      <p:ext uri="http://customooxmlschemas.google.com/">
        <go:slidesCustomData xmlns:go="http://customooxmlschemas.google.com/" commentPostId="AAAAHzTzOJ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67" name="Google Shape;16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5" name="Google Shape;22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1" name="Google Shape;23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7" name="Google Shape;23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43" name="Google Shape;24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fr-FR" sz="1200">
                <a:solidFill>
                  <a:schemeClr val="dk1"/>
                </a:solidFill>
                <a:latin typeface="Calibri"/>
                <a:ea typeface="Calibri"/>
                <a:cs typeface="Calibri"/>
                <a:sym typeface="Calibri"/>
              </a:rPr>
              <a:t>Le premier trimestre de 2009 a été marqué par le lancement de projets majeurs</a:t>
            </a:r>
            <a:endParaRPr/>
          </a:p>
        </p:txBody>
      </p:sp>
      <p:sp>
        <p:nvSpPr>
          <p:cNvPr id="254" name="Google Shape;25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61" name="Google Shape;261;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fr-FR"/>
              <a:t>Ces obligations relèvent de l’aspect fiscal, de la sécurité des transactions, de la nature des contrats, des régimes douaniers et de change, etc. </a:t>
            </a:r>
            <a:endParaRPr/>
          </a:p>
        </p:txBody>
      </p:sp>
      <p:sp>
        <p:nvSpPr>
          <p:cNvPr id="268" name="Google Shape;268;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fr-FR"/>
              <a:t>Depuis le 29 octobre 2007, les entreprises et les internautes consommateurs, peuvent payer leurs transactions par Internet moyennant une carte de crédit. Cette décision est celle adoptée par le système bancaire marocain, représenté par le Groupement Professionnel des Banques Marocaines. La gestion de ce mode de paiement a été confiée au Centre Monétique interbancaire (CMI). A noter que le nombre de cartes de paiement en circulation est de l’ordre de 3 Millions au fin juin 2007. Ce sont les cartes habituelles permettant les retraits GAB (guichet automatique bancaire). Par contre, les cartes de crédit, utilisées dans le paiement via Internet, sont de l’ordre de 200.000 cartes en circulation. </a:t>
            </a:r>
            <a:endParaRPr/>
          </a:p>
        </p:txBody>
      </p:sp>
      <p:sp>
        <p:nvSpPr>
          <p:cNvPr id="275" name="Google Shape;275;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fr-FR"/>
              <a:t>Explication sur la loi 09 08:  </a:t>
            </a:r>
            <a:r>
              <a:rPr b="0" i="0" lang="fr-FR" sz="1200">
                <a:solidFill>
                  <a:schemeClr val="dk1"/>
                </a:solidFill>
                <a:latin typeface="Calibri"/>
                <a:ea typeface="Calibri"/>
                <a:cs typeface="Calibri"/>
                <a:sym typeface="Calibri"/>
              </a:rPr>
              <a:t>Relative à la protection des personnes physiques contre le traitement abusif de leurs données à caractère personnel. La règle d'or prévue par cette loi est la nécessité du consentement préalable. Autrement dit, le traitement des données à caractère personnel ne peut être effectué que si la personne concernée a donné son consentement formel. Outre le consentement, la nouvelle loi accorde et garantie à chaque personne le droit d'accéder aux bases contenant leurs données personnelles, de s'opposer à certains traitements, de demander la rectification des données erronées ou la suppression des données périmées. Par ailleurs, il faut souligner qu'avec l'adoption de la loi 09-08, le Maroc se place parmi les premiers pays arabes et africains disposant d'un système de protection aussi complet, et se positionne parmi les destinations sûres du point de vue de la circulation des données personnelles.</a:t>
            </a:r>
            <a:endParaRPr/>
          </a:p>
        </p:txBody>
      </p:sp>
      <p:sp>
        <p:nvSpPr>
          <p:cNvPr id="282" name="Google Shape;282;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fr-FR" sz="1200">
                <a:solidFill>
                  <a:schemeClr val="dk1"/>
                </a:solidFill>
                <a:latin typeface="Calibri"/>
                <a:ea typeface="Calibri"/>
                <a:cs typeface="Calibri"/>
                <a:sym typeface="Calibri"/>
              </a:rPr>
              <a:t>Un mois après la permission pour le paiement par Internet au Maroc en Octobre 2007, il y a eu adoption du Dahir n°1-07-129 portant promulgation de la loi n° 53-05 relative à l'échange électronique des données juridiques. Les principaux apports de cette loi sont :</a:t>
            </a:r>
            <a:endParaRPr/>
          </a:p>
          <a:p>
            <a:pPr indent="0" lvl="0" marL="0" rtl="0" algn="l">
              <a:spcBef>
                <a:spcPts val="0"/>
              </a:spcBef>
              <a:spcAft>
                <a:spcPts val="0"/>
              </a:spcAft>
              <a:buNone/>
            </a:pPr>
            <a:r>
              <a:rPr b="0" i="0" lang="fr-FR" sz="1200">
                <a:solidFill>
                  <a:schemeClr val="dk1"/>
                </a:solidFill>
                <a:latin typeface="Calibri"/>
                <a:ea typeface="Calibri"/>
                <a:cs typeface="Calibri"/>
                <a:sym typeface="Calibri"/>
              </a:rPr>
              <a:t>- L'équivalence entre les documents établis sur papier et sur support électronique.</a:t>
            </a:r>
            <a:endParaRPr/>
          </a:p>
          <a:p>
            <a:pPr indent="0" lvl="0" marL="0" rtl="0" algn="l">
              <a:spcBef>
                <a:spcPts val="0"/>
              </a:spcBef>
              <a:spcAft>
                <a:spcPts val="0"/>
              </a:spcAft>
              <a:buNone/>
            </a:pPr>
            <a:r>
              <a:rPr b="0" i="0" lang="fr-FR" sz="1200">
                <a:solidFill>
                  <a:schemeClr val="dk1"/>
                </a:solidFill>
                <a:latin typeface="Calibri"/>
                <a:ea typeface="Calibri"/>
                <a:cs typeface="Calibri"/>
                <a:sym typeface="Calibri"/>
              </a:rPr>
              <a:t>- Reconnaissance des moyens de preuve sous forme électronique : l'écrit électronique est admis en preuve au même titre que l'écrit sur support papier, à la double condition de pouvoir identifier la personne dont il émane et que son intégrité soit assurée lors de son élaboration et sa conservation.</a:t>
            </a:r>
            <a:endParaRPr/>
          </a:p>
          <a:p>
            <a:pPr indent="0" lvl="0" marL="0" rtl="0" algn="l">
              <a:spcBef>
                <a:spcPts val="0"/>
              </a:spcBef>
              <a:spcAft>
                <a:spcPts val="0"/>
              </a:spcAft>
              <a:buNone/>
            </a:pPr>
            <a:r>
              <a:rPr b="0" i="0" lang="fr-FR" sz="1200">
                <a:solidFill>
                  <a:schemeClr val="dk1"/>
                </a:solidFill>
                <a:latin typeface="Calibri"/>
                <a:ea typeface="Calibri"/>
                <a:cs typeface="Calibri"/>
                <a:sym typeface="Calibri"/>
              </a:rPr>
              <a:t>- Définition légale de la signature électronique et l'équivalence entre elle et la signature manuscrite.</a:t>
            </a:r>
            <a:endParaRPr/>
          </a:p>
          <a:p>
            <a:pPr indent="0" lvl="0" marL="0" rtl="0" algn="l">
              <a:spcBef>
                <a:spcPts val="0"/>
              </a:spcBef>
              <a:spcAft>
                <a:spcPts val="0"/>
              </a:spcAft>
              <a:buNone/>
            </a:pPr>
            <a:r>
              <a:rPr b="0" i="0" lang="fr-FR" sz="1200">
                <a:solidFill>
                  <a:schemeClr val="dk1"/>
                </a:solidFill>
                <a:latin typeface="Calibri"/>
                <a:ea typeface="Calibri"/>
                <a:cs typeface="Calibri"/>
                <a:sym typeface="Calibri"/>
              </a:rPr>
              <a:t>- Fixer le cadre juridique applicable aux opérations effectuées par les prestataires des services de certification électronique ainsi que les règles à respecter par ces derniers.</a:t>
            </a:r>
            <a:endParaRPr/>
          </a:p>
          <a:p>
            <a:pPr indent="0" lvl="0" marL="0" rtl="0" algn="l">
              <a:spcBef>
                <a:spcPts val="0"/>
              </a:spcBef>
              <a:spcAft>
                <a:spcPts val="0"/>
              </a:spcAft>
              <a:buNone/>
            </a:pPr>
            <a:br>
              <a:rPr lang="fr-FR"/>
            </a:br>
            <a:endParaRPr/>
          </a:p>
        </p:txBody>
      </p:sp>
      <p:sp>
        <p:nvSpPr>
          <p:cNvPr id="290" name="Google Shape;290;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7" name="Google Shape;17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97" name="Google Shape;29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fr-FR"/>
              <a:t>Article 65-3 La voie électronique peut être utilisée pour mettre à disposition du public des offres contractuelles ou des informations sur des biens ou services en vue de la conclusion d'un contrat. Les informations qui sont demandées en vue de la conclusion d'un contrat ou celles qui sont adressées au cours de son exécution peuvent être transmises par courrier électronique si leur destinataire a accepté expressément l'usage de ce moyen. Les informations destinées à des professionnels peuvent leur être transmises par courrier électronique, dès lors qu'ils ont communiqué leur adresse électronique. Lorsque les informations doivent être portées sur un formulaire, celui-ci est mis, par voie électronique, à la disposition de la personne qui doit le remplir. </a:t>
            </a:r>
            <a:endParaRPr/>
          </a:p>
        </p:txBody>
      </p:sp>
      <p:sp>
        <p:nvSpPr>
          <p:cNvPr id="304" name="Google Shape;304;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fr-FR"/>
              <a:t>Déf de la signature : </a:t>
            </a:r>
            <a:r>
              <a:rPr b="0" i="0" lang="fr-FR" sz="1200">
                <a:solidFill>
                  <a:schemeClr val="dk1"/>
                </a:solidFill>
                <a:latin typeface="Calibri"/>
                <a:ea typeface="Calibri"/>
                <a:cs typeface="Calibri"/>
                <a:sym typeface="Calibri"/>
              </a:rPr>
              <a:t>Comme la signature physique, la signature électronique permet, tout à la fois, l’authentification du signataire par la vérification de son identité, l’intégrité dans le sens où la signature électronique garantit l’intégrité du document signé, car toute modification du document après signature est détectable et la garantie du consentement puisque grâce à la signature électronique, la garantie du consentement du signataire est assurée et le document est alors opposable et contraignant. La loi accompagne ce mouvement de dématérialisation en ce qu’elle reconnaît à l’écrit électronique, la même force probante que celle dont est doté l’écrit sur support papier.</a:t>
            </a:r>
            <a:endParaRPr/>
          </a:p>
        </p:txBody>
      </p:sp>
      <p:sp>
        <p:nvSpPr>
          <p:cNvPr id="311" name="Google Shape;311;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3: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18" name="Google Shape;31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4: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24" name="Google Shape;32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5: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30" name="Google Shape;33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fr-FR" sz="1200">
                <a:solidFill>
                  <a:srgbClr val="0C0C0C"/>
                </a:solidFill>
              </a:rPr>
              <a:t>On peut donc en conclure que le E-commerce est une nouvelle forme de distribution récente qui s’impose de plus en plus. Le commerce électronique est donc prometteur dans l’avenir.</a:t>
            </a:r>
            <a:endParaRPr/>
          </a:p>
        </p:txBody>
      </p:sp>
      <p:sp>
        <p:nvSpPr>
          <p:cNvPr id="337" name="Google Shape;337;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83" name="Google Shape;18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89" name="Google Shape;18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95" name="Google Shape;19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01" name="Google Shape;20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07" name="Google Shape;20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13" name="Google Shape;21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19" name="Google Shape;21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42" name="Shape 42"/>
        <p:cNvGrpSpPr/>
        <p:nvPr/>
      </p:nvGrpSpPr>
      <p:grpSpPr>
        <a:xfrm>
          <a:off x="0" y="0"/>
          <a:ext cx="0" cy="0"/>
          <a:chOff x="0" y="0"/>
          <a:chExt cx="0" cy="0"/>
        </a:xfrm>
      </p:grpSpPr>
      <p:sp>
        <p:nvSpPr>
          <p:cNvPr id="43" name="Google Shape;43;p28"/>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5" name="Google Shape;45;p2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8"/>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8"/>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légende">
  <p:cSld name="Titre et légende">
    <p:spTree>
      <p:nvGrpSpPr>
        <p:cNvPr id="108" name="Shape 108"/>
        <p:cNvGrpSpPr/>
        <p:nvPr/>
      </p:nvGrpSpPr>
      <p:grpSpPr>
        <a:xfrm>
          <a:off x="0" y="0"/>
          <a:ext cx="0" cy="0"/>
          <a:chOff x="0" y="0"/>
          <a:chExt cx="0" cy="0"/>
        </a:xfrm>
      </p:grpSpPr>
      <p:sp>
        <p:nvSpPr>
          <p:cNvPr id="109" name="Google Shape;109;p37"/>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7"/>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1" name="Google Shape;111;p3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7"/>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7"/>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ion avec légende">
  <p:cSld name="Citation avec légende">
    <p:spTree>
      <p:nvGrpSpPr>
        <p:cNvPr id="115" name="Shape 115"/>
        <p:cNvGrpSpPr/>
        <p:nvPr/>
      </p:nvGrpSpPr>
      <p:grpSpPr>
        <a:xfrm>
          <a:off x="0" y="0"/>
          <a:ext cx="0" cy="0"/>
          <a:chOff x="0" y="0"/>
          <a:chExt cx="0" cy="0"/>
        </a:xfrm>
      </p:grpSpPr>
      <p:sp>
        <p:nvSpPr>
          <p:cNvPr id="116" name="Google Shape;116;p38"/>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8"/>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8" name="Google Shape;118;p38"/>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9" name="Google Shape;119;p3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8"/>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8"/>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123" name="Google Shape;123;p38"/>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8000">
                <a:solidFill>
                  <a:schemeClr val="accent1"/>
                </a:solidFill>
                <a:latin typeface="Arial"/>
                <a:ea typeface="Arial"/>
                <a:cs typeface="Arial"/>
                <a:sym typeface="Arial"/>
              </a:rPr>
              <a:t>“</a:t>
            </a:r>
            <a:endParaRPr/>
          </a:p>
        </p:txBody>
      </p:sp>
      <p:sp>
        <p:nvSpPr>
          <p:cNvPr id="124" name="Google Shape;124;p38"/>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te nom">
  <p:cSld name="Carte nom">
    <p:spTree>
      <p:nvGrpSpPr>
        <p:cNvPr id="125" name="Shape 125"/>
        <p:cNvGrpSpPr/>
        <p:nvPr/>
      </p:nvGrpSpPr>
      <p:grpSpPr>
        <a:xfrm>
          <a:off x="0" y="0"/>
          <a:ext cx="0" cy="0"/>
          <a:chOff x="0" y="0"/>
          <a:chExt cx="0" cy="0"/>
        </a:xfrm>
      </p:grpSpPr>
      <p:sp>
        <p:nvSpPr>
          <p:cNvPr id="126" name="Google Shape;126;p39"/>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9"/>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8" name="Google Shape;128;p3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9"/>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9"/>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te nom citation">
  <p:cSld name="Carte nom citation">
    <p:spTree>
      <p:nvGrpSpPr>
        <p:cNvPr id="132" name="Shape 132"/>
        <p:cNvGrpSpPr/>
        <p:nvPr/>
      </p:nvGrpSpPr>
      <p:grpSpPr>
        <a:xfrm>
          <a:off x="0" y="0"/>
          <a:ext cx="0" cy="0"/>
          <a:chOff x="0" y="0"/>
          <a:chExt cx="0" cy="0"/>
        </a:xfrm>
      </p:grpSpPr>
      <p:sp>
        <p:nvSpPr>
          <p:cNvPr id="133" name="Google Shape;133;p40"/>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0"/>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5" name="Google Shape;135;p40"/>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6" name="Google Shape;136;p4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140" name="Google Shape;140;p40"/>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8000">
                <a:solidFill>
                  <a:schemeClr val="accent1"/>
                </a:solidFill>
                <a:latin typeface="Arial"/>
                <a:ea typeface="Arial"/>
                <a:cs typeface="Arial"/>
                <a:sym typeface="Arial"/>
              </a:rPr>
              <a:t>“</a:t>
            </a:r>
            <a:endParaRPr/>
          </a:p>
        </p:txBody>
      </p:sp>
      <p:sp>
        <p:nvSpPr>
          <p:cNvPr id="141" name="Google Shape;141;p40"/>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rai ou faux">
  <p:cSld name="Vrai ou faux">
    <p:spTree>
      <p:nvGrpSpPr>
        <p:cNvPr id="142" name="Shape 142"/>
        <p:cNvGrpSpPr/>
        <p:nvPr/>
      </p:nvGrpSpPr>
      <p:grpSpPr>
        <a:xfrm>
          <a:off x="0" y="0"/>
          <a:ext cx="0" cy="0"/>
          <a:chOff x="0" y="0"/>
          <a:chExt cx="0" cy="0"/>
        </a:xfrm>
      </p:grpSpPr>
      <p:sp>
        <p:nvSpPr>
          <p:cNvPr id="143" name="Google Shape;143;p41"/>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1"/>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5" name="Google Shape;145;p41"/>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6" name="Google Shape;146;p4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1"/>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1"/>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50" name="Shape 150"/>
        <p:cNvGrpSpPr/>
        <p:nvPr/>
      </p:nvGrpSpPr>
      <p:grpSpPr>
        <a:xfrm>
          <a:off x="0" y="0"/>
          <a:ext cx="0" cy="0"/>
          <a:chOff x="0" y="0"/>
          <a:chExt cx="0" cy="0"/>
        </a:xfrm>
      </p:grpSpPr>
      <p:sp>
        <p:nvSpPr>
          <p:cNvPr id="151" name="Google Shape;151;p4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2"/>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3" name="Google Shape;153;p4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57" name="Shape 157"/>
        <p:cNvGrpSpPr/>
        <p:nvPr/>
      </p:nvGrpSpPr>
      <p:grpSpPr>
        <a:xfrm>
          <a:off x="0" y="0"/>
          <a:ext cx="0" cy="0"/>
          <a:chOff x="0" y="0"/>
          <a:chExt cx="0" cy="0"/>
        </a:xfrm>
      </p:grpSpPr>
      <p:sp>
        <p:nvSpPr>
          <p:cNvPr id="158" name="Google Shape;158;p43"/>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3"/>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0" name="Google Shape;160;p4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4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4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9" name="Shape 49"/>
        <p:cNvGrpSpPr/>
        <p:nvPr/>
      </p:nvGrpSpPr>
      <p:grpSpPr>
        <a:xfrm>
          <a:off x="0" y="0"/>
          <a:ext cx="0" cy="0"/>
          <a:chOff x="0" y="0"/>
          <a:chExt cx="0" cy="0"/>
        </a:xfrm>
      </p:grpSpPr>
      <p:sp>
        <p:nvSpPr>
          <p:cNvPr id="50" name="Google Shape;50;p2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2" name="Google Shape;52;p2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6" name="Shape 56"/>
        <p:cNvGrpSpPr/>
        <p:nvPr/>
      </p:nvGrpSpPr>
      <p:grpSpPr>
        <a:xfrm>
          <a:off x="0" y="0"/>
          <a:ext cx="0" cy="0"/>
          <a:chOff x="0" y="0"/>
          <a:chExt cx="0" cy="0"/>
        </a:xfrm>
      </p:grpSpPr>
      <p:sp>
        <p:nvSpPr>
          <p:cNvPr id="57" name="Google Shape;57;p30"/>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0"/>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59" name="Google Shape;59;p3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0"/>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0"/>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63" name="Shape 63"/>
        <p:cNvGrpSpPr/>
        <p:nvPr/>
      </p:nvGrpSpPr>
      <p:grpSpPr>
        <a:xfrm>
          <a:off x="0" y="0"/>
          <a:ext cx="0" cy="0"/>
          <a:chOff x="0" y="0"/>
          <a:chExt cx="0" cy="0"/>
        </a:xfrm>
      </p:grpSpPr>
      <p:sp>
        <p:nvSpPr>
          <p:cNvPr id="64" name="Google Shape;64;p3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1"/>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6" name="Google Shape;66;p31"/>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7" name="Google Shape;67;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71" name="Shape 71"/>
        <p:cNvGrpSpPr/>
        <p:nvPr/>
      </p:nvGrpSpPr>
      <p:grpSpPr>
        <a:xfrm>
          <a:off x="0" y="0"/>
          <a:ext cx="0" cy="0"/>
          <a:chOff x="0" y="0"/>
          <a:chExt cx="0" cy="0"/>
        </a:xfrm>
      </p:grpSpPr>
      <p:sp>
        <p:nvSpPr>
          <p:cNvPr id="72" name="Google Shape;72;p3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4" name="Google Shape;74;p32"/>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5" name="Google Shape;75;p32"/>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6" name="Google Shape;76;p32"/>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7" name="Google Shape;77;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81" name="Shape 81"/>
        <p:cNvGrpSpPr/>
        <p:nvPr/>
      </p:nvGrpSpPr>
      <p:grpSpPr>
        <a:xfrm>
          <a:off x="0" y="0"/>
          <a:ext cx="0" cy="0"/>
          <a:chOff x="0" y="0"/>
          <a:chExt cx="0" cy="0"/>
        </a:xfrm>
      </p:grpSpPr>
      <p:sp>
        <p:nvSpPr>
          <p:cNvPr id="82" name="Google Shape;82;p33"/>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87" name="Shape 87"/>
        <p:cNvGrpSpPr/>
        <p:nvPr/>
      </p:nvGrpSpPr>
      <p:grpSpPr>
        <a:xfrm>
          <a:off x="0" y="0"/>
          <a:ext cx="0" cy="0"/>
          <a:chOff x="0" y="0"/>
          <a:chExt cx="0" cy="0"/>
        </a:xfrm>
      </p:grpSpPr>
      <p:sp>
        <p:nvSpPr>
          <p:cNvPr id="88" name="Google Shape;88;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92" name="Shape 92"/>
        <p:cNvGrpSpPr/>
        <p:nvPr/>
      </p:nvGrpSpPr>
      <p:grpSpPr>
        <a:xfrm>
          <a:off x="0" y="0"/>
          <a:ext cx="0" cy="0"/>
          <a:chOff x="0" y="0"/>
          <a:chExt cx="0" cy="0"/>
        </a:xfrm>
      </p:grpSpPr>
      <p:sp>
        <p:nvSpPr>
          <p:cNvPr id="93" name="Google Shape;93;p35"/>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5"/>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5" name="Google Shape;95;p35"/>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6" name="Google Shape;96;p3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00" name="Shape 100"/>
        <p:cNvGrpSpPr/>
        <p:nvPr/>
      </p:nvGrpSpPr>
      <p:grpSpPr>
        <a:xfrm>
          <a:off x="0" y="0"/>
          <a:ext cx="0" cy="0"/>
          <a:chOff x="0" y="0"/>
          <a:chExt cx="0" cy="0"/>
        </a:xfrm>
      </p:grpSpPr>
      <p:sp>
        <p:nvSpPr>
          <p:cNvPr id="101" name="Google Shape;101;p36"/>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6"/>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03" name="Google Shape;103;p36"/>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4" name="Google Shape;104;p3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6"/>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6"/>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27"/>
          <p:cNvGrpSpPr/>
          <p:nvPr/>
        </p:nvGrpSpPr>
        <p:grpSpPr>
          <a:xfrm>
            <a:off x="1" y="228600"/>
            <a:ext cx="2851516" cy="6638628"/>
            <a:chOff x="2487613" y="285750"/>
            <a:chExt cx="2428875" cy="5654676"/>
          </a:xfrm>
        </p:grpSpPr>
        <p:sp>
          <p:nvSpPr>
            <p:cNvPr id="11" name="Google Shape;11;p27"/>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7"/>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7"/>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7"/>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7"/>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7"/>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7"/>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7"/>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7"/>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7"/>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7"/>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7"/>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7"/>
          <p:cNvGrpSpPr/>
          <p:nvPr/>
        </p:nvGrpSpPr>
        <p:grpSpPr>
          <a:xfrm>
            <a:off x="27222" y="-786"/>
            <a:ext cx="2356674" cy="6854039"/>
            <a:chOff x="6627813" y="194833"/>
            <a:chExt cx="1952625" cy="5678918"/>
          </a:xfrm>
        </p:grpSpPr>
        <p:sp>
          <p:nvSpPr>
            <p:cNvPr id="24" name="Google Shape;24;p27"/>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7"/>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7"/>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7"/>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7"/>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7"/>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7"/>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7"/>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7"/>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7"/>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7"/>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7"/>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7"/>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27"/>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2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2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2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
          <p:cNvSpPr txBox="1"/>
          <p:nvPr>
            <p:ph type="ctrTitle"/>
          </p:nvPr>
        </p:nvSpPr>
        <p:spPr>
          <a:xfrm>
            <a:off x="3178969" y="2589609"/>
            <a:ext cx="6679406" cy="106263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5400"/>
              <a:buFont typeface="Century Gothic"/>
              <a:buNone/>
            </a:pPr>
            <a:r>
              <a:rPr lang="fr-FR"/>
              <a:t>    </a:t>
            </a:r>
            <a:endParaRPr/>
          </a:p>
        </p:txBody>
      </p:sp>
      <p:pic>
        <p:nvPicPr>
          <p:cNvPr descr="FSJES Tétouan" id="170" name="Google Shape;170;p1"/>
          <p:cNvPicPr preferRelativeResize="0"/>
          <p:nvPr/>
        </p:nvPicPr>
        <p:blipFill rotWithShape="1">
          <a:blip r:embed="rId4">
            <a:alphaModFix/>
          </a:blip>
          <a:srcRect b="0" l="0" r="0" t="0"/>
          <a:stretch/>
        </p:blipFill>
        <p:spPr>
          <a:xfrm>
            <a:off x="166646" y="214290"/>
            <a:ext cx="1500198" cy="1357322"/>
          </a:xfrm>
          <a:prstGeom prst="rect">
            <a:avLst/>
          </a:prstGeom>
          <a:noFill/>
          <a:ln>
            <a:noFill/>
          </a:ln>
        </p:spPr>
      </p:pic>
      <p:pic>
        <p:nvPicPr>
          <p:cNvPr descr="C:\Users\ayman\Desktop\ECOMERCE.jpg" id="171" name="Google Shape;171;p1"/>
          <p:cNvPicPr preferRelativeResize="0"/>
          <p:nvPr/>
        </p:nvPicPr>
        <p:blipFill rotWithShape="1">
          <a:blip r:embed="rId5">
            <a:alphaModFix/>
          </a:blip>
          <a:srcRect b="0" l="0" r="0" t="0"/>
          <a:stretch/>
        </p:blipFill>
        <p:spPr>
          <a:xfrm>
            <a:off x="3452794" y="2285992"/>
            <a:ext cx="5357850" cy="1643074"/>
          </a:xfrm>
          <a:prstGeom prst="rect">
            <a:avLst/>
          </a:prstGeom>
          <a:noFill/>
          <a:ln>
            <a:noFill/>
          </a:ln>
        </p:spPr>
      </p:pic>
      <p:pic>
        <p:nvPicPr>
          <p:cNvPr descr="C:\Users\ayman\Desktop\COMMERC.jpg" id="172" name="Google Shape;172;p1"/>
          <p:cNvPicPr preferRelativeResize="0"/>
          <p:nvPr/>
        </p:nvPicPr>
        <p:blipFill rotWithShape="1">
          <a:blip r:embed="rId6">
            <a:alphaModFix/>
          </a:blip>
          <a:srcRect b="0" l="0" r="0" t="0"/>
          <a:stretch/>
        </p:blipFill>
        <p:spPr>
          <a:xfrm>
            <a:off x="7881950" y="5000636"/>
            <a:ext cx="500065" cy="332771"/>
          </a:xfrm>
          <a:prstGeom prst="rect">
            <a:avLst/>
          </a:prstGeom>
          <a:noFill/>
          <a:ln>
            <a:noFill/>
          </a:ln>
        </p:spPr>
      </p:pic>
      <p:pic>
        <p:nvPicPr>
          <p:cNvPr descr="C:\Users\ayman\Desktop\COMMERC.jpg" id="173" name="Google Shape;173;p1"/>
          <p:cNvPicPr preferRelativeResize="0"/>
          <p:nvPr/>
        </p:nvPicPr>
        <p:blipFill rotWithShape="1">
          <a:blip r:embed="rId6">
            <a:alphaModFix/>
          </a:blip>
          <a:srcRect b="0" l="0" r="0" t="0"/>
          <a:stretch/>
        </p:blipFill>
        <p:spPr>
          <a:xfrm>
            <a:off x="7881950" y="5357826"/>
            <a:ext cx="499675" cy="332511"/>
          </a:xfrm>
          <a:prstGeom prst="rect">
            <a:avLst/>
          </a:prstGeom>
          <a:noFill/>
          <a:ln>
            <a:noFill/>
          </a:ln>
        </p:spPr>
      </p:pic>
      <p:pic>
        <p:nvPicPr>
          <p:cNvPr descr="C:\Users\ayman\Desktop\COMMERC.jpg" id="174" name="Google Shape;174;p1"/>
          <p:cNvPicPr preferRelativeResize="0"/>
          <p:nvPr/>
        </p:nvPicPr>
        <p:blipFill rotWithShape="1">
          <a:blip r:embed="rId6">
            <a:alphaModFix/>
          </a:blip>
          <a:srcRect b="0" l="0" r="0" t="0"/>
          <a:stretch/>
        </p:blipFill>
        <p:spPr>
          <a:xfrm>
            <a:off x="7881950" y="5715016"/>
            <a:ext cx="499675" cy="3325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pic>
        <p:nvPicPr>
          <p:cNvPr descr="Screenshot_20180305-211419.png" id="228" name="Google Shape;228;p10"/>
          <p:cNvPicPr preferRelativeResize="0"/>
          <p:nvPr>
            <p:ph idx="1" type="body"/>
          </p:nvPr>
        </p:nvPicPr>
        <p:blipFill rotWithShape="1">
          <a:blip r:embed="rId3">
            <a:alphaModFix/>
          </a:blip>
          <a:srcRect b="0" l="0" r="0" t="0"/>
          <a:stretch/>
        </p:blipFill>
        <p:spPr>
          <a:xfrm>
            <a:off x="1666844" y="357166"/>
            <a:ext cx="9787006" cy="62865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pic>
        <p:nvPicPr>
          <p:cNvPr descr="Screenshot_20180305-211847.png" id="234" name="Google Shape;234;p11"/>
          <p:cNvPicPr preferRelativeResize="0"/>
          <p:nvPr>
            <p:ph idx="1" type="body"/>
          </p:nvPr>
        </p:nvPicPr>
        <p:blipFill rotWithShape="1">
          <a:blip r:embed="rId3">
            <a:alphaModFix/>
          </a:blip>
          <a:srcRect b="0" l="0" r="0" t="0"/>
          <a:stretch/>
        </p:blipFill>
        <p:spPr>
          <a:xfrm>
            <a:off x="1952596" y="642918"/>
            <a:ext cx="9501254" cy="55721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pic>
        <p:nvPicPr>
          <p:cNvPr descr="Screenshot_20180305-212055.png" id="240" name="Google Shape;240;p12"/>
          <p:cNvPicPr preferRelativeResize="0"/>
          <p:nvPr>
            <p:ph idx="1" type="body"/>
          </p:nvPr>
        </p:nvPicPr>
        <p:blipFill rotWithShape="1">
          <a:blip r:embed="rId3">
            <a:alphaModFix/>
          </a:blip>
          <a:srcRect b="0" l="0" r="0" t="0"/>
          <a:stretch/>
        </p:blipFill>
        <p:spPr>
          <a:xfrm>
            <a:off x="2095472" y="500042"/>
            <a:ext cx="9358378" cy="59293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3"/>
          <p:cNvSpPr txBox="1"/>
          <p:nvPr>
            <p:ph type="title"/>
          </p:nvPr>
        </p:nvSpPr>
        <p:spPr>
          <a:xfrm>
            <a:off x="2592925" y="624110"/>
            <a:ext cx="8911687" cy="876064"/>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b="1" i="1" lang="fr-FR" sz="2800"/>
              <a:t>Les règles de sécurité pour les transactions électroniques</a:t>
            </a:r>
            <a:endParaRPr b="1" i="1" sz="2800"/>
          </a:p>
        </p:txBody>
      </p:sp>
      <p:sp>
        <p:nvSpPr>
          <p:cNvPr id="246" name="Google Shape;246;p13"/>
          <p:cNvSpPr txBox="1"/>
          <p:nvPr>
            <p:ph idx="1" type="body"/>
          </p:nvPr>
        </p:nvSpPr>
        <p:spPr>
          <a:xfrm>
            <a:off x="2381224" y="1643050"/>
            <a:ext cx="9201152" cy="470631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b="1" i="1" lang="fr-FR"/>
              <a:t>Voici les règles à respecter pour faire du commerce électronique en toute sécurité</a:t>
            </a:r>
            <a:r>
              <a:rPr lang="fr-FR"/>
              <a:t>:</a:t>
            </a:r>
            <a:endParaRPr/>
          </a:p>
          <a:p>
            <a:pPr indent="-342900" lvl="0" marL="342900" rtl="0" algn="l">
              <a:spcBef>
                <a:spcPts val="1000"/>
              </a:spcBef>
              <a:spcAft>
                <a:spcPts val="0"/>
              </a:spcAft>
              <a:buSzPts val="1800"/>
              <a:buNone/>
            </a:pPr>
            <a:r>
              <a:t/>
            </a:r>
            <a:endParaRPr/>
          </a:p>
          <a:p>
            <a:pPr indent="-342900" lvl="0" marL="342900" rtl="0" algn="l">
              <a:spcBef>
                <a:spcPts val="1000"/>
              </a:spcBef>
              <a:spcAft>
                <a:spcPts val="0"/>
              </a:spcAft>
              <a:buSzPts val="1800"/>
              <a:buNone/>
            </a:pPr>
            <a:r>
              <a:t/>
            </a:r>
            <a:endParaRPr/>
          </a:p>
        </p:txBody>
      </p:sp>
      <p:sp>
        <p:nvSpPr>
          <p:cNvPr id="247" name="Google Shape;247;p13"/>
          <p:cNvSpPr/>
          <p:nvPr/>
        </p:nvSpPr>
        <p:spPr>
          <a:xfrm>
            <a:off x="1738282" y="2143116"/>
            <a:ext cx="9286940" cy="1135405"/>
          </a:xfrm>
          <a:prstGeom prst="roundRect">
            <a:avLst>
              <a:gd fmla="val 16667" name="adj"/>
            </a:avLst>
          </a:prstGeom>
          <a:solidFill>
            <a:schemeClr val="accent1"/>
          </a:solid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fr-FR" sz="2400">
                <a:solidFill>
                  <a:schemeClr val="lt1"/>
                </a:solidFill>
                <a:latin typeface="Century Gothic"/>
                <a:ea typeface="Century Gothic"/>
                <a:cs typeface="Century Gothic"/>
                <a:sym typeface="Century Gothic"/>
              </a:rPr>
              <a:t>1- Faites du commerce avec des compagnies de confiance</a:t>
            </a:r>
            <a:endParaRPr b="1" sz="2400">
              <a:solidFill>
                <a:schemeClr val="lt1"/>
              </a:solidFill>
              <a:latin typeface="Century Gothic"/>
              <a:ea typeface="Century Gothic"/>
              <a:cs typeface="Century Gothic"/>
              <a:sym typeface="Century Gothic"/>
            </a:endParaRPr>
          </a:p>
        </p:txBody>
      </p:sp>
      <p:sp>
        <p:nvSpPr>
          <p:cNvPr id="248" name="Google Shape;248;p13"/>
          <p:cNvSpPr/>
          <p:nvPr/>
        </p:nvSpPr>
        <p:spPr>
          <a:xfrm>
            <a:off x="1738282" y="3445685"/>
            <a:ext cx="9286940" cy="1135405"/>
          </a:xfrm>
          <a:prstGeom prst="rect">
            <a:avLst/>
          </a:prstGeom>
          <a:noFill/>
          <a:ln>
            <a:noFill/>
          </a:ln>
        </p:spPr>
        <p:txBody>
          <a:bodyPr anchorCtr="0" anchor="t" bIns="45700" lIns="91425" spcFirstLastPara="1" rIns="91425" wrap="square" tIns="45700">
            <a:noAutofit/>
          </a:bodyPr>
          <a:lstStyle/>
          <a:p>
            <a:pPr indent="-171450" lvl="1" marL="114300" marR="0" rtl="0" algn="l">
              <a:lnSpc>
                <a:spcPct val="75000"/>
              </a:lnSpc>
              <a:spcBef>
                <a:spcPts val="0"/>
              </a:spcBef>
              <a:spcAft>
                <a:spcPts val="0"/>
              </a:spcAft>
              <a:buClr>
                <a:schemeClr val="dk1"/>
              </a:buClr>
              <a:buSzPts val="2700"/>
              <a:buFont typeface="Century Gothic"/>
              <a:buChar char="•"/>
            </a:pPr>
            <a:r>
              <a:rPr b="0" i="0" lang="fr-FR" sz="2700" u="none" cap="none" strike="noStrike">
                <a:solidFill>
                  <a:schemeClr val="dk1"/>
                </a:solidFill>
                <a:latin typeface="Century Gothic"/>
                <a:ea typeface="Century Gothic"/>
                <a:cs typeface="Century Gothic"/>
                <a:sym typeface="Century Gothic"/>
              </a:rPr>
              <a:t> </a:t>
            </a:r>
            <a:r>
              <a:rPr b="1" i="0" lang="fr-FR" sz="2000" u="none" cap="none" strike="noStrike">
                <a:solidFill>
                  <a:schemeClr val="dk1"/>
                </a:solidFill>
                <a:latin typeface="Century Gothic"/>
                <a:ea typeface="Century Gothic"/>
                <a:cs typeface="Century Gothic"/>
                <a:sym typeface="Century Gothic"/>
              </a:rPr>
              <a:t>Des compagnies que vous connaissez et qui ont une grand réputation ( Bell, Microsoft,….)</a:t>
            </a:r>
            <a:endParaRPr b="1" i="0" sz="2000" u="none" cap="none" strike="noStrike">
              <a:solidFill>
                <a:schemeClr val="dk1"/>
              </a:solidFill>
              <a:latin typeface="Century Gothic"/>
              <a:ea typeface="Century Gothic"/>
              <a:cs typeface="Century Gothic"/>
              <a:sym typeface="Century Gothic"/>
            </a:endParaRPr>
          </a:p>
          <a:p>
            <a:pPr indent="-127000" lvl="1" marL="114300" marR="0" rtl="0" algn="l">
              <a:lnSpc>
                <a:spcPct val="75000"/>
              </a:lnSpc>
              <a:spcBef>
                <a:spcPts val="540"/>
              </a:spcBef>
              <a:spcAft>
                <a:spcPts val="0"/>
              </a:spcAft>
              <a:buClr>
                <a:schemeClr val="dk1"/>
              </a:buClr>
              <a:buSzPts val="2000"/>
              <a:buFont typeface="Century Gothic"/>
              <a:buChar char="•"/>
            </a:pPr>
            <a:r>
              <a:rPr b="1" i="0" lang="fr-FR" sz="2000" u="none" cap="none" strike="noStrike">
                <a:solidFill>
                  <a:schemeClr val="dk1"/>
                </a:solidFill>
                <a:latin typeface="Century Gothic"/>
                <a:ea typeface="Century Gothic"/>
                <a:cs typeface="Century Gothic"/>
                <a:sym typeface="Century Gothic"/>
              </a:rPr>
              <a:t>Ne faites pas affaire avec une personne ou entreprise qui vous offre ses services sur votre navigateur Web ou Skype.. </a:t>
            </a:r>
            <a:endParaRPr b="1" i="0" sz="2000" u="none" cap="none" strike="noStrike">
              <a:solidFill>
                <a:schemeClr val="dk1"/>
              </a:solidFill>
              <a:latin typeface="Century Gothic"/>
              <a:ea typeface="Century Gothic"/>
              <a:cs typeface="Century Gothic"/>
              <a:sym typeface="Century Gothic"/>
            </a:endParaRPr>
          </a:p>
        </p:txBody>
      </p:sp>
      <p:sp>
        <p:nvSpPr>
          <p:cNvPr id="249" name="Google Shape;249;p13"/>
          <p:cNvSpPr/>
          <p:nvPr/>
        </p:nvSpPr>
        <p:spPr>
          <a:xfrm>
            <a:off x="1738282" y="4748254"/>
            <a:ext cx="9286940" cy="698358"/>
          </a:xfrm>
          <a:prstGeom prst="roundRect">
            <a:avLst>
              <a:gd fmla="val 16667" name="adj"/>
            </a:avLst>
          </a:prstGeom>
          <a:solidFill>
            <a:schemeClr val="accent1"/>
          </a:solid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fr-FR" sz="2400">
                <a:solidFill>
                  <a:schemeClr val="lt1"/>
                </a:solidFill>
                <a:latin typeface="Century Gothic"/>
                <a:ea typeface="Century Gothic"/>
                <a:cs typeface="Century Gothic"/>
                <a:sym typeface="Century Gothic"/>
              </a:rPr>
              <a:t>2- Assurez-vous que vous êtes vraiment sur le site de la compagnie visée</a:t>
            </a:r>
            <a:endParaRPr b="1" sz="2400">
              <a:solidFill>
                <a:schemeClr val="lt1"/>
              </a:solidFill>
              <a:latin typeface="Century Gothic"/>
              <a:ea typeface="Century Gothic"/>
              <a:cs typeface="Century Gothic"/>
              <a:sym typeface="Century Gothic"/>
            </a:endParaRPr>
          </a:p>
        </p:txBody>
      </p:sp>
      <p:sp>
        <p:nvSpPr>
          <p:cNvPr id="250" name="Google Shape;250;p13"/>
          <p:cNvSpPr/>
          <p:nvPr/>
        </p:nvSpPr>
        <p:spPr>
          <a:xfrm>
            <a:off x="1738282" y="5613776"/>
            <a:ext cx="9286940" cy="698358"/>
          </a:xfrm>
          <a:prstGeom prst="rect">
            <a:avLst/>
          </a:prstGeom>
          <a:noFill/>
          <a:ln>
            <a:noFill/>
          </a:ln>
        </p:spPr>
        <p:txBody>
          <a:bodyPr anchorCtr="0" anchor="t" bIns="45700" lIns="91425" spcFirstLastPara="1" rIns="91425" wrap="square" tIns="45700">
            <a:noAutofit/>
          </a:bodyPr>
          <a:lstStyle/>
          <a:p>
            <a:pPr indent="-127000" lvl="1" marL="114300" marR="0" rtl="0" algn="l">
              <a:lnSpc>
                <a:spcPct val="75000"/>
              </a:lnSpc>
              <a:spcBef>
                <a:spcPts val="0"/>
              </a:spcBef>
              <a:spcAft>
                <a:spcPts val="0"/>
              </a:spcAft>
              <a:buClr>
                <a:schemeClr val="dk1"/>
              </a:buClr>
              <a:buSzPts val="2000"/>
              <a:buFont typeface="Century Gothic"/>
              <a:buChar char="•"/>
            </a:pPr>
            <a:r>
              <a:rPr b="1" i="0" lang="fr-FR" sz="2000" u="none" cap="none" strike="noStrike">
                <a:solidFill>
                  <a:schemeClr val="dk1"/>
                </a:solidFill>
                <a:latin typeface="Century Gothic"/>
                <a:ea typeface="Century Gothic"/>
                <a:cs typeface="Century Gothic"/>
                <a:sym typeface="Century Gothic"/>
              </a:rPr>
              <a:t>N’ accédez jamais à un site à partir d’un lien provenant d’un message électronique </a:t>
            </a:r>
            <a:endParaRPr b="1" i="0" sz="2000" u="none" cap="none" strike="noStrike">
              <a:solidFill>
                <a:schemeClr val="dk1"/>
              </a:solidFill>
              <a:latin typeface="Century Gothic"/>
              <a:ea typeface="Century Gothic"/>
              <a:cs typeface="Century Gothic"/>
              <a:sym typeface="Century Gothic"/>
            </a:endParaRPr>
          </a:p>
          <a:p>
            <a:pPr indent="-127000" lvl="1" marL="114300" marR="0" rtl="0" algn="l">
              <a:lnSpc>
                <a:spcPct val="75000"/>
              </a:lnSpc>
              <a:spcBef>
                <a:spcPts val="400"/>
              </a:spcBef>
              <a:spcAft>
                <a:spcPts val="0"/>
              </a:spcAft>
              <a:buClr>
                <a:schemeClr val="dk1"/>
              </a:buClr>
              <a:buSzPts val="2000"/>
              <a:buFont typeface="Century Gothic"/>
              <a:buChar char="•"/>
            </a:pPr>
            <a:r>
              <a:rPr b="1" i="0" lang="fr-FR" sz="2000" u="none" cap="none" strike="noStrike">
                <a:solidFill>
                  <a:schemeClr val="dk1"/>
                </a:solidFill>
                <a:latin typeface="Century Gothic"/>
                <a:ea typeface="Century Gothic"/>
                <a:cs typeface="Century Gothic"/>
                <a:sym typeface="Century Gothic"/>
              </a:rPr>
              <a:t>Comparez vos relevés de comptes bancaires et de carte crédit avec vos factures mensuellement..</a:t>
            </a:r>
            <a:endParaRPr b="1"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br>
              <a:rPr b="1" i="1" lang="fr-FR" sz="2800"/>
            </a:br>
            <a:r>
              <a:rPr b="1" i="1" lang="fr-FR" sz="2800"/>
              <a:t>    APPARITION DU E- COMMERCE  AU MAROC</a:t>
            </a:r>
            <a:br>
              <a:rPr lang="fr-FR"/>
            </a:br>
            <a:endParaRPr/>
          </a:p>
        </p:txBody>
      </p:sp>
      <p:sp>
        <p:nvSpPr>
          <p:cNvPr id="257" name="Google Shape;257;p14"/>
          <p:cNvSpPr txBox="1"/>
          <p:nvPr>
            <p:ph idx="1" type="body"/>
          </p:nvPr>
        </p:nvSpPr>
        <p:spPr>
          <a:xfrm>
            <a:off x="2095472" y="2714620"/>
            <a:ext cx="9144064" cy="378621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Font typeface="Noto Sans Symbols"/>
              <a:buChar char="❖"/>
            </a:pPr>
            <a:r>
              <a:rPr b="1" lang="fr-FR"/>
              <a:t>Le Maroc a enregistré une dynamique sur le volet </a:t>
            </a:r>
            <a:r>
              <a:rPr b="1" lang="fr-FR">
                <a:solidFill>
                  <a:srgbClr val="C00000"/>
                </a:solidFill>
              </a:rPr>
              <a:t>e-commerce </a:t>
            </a:r>
            <a:r>
              <a:rPr b="1" lang="fr-FR"/>
              <a:t>de puis la fin de </a:t>
            </a:r>
            <a:r>
              <a:rPr b="1" lang="fr-FR">
                <a:solidFill>
                  <a:srgbClr val="C00000"/>
                </a:solidFill>
              </a:rPr>
              <a:t>2007</a:t>
            </a:r>
            <a:endParaRPr/>
          </a:p>
          <a:p>
            <a:pPr indent="-342900" lvl="0" marL="342900" rtl="0" algn="l">
              <a:spcBef>
                <a:spcPts val="1000"/>
              </a:spcBef>
              <a:spcAft>
                <a:spcPts val="0"/>
              </a:spcAft>
              <a:buSzPts val="1800"/>
              <a:buFont typeface="Noto Sans Symbols"/>
              <a:buChar char="❖"/>
            </a:pPr>
            <a:r>
              <a:rPr b="1" lang="fr-FR">
                <a:solidFill>
                  <a:srgbClr val="0C0C0C"/>
                </a:solidFill>
              </a:rPr>
              <a:t>Tous les porteurs de cartes bancaires de paiement peuvent effectuer des transactions sur Internet pour acheter des produits ainsi que réserver leur voyage sur Internet</a:t>
            </a:r>
            <a:endParaRPr/>
          </a:p>
          <a:p>
            <a:pPr indent="-342900" lvl="0" marL="342900" rtl="0" algn="l">
              <a:spcBef>
                <a:spcPts val="1000"/>
              </a:spcBef>
              <a:spcAft>
                <a:spcPts val="0"/>
              </a:spcAft>
              <a:buSzPts val="1800"/>
              <a:buFont typeface="Noto Sans Symbols"/>
              <a:buChar char="❖"/>
            </a:pPr>
            <a:r>
              <a:rPr b="1" lang="fr-FR">
                <a:solidFill>
                  <a:srgbClr val="0C0C0C"/>
                </a:solidFill>
              </a:rPr>
              <a:t>L’année  </a:t>
            </a:r>
            <a:r>
              <a:rPr b="1" lang="fr-FR">
                <a:solidFill>
                  <a:srgbClr val="C00000"/>
                </a:solidFill>
              </a:rPr>
              <a:t>2009 </a:t>
            </a:r>
            <a:r>
              <a:rPr b="1" lang="fr-FR">
                <a:solidFill>
                  <a:srgbClr val="0C0C0C"/>
                </a:solidFill>
              </a:rPr>
              <a:t>était une vraie année de décollage du commerce électronique au Maroc</a:t>
            </a:r>
            <a:endParaRPr b="1">
              <a:solidFill>
                <a:srgbClr val="0C0C0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5"/>
          <p:cNvSpPr txBox="1"/>
          <p:nvPr>
            <p:ph type="title"/>
          </p:nvPr>
        </p:nvSpPr>
        <p:spPr>
          <a:xfrm>
            <a:off x="2592925" y="624110"/>
            <a:ext cx="8911687" cy="123325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b="1" i="1" lang="fr-FR" sz="2800"/>
              <a:t>L'impact de l'e-commerce sur l'économie marocaine </a:t>
            </a:r>
            <a:endParaRPr b="1" i="1" sz="2800"/>
          </a:p>
        </p:txBody>
      </p:sp>
      <p:sp>
        <p:nvSpPr>
          <p:cNvPr id="264" name="Google Shape;264;p15"/>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2000"/>
              <a:buChar char="🠶"/>
            </a:pPr>
            <a:r>
              <a:rPr b="1" lang="fr-FR" sz="2000"/>
              <a:t>Le taux de contribution d’Internet au</a:t>
            </a:r>
            <a:r>
              <a:rPr b="1" lang="fr-FR" sz="2000">
                <a:solidFill>
                  <a:srgbClr val="C00000"/>
                </a:solidFill>
              </a:rPr>
              <a:t> PIB </a:t>
            </a:r>
            <a:r>
              <a:rPr b="1" lang="fr-FR" sz="2000"/>
              <a:t>marocain a été évalué à </a:t>
            </a:r>
            <a:r>
              <a:rPr b="1" lang="fr-FR" sz="2000">
                <a:solidFill>
                  <a:srgbClr val="C00000"/>
                </a:solidFill>
              </a:rPr>
              <a:t>0,9% </a:t>
            </a:r>
            <a:r>
              <a:rPr b="1" lang="fr-FR" sz="2000"/>
              <a:t>fait remarquer que «près des deux tiers de cet impact économique proviennent de la consommation privée tirée par la croissance rapide des recettes issues de l’Internet mobile et des voyages en ligne». </a:t>
            </a:r>
            <a:endParaRPr/>
          </a:p>
          <a:p>
            <a:pPr indent="-342900" lvl="0" marL="342900" rtl="0" algn="l">
              <a:spcBef>
                <a:spcPts val="1000"/>
              </a:spcBef>
              <a:spcAft>
                <a:spcPts val="0"/>
              </a:spcAft>
              <a:buSzPts val="2000"/>
              <a:buChar char="🠶"/>
            </a:pPr>
            <a:r>
              <a:rPr b="1" lang="fr-FR" sz="2000"/>
              <a:t>En </a:t>
            </a:r>
            <a:r>
              <a:rPr b="1" lang="fr-FR" sz="2000">
                <a:solidFill>
                  <a:srgbClr val="C00000"/>
                </a:solidFill>
              </a:rPr>
              <a:t>2008</a:t>
            </a:r>
            <a:r>
              <a:rPr b="1" lang="fr-FR" sz="2000"/>
              <a:t>, le nombre de transactions payées par carte bancaire a été au-delà de 9000 opérations ; ainsi le chiffre d'affaire a monté en cette année à quelques </a:t>
            </a:r>
            <a:r>
              <a:rPr b="1" lang="fr-FR" sz="2000">
                <a:solidFill>
                  <a:srgbClr val="C00000"/>
                </a:solidFill>
              </a:rPr>
              <a:t>35 MDH</a:t>
            </a:r>
            <a:r>
              <a:rPr b="1" lang="fr-FR" sz="2000"/>
              <a:t>.</a:t>
            </a:r>
            <a:endParaRPr/>
          </a:p>
          <a:p>
            <a:pPr indent="-342900" lvl="0" marL="342900" rtl="0" algn="l">
              <a:spcBef>
                <a:spcPts val="1000"/>
              </a:spcBef>
              <a:spcAft>
                <a:spcPts val="0"/>
              </a:spcAft>
              <a:buSzPts val="2000"/>
              <a:buChar char="🠶"/>
            </a:pPr>
            <a:r>
              <a:rPr b="1" lang="fr-FR" sz="2000"/>
              <a:t>Multiplication des sites d’achat en ligne, particulièrement ceux d’achats groupés comme en témoignent les chiffres de Maroc Télécommerce qui font état de </a:t>
            </a:r>
            <a:r>
              <a:rPr b="1" lang="fr-FR" sz="2000">
                <a:solidFill>
                  <a:srgbClr val="C00000"/>
                </a:solidFill>
              </a:rPr>
              <a:t>714.000</a:t>
            </a:r>
            <a:r>
              <a:rPr b="1" lang="fr-FR" sz="2000"/>
              <a:t> transactions en ligne en </a:t>
            </a:r>
            <a:r>
              <a:rPr b="1" lang="fr-FR" sz="2000">
                <a:solidFill>
                  <a:srgbClr val="C00000"/>
                </a:solidFill>
              </a:rPr>
              <a:t>2011</a:t>
            </a:r>
            <a:r>
              <a:rPr b="1" lang="fr-FR" sz="2000"/>
              <a:t> au Maroc.</a:t>
            </a:r>
            <a:endParaRPr b="1"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fr-FR"/>
              <a:t> </a:t>
            </a:r>
            <a:r>
              <a:rPr b="1" i="1" lang="fr-FR" sz="2800"/>
              <a:t>L’environnement légal du commerce électronique au Maroc </a:t>
            </a:r>
            <a:endParaRPr b="1" i="1" sz="2800"/>
          </a:p>
        </p:txBody>
      </p:sp>
      <p:sp>
        <p:nvSpPr>
          <p:cNvPr id="271" name="Google Shape;271;p16"/>
          <p:cNvSpPr txBox="1"/>
          <p:nvPr>
            <p:ph idx="1" type="body"/>
          </p:nvPr>
        </p:nvSpPr>
        <p:spPr>
          <a:xfrm>
            <a:off x="2589212" y="2500306"/>
            <a:ext cx="8650324" cy="341091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b="1" lang="fr-FR" sz="2000"/>
              <a:t>La mise en œuvre sécurisée du commerce électronique est une entreprise qui est à 80% juridique et à 20% technique, c'est-à-dire que la solution juridique est un préalable fondamental à l’utilisation des moyens électroniques de transmission de données commerciales. Au fait, le commerce électronique comporte des obligations juridiques.</a:t>
            </a:r>
            <a:endParaRPr b="1"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b="1" i="1" lang="fr-FR" sz="2800"/>
              <a:t>Législation du commerce électronique au Maroc :</a:t>
            </a:r>
            <a:endParaRPr b="1" i="1" sz="2800"/>
          </a:p>
        </p:txBody>
      </p:sp>
      <p:sp>
        <p:nvSpPr>
          <p:cNvPr id="278" name="Google Shape;278;p17"/>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b="1" lang="fr-FR" sz="2000"/>
              <a:t>Le droit marocain ne renferme pas à nos jours, de lois spécifiques sur le commerce électronique. Ce type de commerce continue, pour le moment, à être réglementé par le Code de commerce habituel et donc il est considéré comme la vente par correspondance ou les téléachats. </a:t>
            </a:r>
            <a:endParaRPr/>
          </a:p>
          <a:p>
            <a:pPr indent="-342900" lvl="0" marL="342900" rtl="0" algn="l">
              <a:spcBef>
                <a:spcPts val="1000"/>
              </a:spcBef>
              <a:spcAft>
                <a:spcPts val="0"/>
              </a:spcAft>
              <a:buSzPts val="2000"/>
              <a:buChar char="🠶"/>
            </a:pPr>
            <a:r>
              <a:rPr b="1" lang="fr-FR" sz="2000"/>
              <a:t>Cependant, la date du </a:t>
            </a:r>
            <a:r>
              <a:rPr b="1" lang="fr-FR" sz="2000">
                <a:solidFill>
                  <a:srgbClr val="C00000"/>
                </a:solidFill>
              </a:rPr>
              <a:t>29 octobre 2007 </a:t>
            </a:r>
            <a:r>
              <a:rPr b="1" lang="fr-FR" sz="2000"/>
              <a:t>et celle du </a:t>
            </a:r>
            <a:r>
              <a:rPr b="1" lang="fr-FR" sz="2000">
                <a:solidFill>
                  <a:srgbClr val="C00000"/>
                </a:solidFill>
              </a:rPr>
              <a:t>30 novembre 2007</a:t>
            </a:r>
            <a:r>
              <a:rPr b="1" lang="fr-FR" sz="2000"/>
              <a:t>, constituent respectivement, un tournant pour la pratique du commerce électronique au Maroc et pour la législation marocaine en la matière. </a:t>
            </a:r>
            <a:endParaRPr b="1"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b="1" i="1" lang="fr-FR" sz="2800"/>
              <a:t>          Les lois des obligations</a:t>
            </a:r>
            <a:endParaRPr b="1" i="1" sz="2800"/>
          </a:p>
        </p:txBody>
      </p:sp>
      <p:sp>
        <p:nvSpPr>
          <p:cNvPr id="285" name="Google Shape;285;p18"/>
          <p:cNvSpPr txBox="1"/>
          <p:nvPr>
            <p:ph idx="1" type="body"/>
          </p:nvPr>
        </p:nvSpPr>
        <p:spPr>
          <a:xfrm>
            <a:off x="2309786" y="2133600"/>
            <a:ext cx="8929750" cy="3777622"/>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100000"/>
              <a:buNone/>
            </a:pPr>
            <a:r>
              <a:rPr lang="fr-FR"/>
              <a:t>         </a:t>
            </a:r>
            <a:r>
              <a:rPr b="1" lang="fr-FR" u="sng">
                <a:solidFill>
                  <a:srgbClr val="C00000"/>
                </a:solidFill>
              </a:rPr>
              <a:t>La loi 09-08 relative à la protection des données personnelles :</a:t>
            </a:r>
            <a:endParaRPr/>
          </a:p>
          <a:p>
            <a:pPr indent="-342900" lvl="0" marL="342900" rtl="0" algn="l">
              <a:spcBef>
                <a:spcPts val="1000"/>
              </a:spcBef>
              <a:spcAft>
                <a:spcPts val="0"/>
              </a:spcAft>
              <a:buSzPct val="100000"/>
              <a:buNone/>
            </a:pPr>
            <a:r>
              <a:t/>
            </a:r>
            <a:endParaRPr b="1" u="sng">
              <a:solidFill>
                <a:srgbClr val="C00000"/>
              </a:solidFill>
            </a:endParaRPr>
          </a:p>
          <a:p>
            <a:pPr indent="-342900" lvl="0" marL="342900" rtl="0" algn="l">
              <a:spcBef>
                <a:spcPts val="1000"/>
              </a:spcBef>
              <a:spcAft>
                <a:spcPts val="0"/>
              </a:spcAft>
              <a:buSzPct val="100000"/>
              <a:buNone/>
            </a:pPr>
            <a:r>
              <a:t/>
            </a:r>
            <a:endParaRPr b="1" u="sng">
              <a:solidFill>
                <a:srgbClr val="C00000"/>
              </a:solidFill>
            </a:endParaRPr>
          </a:p>
          <a:p>
            <a:pPr indent="-342900" lvl="0" marL="342900" rtl="0" algn="l">
              <a:spcBef>
                <a:spcPts val="1000"/>
              </a:spcBef>
              <a:spcAft>
                <a:spcPts val="0"/>
              </a:spcAft>
              <a:buSzPct val="100000"/>
              <a:buNone/>
            </a:pPr>
            <a:r>
              <a:t/>
            </a:r>
            <a:endParaRPr b="1" u="sng">
              <a:solidFill>
                <a:srgbClr val="C00000"/>
              </a:solidFill>
            </a:endParaRPr>
          </a:p>
          <a:p>
            <a:pPr indent="-342900" lvl="0" marL="342900" rtl="0" algn="l">
              <a:spcBef>
                <a:spcPts val="1000"/>
              </a:spcBef>
              <a:spcAft>
                <a:spcPts val="0"/>
              </a:spcAft>
              <a:buSzPct val="81818"/>
              <a:buNone/>
            </a:pPr>
            <a:r>
              <a:rPr lang="fr-FR"/>
              <a:t>          </a:t>
            </a:r>
            <a:r>
              <a:rPr b="1" lang="fr-FR" sz="2200"/>
              <a:t>Cette dernière  accorde et garantie à chaque personne le droit d'accéder aux bases contenant leurs données personnelles, de s'opposer à certains traitements, de demander la rectification des données erronées ou la suppression des données périmées</a:t>
            </a:r>
            <a:endParaRPr b="1" sz="2200" u="sng">
              <a:solidFill>
                <a:srgbClr val="C00000"/>
              </a:solidFill>
            </a:endParaRPr>
          </a:p>
          <a:p>
            <a:pPr indent="-342900" lvl="0" marL="342900" rtl="0" algn="l">
              <a:spcBef>
                <a:spcPts val="1000"/>
              </a:spcBef>
              <a:spcAft>
                <a:spcPts val="0"/>
              </a:spcAft>
              <a:buSzPct val="100000"/>
              <a:buNone/>
            </a:pPr>
            <a:r>
              <a:t/>
            </a:r>
            <a:endParaRPr b="1" u="sng">
              <a:solidFill>
                <a:srgbClr val="C00000"/>
              </a:solidFill>
            </a:endParaRPr>
          </a:p>
          <a:p>
            <a:pPr indent="-342900" lvl="0" marL="342900" rtl="0" algn="l">
              <a:spcBef>
                <a:spcPts val="1000"/>
              </a:spcBef>
              <a:spcAft>
                <a:spcPts val="0"/>
              </a:spcAft>
              <a:buSzPct val="100000"/>
              <a:buNone/>
            </a:pPr>
            <a:r>
              <a:t/>
            </a:r>
            <a:endParaRPr b="1" u="sng">
              <a:solidFill>
                <a:srgbClr val="C00000"/>
              </a:solidFill>
            </a:endParaRPr>
          </a:p>
          <a:p>
            <a:pPr indent="-342900" lvl="0" marL="342900" rtl="0" algn="l">
              <a:spcBef>
                <a:spcPts val="1000"/>
              </a:spcBef>
              <a:spcAft>
                <a:spcPts val="0"/>
              </a:spcAft>
              <a:buSzPct val="100000"/>
              <a:buNone/>
            </a:pPr>
            <a:r>
              <a:rPr b="1" lang="fr-FR" u="sng">
                <a:solidFill>
                  <a:srgbClr val="C00000"/>
                </a:solidFill>
              </a:rPr>
              <a:t>                                                  </a:t>
            </a:r>
            <a:endParaRPr b="1" u="sng">
              <a:solidFill>
                <a:srgbClr val="C00000"/>
              </a:solidFill>
            </a:endParaRPr>
          </a:p>
        </p:txBody>
      </p:sp>
      <p:sp>
        <p:nvSpPr>
          <p:cNvPr id="286" name="Google Shape;286;p18"/>
          <p:cNvSpPr/>
          <p:nvPr/>
        </p:nvSpPr>
        <p:spPr>
          <a:xfrm>
            <a:off x="6238876" y="2571744"/>
            <a:ext cx="484632" cy="978408"/>
          </a:xfrm>
          <a:prstGeom prst="downArrow">
            <a:avLst>
              <a:gd fmla="val 50000" name="adj1"/>
              <a:gd fmla="val 50000" name="adj2"/>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b="1" i="1" lang="fr-FR" sz="2800"/>
              <a:t>La loi n° 53-05</a:t>
            </a:r>
            <a:endParaRPr b="1" i="1" sz="2800"/>
          </a:p>
        </p:txBody>
      </p:sp>
      <p:sp>
        <p:nvSpPr>
          <p:cNvPr id="293" name="Google Shape;293;p19"/>
          <p:cNvSpPr txBox="1"/>
          <p:nvPr>
            <p:ph idx="1" type="body"/>
          </p:nvPr>
        </p:nvSpPr>
        <p:spPr>
          <a:xfrm>
            <a:off x="2095472" y="2133600"/>
            <a:ext cx="928694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None/>
            </a:pPr>
            <a:r>
              <a:rPr b="1" lang="fr-FR">
                <a:solidFill>
                  <a:srgbClr val="C00000"/>
                </a:solidFill>
              </a:rPr>
              <a:t>        </a:t>
            </a:r>
            <a:r>
              <a:rPr b="1" i="1" lang="fr-FR" u="sng">
                <a:solidFill>
                  <a:srgbClr val="C00000"/>
                </a:solidFill>
              </a:rPr>
              <a:t>La </a:t>
            </a:r>
            <a:r>
              <a:rPr b="1" lang="fr-FR" u="sng">
                <a:solidFill>
                  <a:srgbClr val="C00000"/>
                </a:solidFill>
              </a:rPr>
              <a:t>loi n° 53-05 relative à l'échange électronique des données juridiques :</a:t>
            </a:r>
            <a:endParaRPr/>
          </a:p>
          <a:p>
            <a:pPr indent="-342900" lvl="0" marL="342900" rtl="0" algn="l">
              <a:spcBef>
                <a:spcPts val="1000"/>
              </a:spcBef>
              <a:spcAft>
                <a:spcPts val="0"/>
              </a:spcAft>
              <a:buSzPts val="1800"/>
              <a:buNone/>
            </a:pPr>
            <a:r>
              <a:t/>
            </a:r>
            <a:endParaRPr b="1" u="sng">
              <a:solidFill>
                <a:srgbClr val="C00000"/>
              </a:solidFill>
            </a:endParaRPr>
          </a:p>
          <a:p>
            <a:pPr indent="-342900" lvl="0" marL="342900" rtl="0" algn="l">
              <a:spcBef>
                <a:spcPts val="1000"/>
              </a:spcBef>
              <a:spcAft>
                <a:spcPts val="0"/>
              </a:spcAft>
              <a:buSzPts val="1800"/>
              <a:buNone/>
            </a:pPr>
            <a:r>
              <a:t/>
            </a:r>
            <a:endParaRPr b="1" u="sng">
              <a:solidFill>
                <a:srgbClr val="C00000"/>
              </a:solidFill>
            </a:endParaRPr>
          </a:p>
          <a:p>
            <a:pPr indent="-342900" lvl="0" marL="342900" rtl="0" algn="l">
              <a:spcBef>
                <a:spcPts val="1000"/>
              </a:spcBef>
              <a:spcAft>
                <a:spcPts val="0"/>
              </a:spcAft>
              <a:buSzPts val="1800"/>
              <a:buNone/>
            </a:pPr>
            <a:r>
              <a:t/>
            </a:r>
            <a:endParaRPr b="1" u="sng">
              <a:solidFill>
                <a:srgbClr val="C00000"/>
              </a:solidFill>
            </a:endParaRPr>
          </a:p>
          <a:p>
            <a:pPr indent="-342900" lvl="0" marL="342900" rtl="0" algn="l">
              <a:spcBef>
                <a:spcPts val="1000"/>
              </a:spcBef>
              <a:spcAft>
                <a:spcPts val="0"/>
              </a:spcAft>
              <a:buSzPts val="1800"/>
              <a:buNone/>
            </a:pPr>
            <a:r>
              <a:t/>
            </a:r>
            <a:endParaRPr b="1" u="sng">
              <a:solidFill>
                <a:srgbClr val="C00000"/>
              </a:solidFill>
            </a:endParaRPr>
          </a:p>
          <a:p>
            <a:pPr indent="-342900" lvl="0" marL="342900" rtl="0" algn="l">
              <a:spcBef>
                <a:spcPts val="1000"/>
              </a:spcBef>
              <a:spcAft>
                <a:spcPts val="0"/>
              </a:spcAft>
              <a:buSzPts val="1800"/>
              <a:buNone/>
            </a:pPr>
            <a:r>
              <a:t/>
            </a:r>
            <a:endParaRPr b="1" u="sng">
              <a:solidFill>
                <a:srgbClr val="C00000"/>
              </a:solidFill>
            </a:endParaRPr>
          </a:p>
          <a:p>
            <a:pPr indent="-342900" lvl="0" marL="342900" rtl="0" algn="l">
              <a:spcBef>
                <a:spcPts val="1000"/>
              </a:spcBef>
              <a:spcAft>
                <a:spcPts val="0"/>
              </a:spcAft>
              <a:buSzPts val="1800"/>
              <a:buNone/>
            </a:pPr>
            <a:r>
              <a:t/>
            </a:r>
            <a:endParaRPr b="1" u="sng">
              <a:solidFill>
                <a:srgbClr val="C00000"/>
              </a:solidFill>
            </a:endParaRPr>
          </a:p>
        </p:txBody>
      </p:sp>
      <p:sp>
        <p:nvSpPr>
          <p:cNvPr id="294" name="Google Shape;294;p19"/>
          <p:cNvSpPr/>
          <p:nvPr/>
        </p:nvSpPr>
        <p:spPr>
          <a:xfrm>
            <a:off x="2032000" y="2928934"/>
            <a:ext cx="8128000" cy="3209399"/>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entury Gothic"/>
              <a:buChar char="•"/>
            </a:pPr>
            <a:r>
              <a:rPr b="1" i="0" lang="fr-FR" sz="1800" u="none" cap="none" strike="noStrike">
                <a:solidFill>
                  <a:schemeClr val="dk1"/>
                </a:solidFill>
                <a:latin typeface="Century Gothic"/>
                <a:ea typeface="Century Gothic"/>
                <a:cs typeface="Century Gothic"/>
                <a:sym typeface="Century Gothic"/>
              </a:rPr>
              <a:t>Les principaux apports de cette loi sont:</a:t>
            </a:r>
            <a:endParaRPr b="1" i="0" sz="1800" u="none" cap="none" strike="noStrike">
              <a:solidFill>
                <a:schemeClr val="dk1"/>
              </a:solidFill>
              <a:latin typeface="Century Gothic"/>
              <a:ea typeface="Century Gothic"/>
              <a:cs typeface="Century Gothic"/>
              <a:sym typeface="Century Gothic"/>
            </a:endParaRPr>
          </a:p>
          <a:p>
            <a:pPr indent="-114300" lvl="2" marL="228600" marR="0" rtl="0" algn="l">
              <a:lnSpc>
                <a:spcPct val="75000"/>
              </a:lnSpc>
              <a:spcBef>
                <a:spcPts val="180"/>
              </a:spcBef>
              <a:spcAft>
                <a:spcPts val="0"/>
              </a:spcAft>
              <a:buClr>
                <a:schemeClr val="dk1"/>
              </a:buClr>
              <a:buSzPts val="1800"/>
              <a:buFont typeface="Century Gothic"/>
              <a:buChar char="•"/>
            </a:pPr>
            <a:r>
              <a:rPr b="1" i="0" lang="fr-FR" sz="1800" u="none" cap="none" strike="noStrike">
                <a:solidFill>
                  <a:schemeClr val="dk1"/>
                </a:solidFill>
                <a:latin typeface="Century Gothic"/>
                <a:ea typeface="Century Gothic"/>
                <a:cs typeface="Century Gothic"/>
                <a:sym typeface="Century Gothic"/>
              </a:rPr>
              <a:t>L’équivalence entre les documents établis sur papier et sur support électronique</a:t>
            </a:r>
            <a:endParaRPr b="1" i="0" sz="1800" u="none" cap="none" strike="noStrike">
              <a:solidFill>
                <a:schemeClr val="dk1"/>
              </a:solidFill>
              <a:latin typeface="Century Gothic"/>
              <a:ea typeface="Century Gothic"/>
              <a:cs typeface="Century Gothic"/>
              <a:sym typeface="Century Gothic"/>
            </a:endParaRPr>
          </a:p>
          <a:p>
            <a:pPr indent="0" lvl="2" marL="228600" marR="0" rtl="0" algn="l">
              <a:lnSpc>
                <a:spcPct val="75000"/>
              </a:lnSpc>
              <a:spcBef>
                <a:spcPts val="180"/>
              </a:spcBef>
              <a:spcAft>
                <a:spcPts val="0"/>
              </a:spcAft>
              <a:buClr>
                <a:schemeClr val="dk1"/>
              </a:buClr>
              <a:buSzPts val="1800"/>
              <a:buFont typeface="Century Gothic"/>
              <a:buNone/>
            </a:pPr>
            <a:r>
              <a:t/>
            </a:r>
            <a:endParaRPr b="1" i="0" sz="1800" u="none" cap="none" strike="noStrike">
              <a:solidFill>
                <a:schemeClr val="dk1"/>
              </a:solidFill>
              <a:latin typeface="Century Gothic"/>
              <a:ea typeface="Century Gothic"/>
              <a:cs typeface="Century Gothic"/>
              <a:sym typeface="Century Gothic"/>
            </a:endParaRPr>
          </a:p>
          <a:p>
            <a:pPr indent="-114300" lvl="2" marL="228600" marR="0" rtl="0" algn="l">
              <a:lnSpc>
                <a:spcPct val="75000"/>
              </a:lnSpc>
              <a:spcBef>
                <a:spcPts val="180"/>
              </a:spcBef>
              <a:spcAft>
                <a:spcPts val="0"/>
              </a:spcAft>
              <a:buClr>
                <a:schemeClr val="dk1"/>
              </a:buClr>
              <a:buSzPts val="1800"/>
              <a:buFont typeface="Century Gothic"/>
              <a:buChar char="•"/>
            </a:pPr>
            <a:r>
              <a:rPr b="1" i="0" lang="fr-FR" sz="1800" u="none" cap="none" strike="noStrike">
                <a:solidFill>
                  <a:schemeClr val="dk1"/>
                </a:solidFill>
                <a:latin typeface="Century Gothic"/>
                <a:ea typeface="Century Gothic"/>
                <a:cs typeface="Century Gothic"/>
                <a:sym typeface="Century Gothic"/>
              </a:rPr>
              <a:t>Fixer le cadre juridique applicable aux opérations effectuées par les prestataires des services de certification électronique</a:t>
            </a:r>
            <a:endParaRPr b="1" i="0" sz="1800" u="none" cap="none" strike="noStrike">
              <a:solidFill>
                <a:schemeClr val="dk1"/>
              </a:solidFill>
              <a:latin typeface="Century Gothic"/>
              <a:ea typeface="Century Gothic"/>
              <a:cs typeface="Century Gothic"/>
              <a:sym typeface="Century Gothic"/>
            </a:endParaRPr>
          </a:p>
          <a:p>
            <a:pPr indent="-114300" lvl="2" marL="228600" marR="0" rtl="0" algn="l">
              <a:lnSpc>
                <a:spcPct val="75000"/>
              </a:lnSpc>
              <a:spcBef>
                <a:spcPts val="180"/>
              </a:spcBef>
              <a:spcAft>
                <a:spcPts val="0"/>
              </a:spcAft>
              <a:buClr>
                <a:schemeClr val="dk1"/>
              </a:buClr>
              <a:buSzPts val="1800"/>
              <a:buFont typeface="Century Gothic"/>
              <a:buChar char="•"/>
            </a:pPr>
            <a:r>
              <a:rPr b="1" i="0" lang="fr-FR" sz="1800" u="none" cap="none" strike="noStrike">
                <a:solidFill>
                  <a:schemeClr val="dk1"/>
                </a:solidFill>
                <a:latin typeface="Century Gothic"/>
                <a:ea typeface="Century Gothic"/>
                <a:cs typeface="Century Gothic"/>
                <a:sym typeface="Century Gothic"/>
              </a:rPr>
              <a:t>      Reconnaissance des moyens de preuve sous forme électronique</a:t>
            </a:r>
            <a:endParaRPr b="1" i="0" sz="1800" u="none" cap="none" strike="noStrike">
              <a:solidFill>
                <a:schemeClr val="dk1"/>
              </a:solidFill>
              <a:latin typeface="Century Gothic"/>
              <a:ea typeface="Century Gothic"/>
              <a:cs typeface="Century Gothic"/>
              <a:sym typeface="Century Gothic"/>
            </a:endParaRPr>
          </a:p>
          <a:p>
            <a:pPr indent="-114300" lvl="2" marL="228600" marR="0" rtl="0" algn="l">
              <a:lnSpc>
                <a:spcPct val="75000"/>
              </a:lnSpc>
              <a:spcBef>
                <a:spcPts val="180"/>
              </a:spcBef>
              <a:spcAft>
                <a:spcPts val="0"/>
              </a:spcAft>
              <a:buClr>
                <a:schemeClr val="dk1"/>
              </a:buClr>
              <a:buSzPts val="1800"/>
              <a:buFont typeface="Century Gothic"/>
              <a:buChar char="•"/>
            </a:pPr>
            <a:r>
              <a:rPr b="1" i="0" lang="fr-FR" sz="1800" u="none" cap="none" strike="noStrike">
                <a:solidFill>
                  <a:schemeClr val="dk1"/>
                </a:solidFill>
                <a:latin typeface="Century Gothic"/>
                <a:ea typeface="Century Gothic"/>
                <a:cs typeface="Century Gothic"/>
                <a:sym typeface="Century Gothic"/>
              </a:rPr>
              <a:t>       Définition légale de la signature électronique et l'équivalence entre elle et la signature manuscrite.</a:t>
            </a:r>
            <a:endParaRPr b="1" i="0" sz="1800" u="none" cap="none" strike="noStrike">
              <a:solidFill>
                <a:schemeClr val="dk1"/>
              </a:solidFill>
              <a:latin typeface="Century Gothic"/>
              <a:ea typeface="Century Gothic"/>
              <a:cs typeface="Century Gothic"/>
              <a:sym typeface="Century Gothic"/>
            </a:endParaRPr>
          </a:p>
          <a:p>
            <a:pPr indent="0" lvl="2" marL="228600" marR="0" rtl="0" algn="l">
              <a:lnSpc>
                <a:spcPct val="75000"/>
              </a:lnSpc>
              <a:spcBef>
                <a:spcPts val="18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a:p>
            <a:pPr indent="0" lvl="2" marL="228600" marR="0" rtl="0" algn="l">
              <a:lnSpc>
                <a:spcPct val="75000"/>
              </a:lnSpc>
              <a:spcBef>
                <a:spcPts val="18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a:p>
            <a:pPr indent="0" lvl="2" marL="228600" marR="0" rtl="0" algn="l">
              <a:lnSpc>
                <a:spcPct val="75000"/>
              </a:lnSpc>
              <a:spcBef>
                <a:spcPts val="18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a:p>
            <a:pPr indent="0" lvl="2" marL="228600" marR="0" rtl="0" algn="l">
              <a:lnSpc>
                <a:spcPct val="75000"/>
              </a:lnSpc>
              <a:spcBef>
                <a:spcPts val="18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a:p>
            <a:pPr indent="0" lvl="2" marL="228600" marR="0" rtl="0" algn="l">
              <a:lnSpc>
                <a:spcPct val="75000"/>
              </a:lnSpc>
              <a:spcBef>
                <a:spcPts val="18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a:p>
            <a:pPr indent="0" lvl="2" marL="228600" marR="0" rtl="0" algn="l">
              <a:lnSpc>
                <a:spcPct val="75000"/>
              </a:lnSpc>
              <a:spcBef>
                <a:spcPts val="18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a:p>
            <a:pPr indent="0" lvl="2" marL="228600" marR="0" rtl="0" algn="l">
              <a:lnSpc>
                <a:spcPct val="75000"/>
              </a:lnSpc>
              <a:spcBef>
                <a:spcPts val="18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a:p>
            <a:pPr indent="0" lvl="1" marL="114300" marR="0" rtl="0" algn="l">
              <a:lnSpc>
                <a:spcPct val="75000"/>
              </a:lnSpc>
              <a:spcBef>
                <a:spcPts val="18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
          <p:cNvSpPr txBox="1"/>
          <p:nvPr>
            <p:ph type="title"/>
          </p:nvPr>
        </p:nvSpPr>
        <p:spPr>
          <a:xfrm>
            <a:off x="2592925" y="624110"/>
            <a:ext cx="8911687" cy="73318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fr-FR"/>
              <a:t>                           </a:t>
            </a:r>
            <a:r>
              <a:rPr b="1" lang="fr-FR"/>
              <a:t>PLAN</a:t>
            </a:r>
            <a:endParaRPr b="1"/>
          </a:p>
        </p:txBody>
      </p:sp>
      <p:sp>
        <p:nvSpPr>
          <p:cNvPr id="180" name="Google Shape;180;p2"/>
          <p:cNvSpPr txBox="1"/>
          <p:nvPr>
            <p:ph idx="1" type="body"/>
          </p:nvPr>
        </p:nvSpPr>
        <p:spPr>
          <a:xfrm>
            <a:off x="2381224" y="1357298"/>
            <a:ext cx="9123388" cy="455392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fr-FR"/>
              <a:t>INTRODUCTION</a:t>
            </a:r>
            <a:endParaRPr/>
          </a:p>
          <a:p>
            <a:pPr indent="-342900" lvl="0" marL="342900" rtl="0" algn="l">
              <a:spcBef>
                <a:spcPts val="1000"/>
              </a:spcBef>
              <a:spcAft>
                <a:spcPts val="0"/>
              </a:spcAft>
              <a:buSzPts val="2400"/>
              <a:buNone/>
            </a:pPr>
            <a:r>
              <a:rPr lang="fr-FR" sz="2400"/>
              <a:t>               </a:t>
            </a:r>
            <a:r>
              <a:rPr b="1" lang="fr-FR" sz="2400"/>
              <a:t>PARTIE 1: Vue général sur le e-commerce        </a:t>
            </a:r>
            <a:endParaRPr/>
          </a:p>
          <a:p>
            <a:pPr indent="-342900" lvl="0" marL="342900" rtl="0" algn="l">
              <a:spcBef>
                <a:spcPts val="1000"/>
              </a:spcBef>
              <a:spcAft>
                <a:spcPts val="0"/>
              </a:spcAft>
              <a:buSzPts val="1800"/>
              <a:buChar char="🠶"/>
            </a:pPr>
            <a:r>
              <a:rPr lang="fr-FR"/>
              <a:t>DEFINITION DU E-COMMERCE</a:t>
            </a:r>
            <a:endParaRPr/>
          </a:p>
          <a:p>
            <a:pPr indent="-342900" lvl="0" marL="342900" rtl="0" algn="l">
              <a:spcBef>
                <a:spcPts val="1000"/>
              </a:spcBef>
              <a:spcAft>
                <a:spcPts val="0"/>
              </a:spcAft>
              <a:buSzPts val="1800"/>
              <a:buChar char="🠶"/>
            </a:pPr>
            <a:r>
              <a:rPr lang="fr-FR"/>
              <a:t>HISTORIQUE DE E-COMMERCE</a:t>
            </a:r>
            <a:endParaRPr/>
          </a:p>
          <a:p>
            <a:pPr indent="-342900" lvl="0" marL="342900" rtl="0" algn="l">
              <a:spcBef>
                <a:spcPts val="1000"/>
              </a:spcBef>
              <a:spcAft>
                <a:spcPts val="0"/>
              </a:spcAft>
              <a:buSzPts val="1800"/>
              <a:buChar char="🠶"/>
            </a:pPr>
            <a:r>
              <a:rPr lang="fr-FR"/>
              <a:t>LES FORMES DE E-COMMERCE</a:t>
            </a:r>
            <a:endParaRPr/>
          </a:p>
          <a:p>
            <a:pPr indent="-342900" lvl="0" marL="342900" rtl="0" algn="l">
              <a:spcBef>
                <a:spcPts val="1000"/>
              </a:spcBef>
              <a:spcAft>
                <a:spcPts val="0"/>
              </a:spcAft>
              <a:buSzPts val="1800"/>
              <a:buChar char="🠶"/>
            </a:pPr>
            <a:r>
              <a:rPr lang="fr-FR"/>
              <a:t>LES OBJECTIFS DE E-COMMERCE</a:t>
            </a:r>
            <a:endParaRPr/>
          </a:p>
          <a:p>
            <a:pPr indent="-342900" lvl="0" marL="342900" rtl="0" algn="l">
              <a:spcBef>
                <a:spcPts val="1000"/>
              </a:spcBef>
              <a:spcAft>
                <a:spcPts val="0"/>
              </a:spcAft>
              <a:buSzPts val="1800"/>
              <a:buChar char="🠶"/>
            </a:pPr>
            <a:r>
              <a:rPr lang="fr-FR"/>
              <a:t>LES AVANTAGES DE E-COMMERCE</a:t>
            </a:r>
            <a:endParaRPr/>
          </a:p>
          <a:p>
            <a:pPr indent="-342900" lvl="0" marL="342900" rtl="0" algn="l">
              <a:spcBef>
                <a:spcPts val="1000"/>
              </a:spcBef>
              <a:spcAft>
                <a:spcPts val="0"/>
              </a:spcAft>
              <a:buSzPts val="1800"/>
              <a:buChar char="🠶"/>
            </a:pPr>
            <a:r>
              <a:rPr lang="fr-FR"/>
              <a:t>LES RISQUES DE E-COMMERCE</a:t>
            </a:r>
            <a:endParaRPr/>
          </a:p>
          <a:p>
            <a:pPr indent="-342900" lvl="0" marL="342900" rtl="0" algn="l">
              <a:spcBef>
                <a:spcPts val="1000"/>
              </a:spcBef>
              <a:spcAft>
                <a:spcPts val="0"/>
              </a:spcAft>
              <a:buSzPts val="1800"/>
              <a:buChar char="🠶"/>
            </a:pPr>
            <a:r>
              <a:rPr lang="fr-FR"/>
              <a:t>EXEMPLES D’UNE TRANSACTION ELECTRONIQUE</a:t>
            </a:r>
            <a:endParaRPr/>
          </a:p>
          <a:p>
            <a:pPr indent="-342900" lvl="0" marL="342900" rtl="0" algn="l">
              <a:spcBef>
                <a:spcPts val="1000"/>
              </a:spcBef>
              <a:spcAft>
                <a:spcPts val="0"/>
              </a:spcAft>
              <a:buSzPts val="1800"/>
              <a:buChar char="🠶"/>
            </a:pPr>
            <a:r>
              <a:rPr lang="fr-FR"/>
              <a:t>LA SECURITE  ELECTRONIQUE</a:t>
            </a:r>
            <a:endParaRPr/>
          </a:p>
          <a:p>
            <a:pPr indent="-342900" lvl="0" marL="342900" rtl="0" algn="l">
              <a:spcBef>
                <a:spcPts val="1000"/>
              </a:spcBef>
              <a:spcAft>
                <a:spcPts val="0"/>
              </a:spcAft>
              <a:buSzPts val="1800"/>
              <a:buNone/>
            </a:pPr>
            <a:r>
              <a:rPr b="1" lang="fr-FR"/>
              <a:t>               </a:t>
            </a:r>
            <a:endParaRPr/>
          </a:p>
          <a:p>
            <a:pPr indent="-342900" lvl="0" marL="342900" rtl="0" algn="l">
              <a:spcBef>
                <a:spcPts val="1000"/>
              </a:spcBef>
              <a:spcAft>
                <a:spcPts val="0"/>
              </a:spcAft>
              <a:buSzPts val="1800"/>
              <a:buNone/>
            </a:pPr>
            <a:r>
              <a:t/>
            </a:r>
            <a:endParaRPr b="1"/>
          </a:p>
          <a:p>
            <a:pPr indent="-342900" lvl="0" marL="342900" rtl="0" algn="l">
              <a:spcBef>
                <a:spcPts val="1000"/>
              </a:spcBef>
              <a:spcAft>
                <a:spcPts val="0"/>
              </a:spcAft>
              <a:buSzPts val="1800"/>
              <a:buNone/>
            </a:pPr>
            <a:r>
              <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b="1" i="1" lang="fr-FR" sz="2800"/>
              <a:t>LE CONTRAT  DE  de  E- COMMERCE  EN DROIT MAROCAIN</a:t>
            </a:r>
            <a:endParaRPr b="1" i="1" sz="2800"/>
          </a:p>
        </p:txBody>
      </p:sp>
      <p:sp>
        <p:nvSpPr>
          <p:cNvPr id="300" name="Google Shape;300;p20"/>
          <p:cNvSpPr txBox="1"/>
          <p:nvPr>
            <p:ph idx="1" type="body"/>
          </p:nvPr>
        </p:nvSpPr>
        <p:spPr>
          <a:xfrm>
            <a:off x="2381224" y="2133600"/>
            <a:ext cx="8715436"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None/>
            </a:pPr>
            <a:r>
              <a:rPr lang="fr-FR"/>
              <a:t>                                        </a:t>
            </a:r>
            <a:r>
              <a:rPr b="1" lang="fr-FR" sz="2400" u="sng">
                <a:solidFill>
                  <a:srgbClr val="C00000"/>
                </a:solidFill>
              </a:rPr>
              <a:t>Sa Nature:     </a:t>
            </a:r>
            <a:endParaRPr/>
          </a:p>
          <a:p>
            <a:pPr indent="-342900" lvl="0" marL="342900" rtl="0" algn="l">
              <a:spcBef>
                <a:spcPts val="1000"/>
              </a:spcBef>
              <a:spcAft>
                <a:spcPts val="0"/>
              </a:spcAft>
              <a:buSzPts val="2400"/>
              <a:buNone/>
            </a:pPr>
            <a:r>
              <a:t/>
            </a:r>
            <a:endParaRPr b="1" sz="2400">
              <a:solidFill>
                <a:srgbClr val="C00000"/>
              </a:solidFill>
            </a:endParaRPr>
          </a:p>
          <a:p>
            <a:pPr indent="-342900" lvl="0" marL="342900" rtl="0" algn="l">
              <a:spcBef>
                <a:spcPts val="1000"/>
              </a:spcBef>
              <a:spcAft>
                <a:spcPts val="0"/>
              </a:spcAft>
              <a:buSzPts val="1800"/>
              <a:buNone/>
            </a:pPr>
            <a:r>
              <a:rPr b="1" lang="fr-FR">
                <a:solidFill>
                  <a:srgbClr val="C00000"/>
                </a:solidFill>
              </a:rPr>
              <a:t>           </a:t>
            </a:r>
            <a:r>
              <a:rPr b="1" lang="fr-FR"/>
              <a:t>En vertu de la loi 31-08 édictant des mesures de protection du consommateur, le contrat e-commerce est un contrat de vente commerciale conclu à distance par internet et met en relation deux parties : un cybercommerçant et un consommateur dont l’acte d’achat peut ne pas constituer un acte de commerce, bien qu’il puisse être commerçant de profession.</a:t>
            </a:r>
            <a:endParaRPr b="1">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1"/>
          <p:cNvSpPr txBox="1"/>
          <p:nvPr>
            <p:ph type="title"/>
          </p:nvPr>
        </p:nvSpPr>
        <p:spPr>
          <a:xfrm>
            <a:off x="2524101" y="1142984"/>
            <a:ext cx="8980512" cy="76201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000"/>
              <a:buFont typeface="Century Gothic"/>
              <a:buNone/>
            </a:pPr>
            <a:r>
              <a:rPr b="1" i="1" lang="fr-FR" sz="2000"/>
              <a:t>Particularité de la rencontre des volontés formant le contrat e-commerce:</a:t>
            </a:r>
            <a:endParaRPr i="1" sz="2000"/>
          </a:p>
        </p:txBody>
      </p:sp>
      <p:sp>
        <p:nvSpPr>
          <p:cNvPr id="307" name="Google Shape;307;p21"/>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fr-FR"/>
              <a:t>«  </a:t>
            </a:r>
            <a:r>
              <a:rPr b="1" lang="fr-FR">
                <a:solidFill>
                  <a:srgbClr val="C00000"/>
                </a:solidFill>
              </a:rPr>
              <a:t>Article 65-2-  de la loi 53-05 </a:t>
            </a:r>
            <a:r>
              <a:rPr b="1" lang="fr-FR"/>
              <a:t>relative à l’échange électronique des données juridiques a aboli l’application des anciennes règles du Dahir des Obligations et Contrats relatives à l’offre et l’acceptation dans un contrat classique notamment les articles 23 à 30 et 32. »</a:t>
            </a:r>
            <a:endParaRPr/>
          </a:p>
          <a:p>
            <a:pPr indent="-342900" lvl="0" marL="342900" rtl="0" algn="l">
              <a:spcBef>
                <a:spcPts val="1000"/>
              </a:spcBef>
              <a:spcAft>
                <a:spcPts val="0"/>
              </a:spcAft>
              <a:buSzPts val="1800"/>
              <a:buChar char="🠶"/>
            </a:pPr>
            <a:r>
              <a:rPr b="1" lang="fr-FR"/>
              <a:t>«  </a:t>
            </a:r>
            <a:r>
              <a:rPr b="1" lang="fr-FR">
                <a:solidFill>
                  <a:srgbClr val="C00000"/>
                </a:solidFill>
              </a:rPr>
              <a:t>Article 65-3 </a:t>
            </a:r>
            <a:r>
              <a:rPr b="1" lang="fr-FR"/>
              <a:t>La voie électronique peut être utilisée pour mettre à disposition du public des offres contractuelles ou des informations sur des biens ou services en vue de la conclusion d'un contrat. »</a:t>
            </a:r>
            <a:endParaRPr/>
          </a:p>
          <a:p>
            <a:pPr indent="-342900" lvl="0" marL="342900" rtl="0" algn="l">
              <a:spcBef>
                <a:spcPts val="1000"/>
              </a:spcBef>
              <a:spcAft>
                <a:spcPts val="0"/>
              </a:spcAft>
              <a:buSzPts val="1800"/>
              <a:buChar char="🠶"/>
            </a:pPr>
            <a:r>
              <a:rPr b="1" lang="fr-FR"/>
              <a:t>« </a:t>
            </a:r>
            <a:r>
              <a:rPr b="1" lang="fr-FR">
                <a:solidFill>
                  <a:srgbClr val="C00000"/>
                </a:solidFill>
              </a:rPr>
              <a:t>Article 65-4 1. </a:t>
            </a:r>
            <a:r>
              <a:rPr b="1" lang="fr-FR"/>
              <a:t>Quiconque propose, à titre professionnel, par voie électronique20, la fourniture de biens, la prestation de services ou la cession de fonds de commerce ou l'un de leurs éléments met à disposition du public les conditions contractuel. »</a:t>
            </a:r>
            <a:endParaRPr b="1">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b="1" i="1" lang="fr-FR" sz="3100"/>
              <a:t>LA SIGNATURE  ELECTRONIQUE  ET SES DISOPOSITIONS LEGALES</a:t>
            </a:r>
            <a:br>
              <a:rPr lang="fr-FR"/>
            </a:br>
            <a:endParaRPr/>
          </a:p>
        </p:txBody>
      </p:sp>
      <p:sp>
        <p:nvSpPr>
          <p:cNvPr id="314" name="Google Shape;314;p22"/>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None/>
            </a:pPr>
            <a:r>
              <a:rPr lang="fr-FR"/>
              <a:t>                                        </a:t>
            </a:r>
            <a:r>
              <a:rPr b="1" lang="fr-FR" sz="2000">
                <a:solidFill>
                  <a:srgbClr val="C00000"/>
                </a:solidFill>
              </a:rPr>
              <a:t>A Quoi sert-elle ?</a:t>
            </a:r>
            <a:endParaRPr/>
          </a:p>
          <a:p>
            <a:pPr indent="-342900" lvl="0" marL="342900" rtl="0" algn="l">
              <a:spcBef>
                <a:spcPts val="1000"/>
              </a:spcBef>
              <a:spcAft>
                <a:spcPts val="0"/>
              </a:spcAft>
              <a:buSzPts val="2000"/>
              <a:buNone/>
            </a:pPr>
            <a:r>
              <a:rPr b="1" lang="fr-FR" sz="2000">
                <a:solidFill>
                  <a:srgbClr val="C00000"/>
                </a:solidFill>
              </a:rPr>
              <a:t>                     </a:t>
            </a:r>
            <a:endParaRPr/>
          </a:p>
          <a:p>
            <a:pPr indent="-342900" lvl="0" marL="342900" rtl="0" algn="l">
              <a:spcBef>
                <a:spcPts val="1000"/>
              </a:spcBef>
              <a:spcAft>
                <a:spcPts val="0"/>
              </a:spcAft>
              <a:buSzPts val="2000"/>
              <a:buNone/>
            </a:pPr>
            <a:r>
              <a:rPr b="1" lang="fr-FR" sz="2000">
                <a:solidFill>
                  <a:srgbClr val="C00000"/>
                </a:solidFill>
              </a:rPr>
              <a:t>                                   </a:t>
            </a:r>
            <a:r>
              <a:rPr b="1" lang="fr-FR" sz="2000">
                <a:solidFill>
                  <a:srgbClr val="0C0C0C"/>
                </a:solidFill>
              </a:rPr>
              <a:t>Elle permet, tout à la fois, l’authentification du signataire par la vérification de son identité, l’intégrité dans le sens où la signature électronique garantit l’intégrité du document signé</a:t>
            </a:r>
            <a:endParaRPr b="1" sz="2000">
              <a:solidFill>
                <a:srgbClr val="0C0C0C"/>
              </a:solidFill>
            </a:endParaRPr>
          </a:p>
        </p:txBody>
      </p:sp>
      <p:sp>
        <p:nvSpPr>
          <p:cNvPr id="315" name="Google Shape;315;p22"/>
          <p:cNvSpPr/>
          <p:nvPr/>
        </p:nvSpPr>
        <p:spPr>
          <a:xfrm>
            <a:off x="2952728" y="2857496"/>
            <a:ext cx="978408" cy="484632"/>
          </a:xfrm>
          <a:prstGeom prst="rightArrow">
            <a:avLst>
              <a:gd fmla="val 50000" name="adj1"/>
              <a:gd fmla="val 50000" name="adj2"/>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3"/>
          <p:cNvSpPr txBox="1"/>
          <p:nvPr>
            <p:ph type="title"/>
          </p:nvPr>
        </p:nvSpPr>
        <p:spPr>
          <a:xfrm flipH="1" rot="10800000">
            <a:off x="12525420" y="7072338"/>
            <a:ext cx="214314" cy="71438"/>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t/>
            </a:r>
            <a:endParaRPr/>
          </a:p>
        </p:txBody>
      </p:sp>
      <p:sp>
        <p:nvSpPr>
          <p:cNvPr id="321" name="Google Shape;321;p23"/>
          <p:cNvSpPr txBox="1"/>
          <p:nvPr>
            <p:ph idx="1" type="body"/>
          </p:nvPr>
        </p:nvSpPr>
        <p:spPr>
          <a:xfrm>
            <a:off x="1666844" y="1214422"/>
            <a:ext cx="9837768" cy="4696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b="1" lang="fr-FR" sz="2400">
                <a:solidFill>
                  <a:srgbClr val="0C0C0C"/>
                </a:solidFill>
              </a:rPr>
              <a:t>   Signature électronique (SE): Admise en mode de preuve lorsqu’elle est mise en œuvre par un procédé fiable d’identification  garantissant son lien avec l’acte.</a:t>
            </a:r>
            <a:endParaRPr/>
          </a:p>
          <a:p>
            <a:pPr indent="-190500" lvl="0" marL="342900" rtl="0" algn="l">
              <a:spcBef>
                <a:spcPts val="1000"/>
              </a:spcBef>
              <a:spcAft>
                <a:spcPts val="0"/>
              </a:spcAft>
              <a:buSzPts val="2400"/>
              <a:buNone/>
            </a:pPr>
            <a:r>
              <a:t/>
            </a:r>
            <a:endParaRPr b="1" sz="2400">
              <a:solidFill>
                <a:srgbClr val="0C0C0C"/>
              </a:solidFill>
            </a:endParaRPr>
          </a:p>
          <a:p>
            <a:pPr indent="-342900" lvl="0" marL="342900" rtl="0" algn="l">
              <a:spcBef>
                <a:spcPts val="1000"/>
              </a:spcBef>
              <a:spcAft>
                <a:spcPts val="0"/>
              </a:spcAft>
              <a:buSzPts val="2400"/>
              <a:buChar char="🠶"/>
            </a:pPr>
            <a:r>
              <a:rPr b="1" lang="fr-FR" sz="2400">
                <a:solidFill>
                  <a:srgbClr val="0C0C0C"/>
                </a:solidFill>
              </a:rPr>
              <a:t> Signature électronique sécurisée (SES): Admise en mode de preuve avec présomption fiable de son procédé jusqu’à l’épreuve du contraire </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pic>
        <p:nvPicPr>
          <p:cNvPr descr="tt.jpg" id="327" name="Google Shape;327;p24"/>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5"/>
          <p:cNvSpPr txBox="1"/>
          <p:nvPr>
            <p:ph type="title"/>
          </p:nvPr>
        </p:nvSpPr>
        <p:spPr>
          <a:xfrm>
            <a:off x="2592925" y="214290"/>
            <a:ext cx="8911687" cy="78581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b="1" i="1" lang="fr-FR" sz="2800"/>
              <a:t>LE CERRTIFICAT ELECTRONIQUE</a:t>
            </a:r>
            <a:endParaRPr b="1" i="1" sz="2800"/>
          </a:p>
        </p:txBody>
      </p:sp>
      <p:pic>
        <p:nvPicPr>
          <p:cNvPr descr="CC.jpg" id="333" name="Google Shape;333;p25"/>
          <p:cNvPicPr preferRelativeResize="0"/>
          <p:nvPr>
            <p:ph idx="1" type="body"/>
          </p:nvPr>
        </p:nvPicPr>
        <p:blipFill rotWithShape="1">
          <a:blip r:embed="rId3">
            <a:alphaModFix/>
          </a:blip>
          <a:srcRect b="0" l="0" r="0" t="0"/>
          <a:stretch/>
        </p:blipFill>
        <p:spPr>
          <a:xfrm>
            <a:off x="0" y="714356"/>
            <a:ext cx="12192000" cy="61436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fr-FR"/>
              <a:t>      </a:t>
            </a:r>
            <a:r>
              <a:rPr b="1" i="1" lang="fr-FR" sz="2800"/>
              <a:t>CONCLUSION</a:t>
            </a:r>
            <a:r>
              <a:rPr lang="fr-FR" sz="2800"/>
              <a:t> </a:t>
            </a:r>
            <a:endParaRPr sz="2800"/>
          </a:p>
        </p:txBody>
      </p:sp>
      <p:sp>
        <p:nvSpPr>
          <p:cNvPr id="340" name="Google Shape;340;p26"/>
          <p:cNvSpPr txBox="1"/>
          <p:nvPr>
            <p:ph idx="1" type="body"/>
          </p:nvPr>
        </p:nvSpPr>
        <p:spPr>
          <a:xfrm>
            <a:off x="1738282" y="1857364"/>
            <a:ext cx="9766330" cy="442915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00"/>
              <a:buNone/>
            </a:pPr>
            <a:r>
              <a:rPr b="1" lang="fr-FR" sz="2200">
                <a:solidFill>
                  <a:srgbClr val="000000"/>
                </a:solidFill>
                <a:latin typeface="Tahoma"/>
                <a:ea typeface="Tahoma"/>
                <a:cs typeface="Tahoma"/>
                <a:sym typeface="Tahoma"/>
              </a:rPr>
              <a:t>            Le commerce électronique n’en est qu’à ses débuts et de nombreuses évolutions doivent encore avoir lieu au niveau des législations, des méthodes de travail et de la sécurité. Les entreprises qui réussiront à sécuriser leurs systèmes et qui sauront s’adapter aux défis du commerce électronique auront demain un avantage comparatif sur leurs concurrents.</a:t>
            </a:r>
            <a:endParaRPr/>
          </a:p>
          <a:p>
            <a:pPr indent="-342900" lvl="0" marL="342900" rtl="0" algn="l">
              <a:spcBef>
                <a:spcPts val="1000"/>
              </a:spcBef>
              <a:spcAft>
                <a:spcPts val="0"/>
              </a:spcAft>
              <a:buSzPts val="2200"/>
              <a:buNone/>
            </a:pPr>
            <a:r>
              <a:rPr b="1" lang="fr-FR" sz="2200">
                <a:solidFill>
                  <a:srgbClr val="0C0C0C"/>
                </a:solidFill>
              </a:rPr>
              <a:t>          </a:t>
            </a:r>
            <a:endParaRPr/>
          </a:p>
          <a:p>
            <a:pPr indent="-342900" lvl="0" marL="342900" rtl="0" algn="l">
              <a:spcBef>
                <a:spcPts val="1000"/>
              </a:spcBef>
              <a:spcAft>
                <a:spcPts val="0"/>
              </a:spcAft>
              <a:buSzPts val="2200"/>
              <a:buNone/>
            </a:pPr>
            <a:r>
              <a:rPr b="1" lang="fr-FR" sz="2200">
                <a:solidFill>
                  <a:srgbClr val="0C0C0C"/>
                </a:solidFill>
                <a:latin typeface="Tahoma"/>
                <a:ea typeface="Tahoma"/>
                <a:cs typeface="Tahoma"/>
                <a:sym typeface="Tahoma"/>
              </a:rPr>
              <a:t>                         </a:t>
            </a:r>
            <a:endParaRPr/>
          </a:p>
          <a:p>
            <a:pPr indent="-342900" lvl="0" marL="342900" rtl="0" algn="l">
              <a:spcBef>
                <a:spcPts val="1000"/>
              </a:spcBef>
              <a:spcAft>
                <a:spcPts val="0"/>
              </a:spcAft>
              <a:buSzPts val="2600"/>
              <a:buNone/>
            </a:pPr>
            <a:r>
              <a:rPr b="1" lang="fr-FR" sz="2600">
                <a:solidFill>
                  <a:srgbClr val="C00000"/>
                </a:solidFill>
              </a:rPr>
              <a:t>                        On peut enfin se demander jusqu'où le E-commerce va-t-il aller ?</a:t>
            </a:r>
            <a:endParaRPr b="1" sz="260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
          <p:cNvSpPr txBox="1"/>
          <p:nvPr>
            <p:ph type="title"/>
          </p:nvPr>
        </p:nvSpPr>
        <p:spPr>
          <a:xfrm>
            <a:off x="2592925" y="624110"/>
            <a:ext cx="8911687" cy="87606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400"/>
              <a:buFont typeface="Century Gothic"/>
              <a:buNone/>
            </a:pPr>
            <a:r>
              <a:rPr b="1" lang="fr-FR" sz="2400"/>
              <a:t>PARTIE 2: LE E-COMMERCE AU MAROC ET SA LIGISLATION</a:t>
            </a:r>
            <a:endParaRPr b="1" sz="2400"/>
          </a:p>
        </p:txBody>
      </p:sp>
      <p:sp>
        <p:nvSpPr>
          <p:cNvPr id="186" name="Google Shape;186;p3"/>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SzPct val="100000"/>
              <a:buChar char="🠶"/>
            </a:pPr>
            <a:r>
              <a:rPr lang="fr-FR"/>
              <a:t>APPARITION DU E- COMMERCE  AU MAROC</a:t>
            </a:r>
            <a:endParaRPr/>
          </a:p>
          <a:p>
            <a:pPr indent="-342900" lvl="0" marL="342900" rtl="0" algn="l">
              <a:spcBef>
                <a:spcPts val="1000"/>
              </a:spcBef>
              <a:spcAft>
                <a:spcPts val="0"/>
              </a:spcAft>
              <a:buSzPct val="100000"/>
              <a:buChar char="🠶"/>
            </a:pPr>
            <a:r>
              <a:rPr lang="fr-FR"/>
              <a:t>L’IMPACT DU COMMERCE ELECTRONIQUE SUR L’ECONOMIE MAROCAINE</a:t>
            </a:r>
            <a:endParaRPr/>
          </a:p>
          <a:p>
            <a:pPr indent="-342900" lvl="0" marL="342900" rtl="0" algn="l">
              <a:spcBef>
                <a:spcPts val="1000"/>
              </a:spcBef>
              <a:spcAft>
                <a:spcPts val="0"/>
              </a:spcAft>
              <a:buSzPct val="100000"/>
              <a:buChar char="🠶"/>
            </a:pPr>
            <a:r>
              <a:rPr lang="fr-FR"/>
              <a:t>LEGISLATION DU E- COMMERCE AU MAROC </a:t>
            </a:r>
            <a:endParaRPr/>
          </a:p>
          <a:p>
            <a:pPr indent="-342900" lvl="0" marL="342900" rtl="0" algn="l">
              <a:spcBef>
                <a:spcPts val="1000"/>
              </a:spcBef>
              <a:spcAft>
                <a:spcPts val="0"/>
              </a:spcAft>
              <a:buSzPct val="100000"/>
              <a:buChar char="🠶"/>
            </a:pPr>
            <a:r>
              <a:rPr lang="fr-FR"/>
              <a:t>LES LOIS DES OBLIGATIONS</a:t>
            </a:r>
            <a:endParaRPr/>
          </a:p>
          <a:p>
            <a:pPr indent="-342900" lvl="0" marL="342900" rtl="0" algn="l">
              <a:spcBef>
                <a:spcPts val="1000"/>
              </a:spcBef>
              <a:spcAft>
                <a:spcPts val="0"/>
              </a:spcAft>
              <a:buSzPct val="100000"/>
              <a:buChar char="🠶"/>
            </a:pPr>
            <a:r>
              <a:rPr lang="fr-FR"/>
              <a:t>LA LOI 53-05 </a:t>
            </a:r>
            <a:endParaRPr/>
          </a:p>
          <a:p>
            <a:pPr indent="-342900" lvl="0" marL="342900" rtl="0" algn="l">
              <a:spcBef>
                <a:spcPts val="1000"/>
              </a:spcBef>
              <a:spcAft>
                <a:spcPts val="0"/>
              </a:spcAft>
              <a:buSzPct val="100000"/>
              <a:buChar char="🠶"/>
            </a:pPr>
            <a:r>
              <a:rPr lang="fr-FR"/>
              <a:t> CONTRAT  DE  de L’ E- COMMERCE  EN DROIT MAROCAIN </a:t>
            </a:r>
            <a:endParaRPr/>
          </a:p>
          <a:p>
            <a:pPr indent="-342900" lvl="0" marL="342900" rtl="0" algn="l">
              <a:spcBef>
                <a:spcPts val="1000"/>
              </a:spcBef>
              <a:spcAft>
                <a:spcPts val="0"/>
              </a:spcAft>
              <a:buSzPct val="100000"/>
              <a:buChar char="🠶"/>
            </a:pPr>
            <a:r>
              <a:rPr lang="fr-FR"/>
              <a:t>LA SIGNATURE ELECTRONIQUE ET SES DISOPOSITIONS LEGALES</a:t>
            </a:r>
            <a:endParaRPr/>
          </a:p>
          <a:p>
            <a:pPr indent="-342900" lvl="0" marL="342900" rtl="0" algn="l">
              <a:spcBef>
                <a:spcPts val="1000"/>
              </a:spcBef>
              <a:spcAft>
                <a:spcPts val="0"/>
              </a:spcAft>
              <a:buSzPct val="100000"/>
              <a:buChar char="🠶"/>
            </a:pPr>
            <a:r>
              <a:rPr lang="fr-FR"/>
              <a:t>LE CERTIFICAT ELECTRONIQUE</a:t>
            </a:r>
            <a:endParaRPr/>
          </a:p>
          <a:p>
            <a:pPr indent="-342900" lvl="0" marL="342900" rtl="0" algn="l">
              <a:spcBef>
                <a:spcPts val="1000"/>
              </a:spcBef>
              <a:spcAft>
                <a:spcPts val="0"/>
              </a:spcAft>
              <a:buSzPct val="100000"/>
              <a:buChar char="🠶"/>
            </a:pPr>
            <a:r>
              <a:rPr lang="fr-FR"/>
              <a:t>CONCLUSION</a:t>
            </a:r>
            <a:endParaRPr/>
          </a:p>
          <a:p>
            <a:pPr indent="-342900" lvl="0" marL="342900" rtl="0" algn="l">
              <a:spcBef>
                <a:spcPts val="1000"/>
              </a:spcBef>
              <a:spcAft>
                <a:spcPts val="0"/>
              </a:spcAft>
              <a:buSzPct val="100000"/>
              <a:buNone/>
            </a:pPr>
            <a:r>
              <a:t/>
            </a:r>
            <a:endParaRPr/>
          </a:p>
          <a:p>
            <a:pPr indent="-342900" lvl="0" marL="342900" rtl="0" algn="l">
              <a:spcBef>
                <a:spcPts val="1000"/>
              </a:spcBef>
              <a:spcAft>
                <a:spcPts val="0"/>
              </a:spcAft>
              <a:buSzPct val="100000"/>
              <a:buNone/>
            </a:pPr>
            <a:r>
              <a:rPr lang="fr-F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
          <p:cNvSpPr txBox="1"/>
          <p:nvPr>
            <p:ph type="title"/>
          </p:nvPr>
        </p:nvSpPr>
        <p:spPr>
          <a:xfrm>
            <a:off x="2592925" y="624110"/>
            <a:ext cx="8911687" cy="87606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000"/>
              <a:buFont typeface="Century Gothic"/>
              <a:buNone/>
            </a:pPr>
            <a:r>
              <a:rPr b="1" i="1" lang="fr-FR" sz="2000"/>
              <a:t>                  </a:t>
            </a:r>
            <a:r>
              <a:rPr b="1" i="1" lang="fr-FR" sz="2800"/>
              <a:t>DEFINITION DE E-COMMERCE</a:t>
            </a:r>
            <a:endParaRPr b="1" i="1" sz="2800"/>
          </a:p>
        </p:txBody>
      </p:sp>
      <p:sp>
        <p:nvSpPr>
          <p:cNvPr id="192" name="Google Shape;192;p4"/>
          <p:cNvSpPr/>
          <p:nvPr/>
        </p:nvSpPr>
        <p:spPr>
          <a:xfrm>
            <a:off x="1809720" y="1214422"/>
            <a:ext cx="9715568" cy="521497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27000" lvl="1" marL="114300" marR="0" rtl="0" algn="l">
              <a:lnSpc>
                <a:spcPct val="75000"/>
              </a:lnSpc>
              <a:spcBef>
                <a:spcPts val="0"/>
              </a:spcBef>
              <a:spcAft>
                <a:spcPts val="0"/>
              </a:spcAft>
              <a:buClr>
                <a:schemeClr val="dk1"/>
              </a:buClr>
              <a:buSzPts val="2000"/>
              <a:buFont typeface="Century Gothic"/>
              <a:buChar char="•"/>
            </a:pPr>
            <a:r>
              <a:rPr b="1" i="0" lang="fr-FR" sz="2000" u="none" cap="none" strike="noStrike">
                <a:solidFill>
                  <a:schemeClr val="dk1"/>
                </a:solidFill>
                <a:latin typeface="Century Gothic"/>
                <a:ea typeface="Century Gothic"/>
                <a:cs typeface="Century Gothic"/>
                <a:sym typeface="Century Gothic"/>
              </a:rPr>
              <a:t>Le commerce électronique ou le e-commerce désigne l’échange de biens et de services entre deux entités sur les réseaux informatiques, notamment internet </a:t>
            </a:r>
            <a:endParaRPr b="1" i="0" sz="2000" u="none" cap="none" strike="noStrike">
              <a:solidFill>
                <a:schemeClr val="dk1"/>
              </a:solidFill>
              <a:latin typeface="Century Gothic"/>
              <a:ea typeface="Century Gothic"/>
              <a:cs typeface="Century Gothic"/>
              <a:sym typeface="Century Gothic"/>
            </a:endParaRPr>
          </a:p>
          <a:p>
            <a:pPr indent="-127000" lvl="1" marL="114300" marR="0" rtl="0" algn="l">
              <a:lnSpc>
                <a:spcPct val="75000"/>
              </a:lnSpc>
              <a:spcBef>
                <a:spcPts val="200"/>
              </a:spcBef>
              <a:spcAft>
                <a:spcPts val="0"/>
              </a:spcAft>
              <a:buClr>
                <a:schemeClr val="dk1"/>
              </a:buClr>
              <a:buSzPts val="2000"/>
              <a:buFont typeface="Century Gothic"/>
              <a:buChar char="•"/>
            </a:pPr>
            <a:r>
              <a:rPr b="1" i="0" lang="fr-FR" sz="2000" u="none" cap="none" strike="noStrike">
                <a:solidFill>
                  <a:schemeClr val="dk1"/>
                </a:solidFill>
                <a:latin typeface="Century Gothic"/>
                <a:ea typeface="Century Gothic"/>
                <a:cs typeface="Century Gothic"/>
                <a:sym typeface="Century Gothic"/>
              </a:rPr>
              <a:t>La définition du commerce électronique  ne se limite pas à l’acte de vente, mais couvre tous les échanges qu’une entreprise peut avoir avec ses clients, de la demande  de devis au service après vente</a:t>
            </a:r>
            <a:endParaRPr b="1"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5"/>
          <p:cNvSpPr txBox="1"/>
          <p:nvPr>
            <p:ph type="title"/>
          </p:nvPr>
        </p:nvSpPr>
        <p:spPr>
          <a:xfrm>
            <a:off x="2592925" y="624110"/>
            <a:ext cx="8911687" cy="6617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b="1" i="1" lang="fr-FR" sz="2800"/>
              <a:t>HISTORIQUE DE E-COMMERCE </a:t>
            </a:r>
            <a:endParaRPr b="1" i="1" sz="2800"/>
          </a:p>
        </p:txBody>
      </p:sp>
      <p:sp>
        <p:nvSpPr>
          <p:cNvPr id="198" name="Google Shape;198;p5"/>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b="1" lang="fr-FR" sz="2000"/>
              <a:t>En 1990 L’apparition de l’internet</a:t>
            </a:r>
            <a:endParaRPr/>
          </a:p>
          <a:p>
            <a:pPr indent="-342900" lvl="0" marL="342900" rtl="0" algn="l">
              <a:spcBef>
                <a:spcPts val="1000"/>
              </a:spcBef>
              <a:spcAft>
                <a:spcPts val="0"/>
              </a:spcAft>
              <a:buSzPts val="2000"/>
              <a:buChar char="🠶"/>
            </a:pPr>
            <a:r>
              <a:rPr b="1" lang="fr-FR" sz="2000"/>
              <a:t>Le 11 août 1994: Phil Brandenberger, un habitant de Philadelphie, passe la première commande en ligne en utilisant un système de paiement sécurisé par carte bancaire. </a:t>
            </a:r>
            <a:endParaRPr/>
          </a:p>
          <a:p>
            <a:pPr indent="-342900" lvl="0" marL="342900" rtl="0" algn="l">
              <a:spcBef>
                <a:spcPts val="1000"/>
              </a:spcBef>
              <a:spcAft>
                <a:spcPts val="0"/>
              </a:spcAft>
              <a:buSzPts val="2000"/>
              <a:buChar char="🠶"/>
            </a:pPr>
            <a:r>
              <a:rPr b="1" lang="fr-FR" sz="2000"/>
              <a:t> la fin des années 1990:ce modèle économique est rendu célèbre par Amazon, EBay et AOL, des sociétés profitant d'une bulle des capitalisations boursières des jeunes sociétés sans équivalent dans l'histoire, qui finit en krach, phénomène touchant aussi des nombreuses petites sociétés de biotechnologies.</a:t>
            </a:r>
            <a:endParaRPr b="1" sz="2000"/>
          </a:p>
          <a:p>
            <a:pPr indent="-215900" lvl="0" marL="342900" rtl="0" algn="l">
              <a:spcBef>
                <a:spcPts val="1000"/>
              </a:spcBef>
              <a:spcAft>
                <a:spcPts val="0"/>
              </a:spcAft>
              <a:buSzPts val="2000"/>
              <a:buNone/>
            </a:pPr>
            <a:r>
              <a:t/>
            </a:r>
            <a:endParaRPr b="1"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6"/>
          <p:cNvSpPr txBox="1"/>
          <p:nvPr>
            <p:ph type="title"/>
          </p:nvPr>
        </p:nvSpPr>
        <p:spPr>
          <a:xfrm>
            <a:off x="2592925" y="357166"/>
            <a:ext cx="8911687" cy="714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b="1" i="1" lang="fr-FR" sz="2800"/>
              <a:t>Les formes du commerce électronique</a:t>
            </a:r>
            <a:endParaRPr b="1" i="1" sz="2800"/>
          </a:p>
        </p:txBody>
      </p:sp>
      <p:sp>
        <p:nvSpPr>
          <p:cNvPr id="204" name="Google Shape;204;p6"/>
          <p:cNvSpPr/>
          <p:nvPr/>
        </p:nvSpPr>
        <p:spPr>
          <a:xfrm>
            <a:off x="1309654" y="1142984"/>
            <a:ext cx="10215634" cy="5500726"/>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entury Gothic"/>
              <a:buChar char="•"/>
            </a:pPr>
            <a:r>
              <a:rPr b="0" i="0" lang="fr-FR" sz="1800" u="none" cap="none" strike="noStrike">
                <a:solidFill>
                  <a:schemeClr val="dk1"/>
                </a:solidFill>
                <a:latin typeface="Century Gothic"/>
                <a:ea typeface="Century Gothic"/>
                <a:cs typeface="Century Gothic"/>
                <a:sym typeface="Century Gothic"/>
              </a:rPr>
              <a:t>B 2 B</a:t>
            </a:r>
            <a:endParaRPr b="0" i="0" sz="1800" u="none" cap="none" strike="noStrike">
              <a:solidFill>
                <a:schemeClr val="dk1"/>
              </a:solidFill>
              <a:latin typeface="Century Gothic"/>
              <a:ea typeface="Century Gothic"/>
              <a:cs typeface="Century Gothic"/>
              <a:sym typeface="Century Gothic"/>
            </a:endParaRPr>
          </a:p>
          <a:p>
            <a:pPr indent="-152400" lvl="2" marL="228600" marR="0" rtl="0" algn="l">
              <a:lnSpc>
                <a:spcPct val="75000"/>
              </a:lnSpc>
              <a:spcBef>
                <a:spcPts val="180"/>
              </a:spcBef>
              <a:spcAft>
                <a:spcPts val="0"/>
              </a:spcAft>
              <a:buClr>
                <a:schemeClr val="dk1"/>
              </a:buClr>
              <a:buSzPts val="2400"/>
              <a:buFont typeface="Century Gothic"/>
              <a:buChar char="•"/>
            </a:pPr>
            <a:r>
              <a:rPr b="1" i="0" lang="fr-FR" sz="2400" u="none" cap="none" strike="noStrike">
                <a:solidFill>
                  <a:schemeClr val="dk1"/>
                </a:solidFill>
                <a:latin typeface="Century Gothic"/>
                <a:ea typeface="Century Gothic"/>
                <a:cs typeface="Century Gothic"/>
                <a:sym typeface="Century Gothic"/>
              </a:rPr>
              <a:t>BUSINESS TO BUSINESS    :Commerce inter-entreprises</a:t>
            </a:r>
            <a:endParaRPr b="1" i="0" sz="2400" u="none" cap="none" strike="noStrike">
              <a:solidFill>
                <a:schemeClr val="dk1"/>
              </a:solidFill>
              <a:latin typeface="Century Gothic"/>
              <a:ea typeface="Century Gothic"/>
              <a:cs typeface="Century Gothic"/>
              <a:sym typeface="Century Gothic"/>
            </a:endParaRPr>
          </a:p>
          <a:p>
            <a:pPr indent="0" lvl="1" marL="114300" marR="0" rtl="0" algn="l">
              <a:lnSpc>
                <a:spcPct val="75000"/>
              </a:lnSpc>
              <a:spcBef>
                <a:spcPts val="24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a:p>
            <a:pPr indent="-114300" lvl="1" marL="114300" marR="0" rtl="0" algn="l">
              <a:lnSpc>
                <a:spcPct val="75000"/>
              </a:lnSpc>
              <a:spcBef>
                <a:spcPts val="180"/>
              </a:spcBef>
              <a:spcAft>
                <a:spcPts val="0"/>
              </a:spcAft>
              <a:buClr>
                <a:schemeClr val="dk1"/>
              </a:buClr>
              <a:buSzPts val="1800"/>
              <a:buFont typeface="Century Gothic"/>
              <a:buChar char="•"/>
            </a:pPr>
            <a:r>
              <a:rPr b="0" i="0" lang="fr-FR" sz="1800" u="none" cap="none" strike="noStrike">
                <a:solidFill>
                  <a:schemeClr val="dk1"/>
                </a:solidFill>
                <a:latin typeface="Century Gothic"/>
                <a:ea typeface="Century Gothic"/>
                <a:cs typeface="Century Gothic"/>
                <a:sym typeface="Century Gothic"/>
              </a:rPr>
              <a:t>B 2 C</a:t>
            </a:r>
            <a:endParaRPr b="0" i="0" sz="1800" u="none" cap="none" strike="noStrike">
              <a:solidFill>
                <a:schemeClr val="dk1"/>
              </a:solidFill>
              <a:latin typeface="Century Gothic"/>
              <a:ea typeface="Century Gothic"/>
              <a:cs typeface="Century Gothic"/>
              <a:sym typeface="Century Gothic"/>
            </a:endParaRPr>
          </a:p>
          <a:p>
            <a:pPr indent="-152400" lvl="2" marL="228600" marR="0" rtl="0" algn="l">
              <a:lnSpc>
                <a:spcPct val="75000"/>
              </a:lnSpc>
              <a:spcBef>
                <a:spcPts val="180"/>
              </a:spcBef>
              <a:spcAft>
                <a:spcPts val="0"/>
              </a:spcAft>
              <a:buClr>
                <a:schemeClr val="dk1"/>
              </a:buClr>
              <a:buSzPts val="2400"/>
              <a:buFont typeface="Century Gothic"/>
              <a:buChar char="•"/>
            </a:pPr>
            <a:r>
              <a:rPr b="1" i="0" lang="fr-FR" sz="2400" u="none" cap="none" strike="noStrike">
                <a:solidFill>
                  <a:schemeClr val="dk1"/>
                </a:solidFill>
                <a:latin typeface="Century Gothic"/>
                <a:ea typeface="Century Gothic"/>
                <a:cs typeface="Century Gothic"/>
                <a:sym typeface="Century Gothic"/>
              </a:rPr>
              <a:t>BUSINESS TO CONSUMER: Commerce avec les consommateurs</a:t>
            </a:r>
            <a:endParaRPr b="1" i="0" sz="2400" u="none" cap="none" strike="noStrike">
              <a:solidFill>
                <a:schemeClr val="dk1"/>
              </a:solidFill>
              <a:latin typeface="Century Gothic"/>
              <a:ea typeface="Century Gothic"/>
              <a:cs typeface="Century Gothic"/>
              <a:sym typeface="Century Gothic"/>
            </a:endParaRPr>
          </a:p>
          <a:p>
            <a:pPr indent="0" lvl="1" marL="114300" marR="0" rtl="0" algn="l">
              <a:lnSpc>
                <a:spcPct val="75000"/>
              </a:lnSpc>
              <a:spcBef>
                <a:spcPts val="24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a:p>
            <a:pPr indent="-114300" lvl="1" marL="114300" marR="0" rtl="0" algn="l">
              <a:lnSpc>
                <a:spcPct val="75000"/>
              </a:lnSpc>
              <a:spcBef>
                <a:spcPts val="180"/>
              </a:spcBef>
              <a:spcAft>
                <a:spcPts val="0"/>
              </a:spcAft>
              <a:buClr>
                <a:schemeClr val="dk1"/>
              </a:buClr>
              <a:buSzPts val="1800"/>
              <a:buFont typeface="Century Gothic"/>
              <a:buChar char="•"/>
            </a:pPr>
            <a:r>
              <a:rPr b="0" i="0" lang="fr-FR" sz="1800" u="none" cap="none" strike="noStrike">
                <a:solidFill>
                  <a:schemeClr val="dk1"/>
                </a:solidFill>
                <a:latin typeface="Century Gothic"/>
                <a:ea typeface="Century Gothic"/>
                <a:cs typeface="Century Gothic"/>
                <a:sym typeface="Century Gothic"/>
              </a:rPr>
              <a:t>B 2 E</a:t>
            </a:r>
            <a:endParaRPr b="0" i="0" sz="1800" u="none" cap="none" strike="noStrike">
              <a:solidFill>
                <a:schemeClr val="dk1"/>
              </a:solidFill>
              <a:latin typeface="Century Gothic"/>
              <a:ea typeface="Century Gothic"/>
              <a:cs typeface="Century Gothic"/>
              <a:sym typeface="Century Gothic"/>
            </a:endParaRPr>
          </a:p>
          <a:p>
            <a:pPr indent="-152400" lvl="2" marL="228600" marR="0" rtl="0" algn="l">
              <a:lnSpc>
                <a:spcPct val="75000"/>
              </a:lnSpc>
              <a:spcBef>
                <a:spcPts val="180"/>
              </a:spcBef>
              <a:spcAft>
                <a:spcPts val="0"/>
              </a:spcAft>
              <a:buClr>
                <a:schemeClr val="dk1"/>
              </a:buClr>
              <a:buSzPts val="2400"/>
              <a:buFont typeface="Century Gothic"/>
              <a:buChar char="•"/>
            </a:pPr>
            <a:r>
              <a:rPr b="1" i="0" lang="fr-FR" sz="2400" u="none" cap="none" strike="noStrike">
                <a:solidFill>
                  <a:schemeClr val="dk1"/>
                </a:solidFill>
                <a:latin typeface="Century Gothic"/>
                <a:ea typeface="Century Gothic"/>
                <a:cs typeface="Century Gothic"/>
                <a:sym typeface="Century Gothic"/>
              </a:rPr>
              <a:t>Business to Employées: Relation entre une entreprises et ses employés</a:t>
            </a:r>
            <a:endParaRPr b="1" i="0" sz="2400" u="none" cap="none" strike="noStrike">
              <a:solidFill>
                <a:schemeClr val="dk1"/>
              </a:solidFill>
              <a:latin typeface="Century Gothic"/>
              <a:ea typeface="Century Gothic"/>
              <a:cs typeface="Century Gothic"/>
              <a:sym typeface="Century Gothic"/>
            </a:endParaRPr>
          </a:p>
          <a:p>
            <a:pPr indent="0" lvl="1" marL="114300" marR="0" rtl="0" algn="l">
              <a:lnSpc>
                <a:spcPct val="75000"/>
              </a:lnSpc>
              <a:spcBef>
                <a:spcPts val="24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a:p>
            <a:pPr indent="-114300" lvl="1" marL="114300" marR="0" rtl="0" algn="l">
              <a:lnSpc>
                <a:spcPct val="75000"/>
              </a:lnSpc>
              <a:spcBef>
                <a:spcPts val="180"/>
              </a:spcBef>
              <a:spcAft>
                <a:spcPts val="0"/>
              </a:spcAft>
              <a:buClr>
                <a:schemeClr val="dk1"/>
              </a:buClr>
              <a:buSzPts val="1800"/>
              <a:buFont typeface="Century Gothic"/>
              <a:buChar char="•"/>
            </a:pPr>
            <a:r>
              <a:rPr b="0" i="0" lang="fr-FR" sz="1800" u="none" cap="none" strike="noStrike">
                <a:solidFill>
                  <a:schemeClr val="dk1"/>
                </a:solidFill>
                <a:latin typeface="Century Gothic"/>
                <a:ea typeface="Century Gothic"/>
                <a:cs typeface="Century Gothic"/>
                <a:sym typeface="Century Gothic"/>
              </a:rPr>
              <a:t>B 2 A</a:t>
            </a:r>
            <a:endParaRPr b="0" i="0" sz="1800" u="none" cap="none" strike="noStrike">
              <a:solidFill>
                <a:schemeClr val="dk1"/>
              </a:solidFill>
              <a:latin typeface="Century Gothic"/>
              <a:ea typeface="Century Gothic"/>
              <a:cs typeface="Century Gothic"/>
              <a:sym typeface="Century Gothic"/>
            </a:endParaRPr>
          </a:p>
          <a:p>
            <a:pPr indent="-152400" lvl="2" marL="228600" marR="0" rtl="0" algn="l">
              <a:lnSpc>
                <a:spcPct val="75000"/>
              </a:lnSpc>
              <a:spcBef>
                <a:spcPts val="180"/>
              </a:spcBef>
              <a:spcAft>
                <a:spcPts val="0"/>
              </a:spcAft>
              <a:buClr>
                <a:schemeClr val="dk1"/>
              </a:buClr>
              <a:buSzPts val="2400"/>
              <a:buFont typeface="Century Gothic"/>
              <a:buChar char="•"/>
            </a:pPr>
            <a:r>
              <a:rPr b="1" i="0" lang="fr-FR" sz="2400" u="none" cap="none" strike="noStrike">
                <a:solidFill>
                  <a:schemeClr val="dk1"/>
                </a:solidFill>
                <a:latin typeface="Century Gothic"/>
                <a:ea typeface="Century Gothic"/>
                <a:cs typeface="Century Gothic"/>
                <a:sym typeface="Century Gothic"/>
              </a:rPr>
              <a:t>BUSINESS TO ADMINISRATIONS :Relation avec les administrations </a:t>
            </a:r>
            <a:endParaRPr b="1" i="0" sz="2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b="1" i="1" lang="fr-FR" sz="2800"/>
              <a:t>      Les objectifs de l’e-commerce</a:t>
            </a:r>
            <a:endParaRPr b="1" i="1" sz="2800"/>
          </a:p>
        </p:txBody>
      </p:sp>
      <p:sp>
        <p:nvSpPr>
          <p:cNvPr id="210" name="Google Shape;210;p7"/>
          <p:cNvSpPr/>
          <p:nvPr/>
        </p:nvSpPr>
        <p:spPr>
          <a:xfrm>
            <a:off x="1666844" y="1357298"/>
            <a:ext cx="9837768" cy="455392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27000" lvl="1" marL="114300" marR="0" rtl="0" algn="l">
              <a:lnSpc>
                <a:spcPct val="75000"/>
              </a:lnSpc>
              <a:spcBef>
                <a:spcPts val="0"/>
              </a:spcBef>
              <a:spcAft>
                <a:spcPts val="0"/>
              </a:spcAft>
              <a:buClr>
                <a:schemeClr val="dk1"/>
              </a:buClr>
              <a:buSzPts val="2000"/>
              <a:buFont typeface="Century Gothic"/>
              <a:buChar char="•"/>
            </a:pPr>
            <a:r>
              <a:rPr b="1" i="0" lang="fr-FR" sz="2000" u="none" cap="none" strike="noStrike">
                <a:solidFill>
                  <a:schemeClr val="dk1"/>
                </a:solidFill>
                <a:latin typeface="Century Gothic"/>
                <a:ea typeface="Century Gothic"/>
                <a:cs typeface="Century Gothic"/>
                <a:sym typeface="Century Gothic"/>
              </a:rPr>
              <a:t>La fidélisation des clients </a:t>
            </a:r>
            <a:endParaRPr b="1" i="0" sz="2000" u="none" cap="none" strike="noStrike">
              <a:solidFill>
                <a:schemeClr val="dk1"/>
              </a:solidFill>
              <a:latin typeface="Century Gothic"/>
              <a:ea typeface="Century Gothic"/>
              <a:cs typeface="Century Gothic"/>
              <a:sym typeface="Century Gothic"/>
            </a:endParaRPr>
          </a:p>
          <a:p>
            <a:pPr indent="-127000" lvl="1" marL="114300" marR="0" rtl="0" algn="l">
              <a:lnSpc>
                <a:spcPct val="75000"/>
              </a:lnSpc>
              <a:spcBef>
                <a:spcPts val="200"/>
              </a:spcBef>
              <a:spcAft>
                <a:spcPts val="0"/>
              </a:spcAft>
              <a:buClr>
                <a:schemeClr val="dk1"/>
              </a:buClr>
              <a:buSzPts val="2000"/>
              <a:buFont typeface="Century Gothic"/>
              <a:buChar char="•"/>
            </a:pPr>
            <a:r>
              <a:rPr b="1" i="0" lang="fr-FR" sz="2000" u="none" cap="none" strike="noStrike">
                <a:solidFill>
                  <a:schemeClr val="dk1"/>
                </a:solidFill>
                <a:latin typeface="Century Gothic"/>
                <a:ea typeface="Century Gothic"/>
                <a:cs typeface="Century Gothic"/>
                <a:sym typeface="Century Gothic"/>
              </a:rPr>
              <a:t>Le renforcement des surfaces de ventes réelles</a:t>
            </a:r>
            <a:endParaRPr b="1" i="0" sz="2000" u="none" cap="none" strike="noStrike">
              <a:solidFill>
                <a:schemeClr val="dk1"/>
              </a:solidFill>
              <a:latin typeface="Century Gothic"/>
              <a:ea typeface="Century Gothic"/>
              <a:cs typeface="Century Gothic"/>
              <a:sym typeface="Century Gothic"/>
            </a:endParaRPr>
          </a:p>
          <a:p>
            <a:pPr indent="-127000" lvl="1" marL="114300" marR="0" rtl="0" algn="l">
              <a:lnSpc>
                <a:spcPct val="75000"/>
              </a:lnSpc>
              <a:spcBef>
                <a:spcPts val="200"/>
              </a:spcBef>
              <a:spcAft>
                <a:spcPts val="0"/>
              </a:spcAft>
              <a:buClr>
                <a:schemeClr val="dk1"/>
              </a:buClr>
              <a:buSzPts val="2000"/>
              <a:buFont typeface="Century Gothic"/>
              <a:buChar char="•"/>
            </a:pPr>
            <a:r>
              <a:rPr b="1" i="0" lang="fr-FR" sz="2000" u="none" cap="none" strike="noStrike">
                <a:solidFill>
                  <a:schemeClr val="dk1"/>
                </a:solidFill>
                <a:latin typeface="Century Gothic"/>
                <a:ea typeface="Century Gothic"/>
                <a:cs typeface="Century Gothic"/>
                <a:sym typeface="Century Gothic"/>
              </a:rPr>
              <a:t>L’augmentation du CA</a:t>
            </a:r>
            <a:endParaRPr b="1"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8"/>
          <p:cNvSpPr txBox="1"/>
          <p:nvPr>
            <p:ph type="title"/>
          </p:nvPr>
        </p:nvSpPr>
        <p:spPr>
          <a:xfrm>
            <a:off x="2592925" y="357166"/>
            <a:ext cx="8911687" cy="114300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b="1" i="1" lang="fr-FR" sz="2800"/>
              <a:t>Les avantages et les risques de e-commerce</a:t>
            </a:r>
            <a:endParaRPr b="1" i="1" sz="2800"/>
          </a:p>
        </p:txBody>
      </p:sp>
      <p:graphicFrame>
        <p:nvGraphicFramePr>
          <p:cNvPr id="216" name="Google Shape;216;p8"/>
          <p:cNvGraphicFramePr/>
          <p:nvPr/>
        </p:nvGraphicFramePr>
        <p:xfrm>
          <a:off x="1738282" y="1477562"/>
          <a:ext cx="3000000" cy="3000000"/>
        </p:xfrm>
        <a:graphic>
          <a:graphicData uri="http://schemas.openxmlformats.org/drawingml/2006/table">
            <a:tbl>
              <a:tblPr bandRow="1" firstRow="1">
                <a:noFill/>
                <a:tableStyleId>{3BC8DF9A-19CC-4ED6-8687-EFF71946A8FB}</a:tableStyleId>
              </a:tblPr>
              <a:tblGrid>
                <a:gridCol w="4547175"/>
                <a:gridCol w="4596900"/>
              </a:tblGrid>
              <a:tr h="483350">
                <a:tc>
                  <a:txBody>
                    <a:bodyPr/>
                    <a:lstStyle/>
                    <a:p>
                      <a:pPr indent="0" lvl="0" marL="0" marR="0" rtl="0" algn="l">
                        <a:spcBef>
                          <a:spcPts val="0"/>
                        </a:spcBef>
                        <a:spcAft>
                          <a:spcPts val="0"/>
                        </a:spcAft>
                        <a:buNone/>
                      </a:pPr>
                      <a:r>
                        <a:rPr lang="fr-FR" sz="1800" u="none" cap="none" strike="noStrike"/>
                        <a:t>               Les avantages</a:t>
                      </a:r>
                      <a:endParaRPr sz="1800" u="none" cap="none" strike="noStrike"/>
                    </a:p>
                  </a:txBody>
                  <a:tcPr marT="45725" marB="45725" marR="91450" marL="91450"/>
                </a:tc>
                <a:tc>
                  <a:txBody>
                    <a:bodyPr/>
                    <a:lstStyle/>
                    <a:p>
                      <a:pPr indent="0" lvl="0" marL="0" marR="0" rtl="0" algn="l">
                        <a:spcBef>
                          <a:spcPts val="0"/>
                        </a:spcBef>
                        <a:spcAft>
                          <a:spcPts val="0"/>
                        </a:spcAft>
                        <a:buNone/>
                      </a:pPr>
                      <a:r>
                        <a:rPr lang="fr-FR" sz="2000" u="none" cap="none" strike="noStrike"/>
                        <a:t>                Les risques</a:t>
                      </a:r>
                      <a:endParaRPr sz="2000"/>
                    </a:p>
                  </a:txBody>
                  <a:tcPr marT="45725" marB="45725" marR="91450" marL="91450"/>
                </a:tc>
              </a:tr>
              <a:tr h="4397050">
                <a:tc>
                  <a:txBody>
                    <a:bodyPr/>
                    <a:lstStyle/>
                    <a:p>
                      <a:pPr indent="-114300" lvl="0" marL="0" marR="0" rtl="0" algn="l">
                        <a:spcBef>
                          <a:spcPts val="0"/>
                        </a:spcBef>
                        <a:spcAft>
                          <a:spcPts val="0"/>
                        </a:spcAft>
                        <a:buClr>
                          <a:schemeClr val="dk1"/>
                        </a:buClr>
                        <a:buSzPts val="1800"/>
                        <a:buFont typeface="Noto Sans Symbols"/>
                        <a:buChar char="⮚"/>
                      </a:pPr>
                      <a:r>
                        <a:rPr b="0" i="0" lang="fr-FR" sz="1800">
                          <a:solidFill>
                            <a:schemeClr val="dk1"/>
                          </a:solidFill>
                          <a:latin typeface="Century Gothic"/>
                          <a:ea typeface="Century Gothic"/>
                          <a:cs typeface="Century Gothic"/>
                          <a:sym typeface="Century Gothic"/>
                        </a:rPr>
                        <a:t>Renforcement</a:t>
                      </a:r>
                      <a:r>
                        <a:rPr b="0" i="0" lang="fr-FR" sz="1800">
                          <a:solidFill>
                            <a:schemeClr val="dk1"/>
                          </a:solidFill>
                          <a:latin typeface="Century Gothic"/>
                          <a:ea typeface="Century Gothic"/>
                          <a:cs typeface="Century Gothic"/>
                          <a:sym typeface="Century Gothic"/>
                        </a:rPr>
                        <a:t> </a:t>
                      </a:r>
                      <a:r>
                        <a:rPr b="0" i="0" lang="fr-FR" sz="1800">
                          <a:solidFill>
                            <a:schemeClr val="dk1"/>
                          </a:solidFill>
                          <a:latin typeface="Century Gothic"/>
                          <a:ea typeface="Century Gothic"/>
                          <a:cs typeface="Century Gothic"/>
                          <a:sym typeface="Century Gothic"/>
                        </a:rPr>
                        <a:t>de la</a:t>
                      </a:r>
                      <a:r>
                        <a:rPr b="0" i="0" lang="fr-FR" sz="1800">
                          <a:solidFill>
                            <a:schemeClr val="dk1"/>
                          </a:solidFill>
                          <a:latin typeface="Century Gothic"/>
                          <a:ea typeface="Century Gothic"/>
                          <a:cs typeface="Century Gothic"/>
                          <a:sym typeface="Century Gothic"/>
                        </a:rPr>
                        <a:t> </a:t>
                      </a:r>
                      <a:r>
                        <a:rPr b="0" i="0" lang="fr-FR" sz="1800">
                          <a:solidFill>
                            <a:schemeClr val="dk1"/>
                          </a:solidFill>
                          <a:latin typeface="Century Gothic"/>
                          <a:ea typeface="Century Gothic"/>
                          <a:cs typeface="Century Gothic"/>
                          <a:sym typeface="Century Gothic"/>
                        </a:rPr>
                        <a:t>concurrence</a:t>
                      </a:r>
                      <a:endParaRPr/>
                    </a:p>
                    <a:p>
                      <a:pPr indent="0" lvl="0" marL="0" marR="0" rtl="0" algn="l">
                        <a:spcBef>
                          <a:spcPts val="0"/>
                        </a:spcBef>
                        <a:spcAft>
                          <a:spcPts val="0"/>
                        </a:spcAft>
                        <a:buClr>
                          <a:schemeClr val="dk1"/>
                        </a:buClr>
                        <a:buSzPts val="1800"/>
                        <a:buFont typeface="Noto Sans Symbols"/>
                        <a:buNone/>
                      </a:pPr>
                      <a:r>
                        <a:t/>
                      </a:r>
                      <a:endParaRPr b="0" i="0" sz="1800">
                        <a:solidFill>
                          <a:schemeClr val="dk1"/>
                        </a:solidFill>
                        <a:latin typeface="Century Gothic"/>
                        <a:ea typeface="Century Gothic"/>
                        <a:cs typeface="Century Gothic"/>
                        <a:sym typeface="Century Gothic"/>
                      </a:endParaRPr>
                    </a:p>
                    <a:p>
                      <a:pPr indent="-114300" lvl="0" marL="0" marR="0" rtl="0" algn="l">
                        <a:spcBef>
                          <a:spcPts val="0"/>
                        </a:spcBef>
                        <a:spcAft>
                          <a:spcPts val="0"/>
                        </a:spcAft>
                        <a:buClr>
                          <a:schemeClr val="dk1"/>
                        </a:buClr>
                        <a:buSzPts val="1800"/>
                        <a:buFont typeface="Noto Sans Symbols"/>
                        <a:buChar char="⮚"/>
                      </a:pPr>
                      <a:r>
                        <a:rPr b="0" i="0" lang="fr-FR" sz="1800">
                          <a:solidFill>
                            <a:schemeClr val="dk1"/>
                          </a:solidFill>
                          <a:latin typeface="Century Gothic"/>
                          <a:ea typeface="Century Gothic"/>
                          <a:cs typeface="Century Gothic"/>
                          <a:sym typeface="Century Gothic"/>
                        </a:rPr>
                        <a:t>Etre au</a:t>
                      </a:r>
                      <a:r>
                        <a:rPr b="0" i="0" lang="fr-FR" sz="1800">
                          <a:solidFill>
                            <a:schemeClr val="dk1"/>
                          </a:solidFill>
                          <a:latin typeface="Century Gothic"/>
                          <a:ea typeface="Century Gothic"/>
                          <a:cs typeface="Century Gothic"/>
                          <a:sym typeface="Century Gothic"/>
                        </a:rPr>
                        <a:t> </a:t>
                      </a:r>
                      <a:r>
                        <a:rPr b="0" i="0" lang="fr-FR" sz="1800">
                          <a:solidFill>
                            <a:schemeClr val="dk1"/>
                          </a:solidFill>
                          <a:latin typeface="Century Gothic"/>
                          <a:ea typeface="Century Gothic"/>
                          <a:cs typeface="Century Gothic"/>
                          <a:sym typeface="Century Gothic"/>
                        </a:rPr>
                        <a:t>courant des</a:t>
                      </a:r>
                      <a:r>
                        <a:rPr b="0" i="0" lang="fr-FR" sz="1800">
                          <a:solidFill>
                            <a:schemeClr val="dk1"/>
                          </a:solidFill>
                          <a:latin typeface="Century Gothic"/>
                          <a:ea typeface="Century Gothic"/>
                          <a:cs typeface="Century Gothic"/>
                          <a:sym typeface="Century Gothic"/>
                        </a:rPr>
                        <a:t> </a:t>
                      </a:r>
                      <a:r>
                        <a:rPr b="0" i="0" lang="fr-FR" sz="1800">
                          <a:solidFill>
                            <a:schemeClr val="dk1"/>
                          </a:solidFill>
                          <a:latin typeface="Century Gothic"/>
                          <a:ea typeface="Century Gothic"/>
                          <a:cs typeface="Century Gothic"/>
                          <a:sym typeface="Century Gothic"/>
                        </a:rPr>
                        <a:t>actions des</a:t>
                      </a:r>
                      <a:r>
                        <a:rPr b="0" i="0" lang="fr-FR" sz="1800">
                          <a:solidFill>
                            <a:schemeClr val="dk1"/>
                          </a:solidFill>
                          <a:latin typeface="Century Gothic"/>
                          <a:ea typeface="Century Gothic"/>
                          <a:cs typeface="Century Gothic"/>
                          <a:sym typeface="Century Gothic"/>
                        </a:rPr>
                        <a:t> </a:t>
                      </a:r>
                      <a:endParaRPr/>
                    </a:p>
                    <a:p>
                      <a:pPr indent="0" lvl="0" marL="0" marR="0" rtl="0" algn="l">
                        <a:spcBef>
                          <a:spcPts val="0"/>
                        </a:spcBef>
                        <a:spcAft>
                          <a:spcPts val="0"/>
                        </a:spcAft>
                        <a:buClr>
                          <a:schemeClr val="dk1"/>
                        </a:buClr>
                        <a:buSzPts val="1800"/>
                        <a:buFont typeface="Noto Sans Symbols"/>
                        <a:buNone/>
                      </a:pPr>
                      <a:r>
                        <a:rPr b="0" i="0" lang="fr-FR" sz="1800">
                          <a:solidFill>
                            <a:schemeClr val="dk1"/>
                          </a:solidFill>
                          <a:latin typeface="Century Gothic"/>
                          <a:ea typeface="Century Gothic"/>
                          <a:cs typeface="Century Gothic"/>
                          <a:sym typeface="Century Gothic"/>
                        </a:rPr>
                        <a:t>concurrents</a:t>
                      </a:r>
                      <a:r>
                        <a:rPr lang="fr-FR" sz="1800"/>
                        <a:t> </a:t>
                      </a:r>
                      <a:endParaRPr/>
                    </a:p>
                    <a:p>
                      <a:pPr indent="0" lvl="0" marL="0" marR="0" rtl="0" algn="l">
                        <a:spcBef>
                          <a:spcPts val="0"/>
                        </a:spcBef>
                        <a:spcAft>
                          <a:spcPts val="0"/>
                        </a:spcAft>
                        <a:buClr>
                          <a:schemeClr val="dk1"/>
                        </a:buClr>
                        <a:buSzPts val="1800"/>
                        <a:buFont typeface="Noto Sans Symbols"/>
                        <a:buNone/>
                      </a:pPr>
                      <a:r>
                        <a:t/>
                      </a:r>
                      <a:endParaRPr sz="1800"/>
                    </a:p>
                    <a:p>
                      <a:pPr indent="-114300" lvl="0" marL="0" marR="0" rtl="0" algn="l">
                        <a:spcBef>
                          <a:spcPts val="0"/>
                        </a:spcBef>
                        <a:spcAft>
                          <a:spcPts val="0"/>
                        </a:spcAft>
                        <a:buClr>
                          <a:schemeClr val="dk1"/>
                        </a:buClr>
                        <a:buSzPts val="1800"/>
                        <a:buFont typeface="Noto Sans Symbols"/>
                        <a:buChar char="⮚"/>
                      </a:pPr>
                      <a:r>
                        <a:rPr b="0" i="0" lang="fr-FR" sz="1800">
                          <a:solidFill>
                            <a:schemeClr val="dk1"/>
                          </a:solidFill>
                          <a:latin typeface="Century Gothic"/>
                          <a:ea typeface="Century Gothic"/>
                          <a:cs typeface="Century Gothic"/>
                          <a:sym typeface="Century Gothic"/>
                        </a:rPr>
                        <a:t>Détermination</a:t>
                      </a:r>
                      <a:r>
                        <a:rPr b="0" i="0" lang="fr-FR" sz="1800">
                          <a:solidFill>
                            <a:schemeClr val="dk1"/>
                          </a:solidFill>
                          <a:latin typeface="Century Gothic"/>
                          <a:ea typeface="Century Gothic"/>
                          <a:cs typeface="Century Gothic"/>
                          <a:sym typeface="Century Gothic"/>
                        </a:rPr>
                        <a:t> </a:t>
                      </a:r>
                      <a:r>
                        <a:rPr b="0" i="0" lang="fr-FR" sz="1800">
                          <a:solidFill>
                            <a:schemeClr val="dk1"/>
                          </a:solidFill>
                          <a:latin typeface="Century Gothic"/>
                          <a:ea typeface="Century Gothic"/>
                          <a:cs typeface="Century Gothic"/>
                          <a:sym typeface="Century Gothic"/>
                        </a:rPr>
                        <a:t>des prix de</a:t>
                      </a:r>
                      <a:r>
                        <a:rPr b="0" i="0" lang="fr-FR" sz="1800">
                          <a:solidFill>
                            <a:schemeClr val="dk1"/>
                          </a:solidFill>
                          <a:latin typeface="Century Gothic"/>
                          <a:ea typeface="Century Gothic"/>
                          <a:cs typeface="Century Gothic"/>
                          <a:sym typeface="Century Gothic"/>
                        </a:rPr>
                        <a:t> </a:t>
                      </a:r>
                      <a:r>
                        <a:rPr b="0" i="0" lang="fr-FR" sz="1800">
                          <a:solidFill>
                            <a:schemeClr val="dk1"/>
                          </a:solidFill>
                          <a:latin typeface="Century Gothic"/>
                          <a:ea typeface="Century Gothic"/>
                          <a:cs typeface="Century Gothic"/>
                          <a:sym typeface="Century Gothic"/>
                        </a:rPr>
                        <a:t>marché</a:t>
                      </a:r>
                      <a:endParaRPr/>
                    </a:p>
                    <a:p>
                      <a:pPr indent="0" lvl="0" marL="0" marR="0" rtl="0" algn="l">
                        <a:spcBef>
                          <a:spcPts val="0"/>
                        </a:spcBef>
                        <a:spcAft>
                          <a:spcPts val="0"/>
                        </a:spcAft>
                        <a:buClr>
                          <a:schemeClr val="dk1"/>
                        </a:buClr>
                        <a:buSzPts val="1800"/>
                        <a:buFont typeface="Noto Sans Symbols"/>
                        <a:buNone/>
                      </a:pPr>
                      <a:r>
                        <a:t/>
                      </a:r>
                      <a:endParaRPr b="0" i="0" sz="1800">
                        <a:solidFill>
                          <a:schemeClr val="dk1"/>
                        </a:solidFill>
                        <a:latin typeface="Century Gothic"/>
                        <a:ea typeface="Century Gothic"/>
                        <a:cs typeface="Century Gothic"/>
                        <a:sym typeface="Century Gothic"/>
                      </a:endParaRPr>
                    </a:p>
                    <a:p>
                      <a:pPr indent="-114300" lvl="0" marL="0" marR="0" rtl="0" algn="l">
                        <a:spcBef>
                          <a:spcPts val="0"/>
                        </a:spcBef>
                        <a:spcAft>
                          <a:spcPts val="0"/>
                        </a:spcAft>
                        <a:buClr>
                          <a:schemeClr val="dk1"/>
                        </a:buClr>
                        <a:buSzPts val="1800"/>
                        <a:buFont typeface="Noto Sans Symbols"/>
                        <a:buChar char="⮚"/>
                      </a:pPr>
                      <a:r>
                        <a:rPr lang="fr-FR" sz="1800"/>
                        <a:t> </a:t>
                      </a:r>
                      <a:r>
                        <a:rPr b="0" i="0" lang="fr-FR" sz="1800">
                          <a:solidFill>
                            <a:schemeClr val="dk1"/>
                          </a:solidFill>
                          <a:latin typeface="Century Gothic"/>
                          <a:ea typeface="Century Gothic"/>
                          <a:cs typeface="Century Gothic"/>
                          <a:sym typeface="Century Gothic"/>
                        </a:rPr>
                        <a:t>Disposition d’une</a:t>
                      </a:r>
                      <a:r>
                        <a:rPr b="0" i="0" lang="fr-FR" sz="1800">
                          <a:solidFill>
                            <a:schemeClr val="dk1"/>
                          </a:solidFill>
                          <a:latin typeface="Century Gothic"/>
                          <a:ea typeface="Century Gothic"/>
                          <a:cs typeface="Century Gothic"/>
                          <a:sym typeface="Century Gothic"/>
                        </a:rPr>
                        <a:t> </a:t>
                      </a:r>
                      <a:r>
                        <a:rPr b="0" i="0" lang="fr-FR" sz="1800">
                          <a:solidFill>
                            <a:schemeClr val="dk1"/>
                          </a:solidFill>
                          <a:latin typeface="Century Gothic"/>
                          <a:ea typeface="Century Gothic"/>
                          <a:cs typeface="Century Gothic"/>
                          <a:sym typeface="Century Gothic"/>
                        </a:rPr>
                        <a:t>vaste clientèle</a:t>
                      </a:r>
                      <a:br>
                        <a:rPr b="0" i="0" lang="fr-FR" sz="1800">
                          <a:solidFill>
                            <a:schemeClr val="dk1"/>
                          </a:solidFill>
                          <a:latin typeface="Century Gothic"/>
                          <a:ea typeface="Century Gothic"/>
                          <a:cs typeface="Century Gothic"/>
                          <a:sym typeface="Century Gothic"/>
                        </a:rPr>
                      </a:br>
                      <a:r>
                        <a:rPr b="0" i="0" lang="fr-FR" sz="1800">
                          <a:solidFill>
                            <a:schemeClr val="dk1"/>
                          </a:solidFill>
                          <a:latin typeface="Century Gothic"/>
                          <a:ea typeface="Century Gothic"/>
                          <a:cs typeface="Century Gothic"/>
                          <a:sym typeface="Century Gothic"/>
                        </a:rPr>
                        <a:t>illimitée</a:t>
                      </a:r>
                      <a:r>
                        <a:rPr b="0" i="0" lang="fr-FR" sz="1800">
                          <a:solidFill>
                            <a:schemeClr val="dk1"/>
                          </a:solidFill>
                          <a:latin typeface="Century Gothic"/>
                          <a:ea typeface="Century Gothic"/>
                          <a:cs typeface="Century Gothic"/>
                          <a:sym typeface="Century Gothic"/>
                        </a:rPr>
                        <a:t> </a:t>
                      </a:r>
                      <a:r>
                        <a:rPr b="0" i="0" lang="fr-FR" sz="1800">
                          <a:solidFill>
                            <a:schemeClr val="dk1"/>
                          </a:solidFill>
                          <a:latin typeface="Century Gothic"/>
                          <a:ea typeface="Century Gothic"/>
                          <a:cs typeface="Century Gothic"/>
                          <a:sym typeface="Century Gothic"/>
                        </a:rPr>
                        <a:t>géographiquement</a:t>
                      </a:r>
                      <a:endParaRPr/>
                    </a:p>
                    <a:p>
                      <a:pPr indent="0" lvl="0" marL="0" marR="0" rtl="0" algn="l">
                        <a:spcBef>
                          <a:spcPts val="0"/>
                        </a:spcBef>
                        <a:spcAft>
                          <a:spcPts val="0"/>
                        </a:spcAft>
                        <a:buClr>
                          <a:schemeClr val="dk1"/>
                        </a:buClr>
                        <a:buSzPts val="1800"/>
                        <a:buFont typeface="Noto Sans Symbols"/>
                        <a:buNone/>
                      </a:pPr>
                      <a:r>
                        <a:rPr b="0" i="0" lang="fr-FR" sz="1800">
                          <a:solidFill>
                            <a:schemeClr val="dk1"/>
                          </a:solidFill>
                          <a:latin typeface="Century Gothic"/>
                          <a:ea typeface="Century Gothic"/>
                          <a:cs typeface="Century Gothic"/>
                          <a:sym typeface="Century Gothic"/>
                        </a:rPr>
                        <a:t> </a:t>
                      </a:r>
                      <a:endParaRPr/>
                    </a:p>
                    <a:p>
                      <a:pPr indent="-114300" lvl="0" marL="0" marR="0" rtl="0" algn="l">
                        <a:spcBef>
                          <a:spcPts val="0"/>
                        </a:spcBef>
                        <a:spcAft>
                          <a:spcPts val="0"/>
                        </a:spcAft>
                        <a:buClr>
                          <a:schemeClr val="dk1"/>
                        </a:buClr>
                        <a:buSzPts val="1800"/>
                        <a:buFont typeface="Noto Sans Symbols"/>
                        <a:buChar char="⮚"/>
                      </a:pPr>
                      <a:r>
                        <a:rPr b="0" i="0" lang="fr-FR" sz="1800">
                          <a:solidFill>
                            <a:schemeClr val="dk1"/>
                          </a:solidFill>
                          <a:latin typeface="Century Gothic"/>
                          <a:ea typeface="Century Gothic"/>
                          <a:cs typeface="Century Gothic"/>
                          <a:sym typeface="Century Gothic"/>
                        </a:rPr>
                        <a:t>Accès à des</a:t>
                      </a:r>
                      <a:r>
                        <a:rPr b="0" i="0" lang="fr-FR" sz="1800">
                          <a:solidFill>
                            <a:schemeClr val="dk1"/>
                          </a:solidFill>
                          <a:latin typeface="Century Gothic"/>
                          <a:ea typeface="Century Gothic"/>
                          <a:cs typeface="Century Gothic"/>
                          <a:sym typeface="Century Gothic"/>
                        </a:rPr>
                        <a:t> </a:t>
                      </a:r>
                      <a:r>
                        <a:rPr b="0" i="0" lang="fr-FR" sz="1800">
                          <a:solidFill>
                            <a:schemeClr val="dk1"/>
                          </a:solidFill>
                          <a:latin typeface="Century Gothic"/>
                          <a:ea typeface="Century Gothic"/>
                          <a:cs typeface="Century Gothic"/>
                          <a:sym typeface="Century Gothic"/>
                        </a:rPr>
                        <a:t>nouveaux circuit</a:t>
                      </a:r>
                      <a:r>
                        <a:rPr b="0" i="0" lang="fr-FR" sz="1800">
                          <a:solidFill>
                            <a:schemeClr val="dk1"/>
                          </a:solidFill>
                          <a:latin typeface="Century Gothic"/>
                          <a:ea typeface="Century Gothic"/>
                          <a:cs typeface="Century Gothic"/>
                          <a:sym typeface="Century Gothic"/>
                        </a:rPr>
                        <a:t> </a:t>
                      </a:r>
                      <a:r>
                        <a:rPr b="0" i="0" lang="fr-FR" sz="1800">
                          <a:solidFill>
                            <a:schemeClr val="dk1"/>
                          </a:solidFill>
                          <a:latin typeface="Century Gothic"/>
                          <a:ea typeface="Century Gothic"/>
                          <a:cs typeface="Century Gothic"/>
                          <a:sym typeface="Century Gothic"/>
                        </a:rPr>
                        <a:t>de</a:t>
                      </a:r>
                      <a:br>
                        <a:rPr b="0" i="0" lang="fr-FR" sz="1800">
                          <a:solidFill>
                            <a:schemeClr val="dk1"/>
                          </a:solidFill>
                          <a:latin typeface="Century Gothic"/>
                          <a:ea typeface="Century Gothic"/>
                          <a:cs typeface="Century Gothic"/>
                          <a:sym typeface="Century Gothic"/>
                        </a:rPr>
                      </a:br>
                      <a:r>
                        <a:rPr b="0" i="0" lang="fr-FR" sz="1800">
                          <a:solidFill>
                            <a:schemeClr val="dk1"/>
                          </a:solidFill>
                          <a:latin typeface="Century Gothic"/>
                          <a:ea typeface="Century Gothic"/>
                          <a:cs typeface="Century Gothic"/>
                          <a:sym typeface="Century Gothic"/>
                        </a:rPr>
                        <a:t>commercialisation</a:t>
                      </a:r>
                      <a:br>
                        <a:rPr b="0" i="0" lang="fr-FR" sz="1800">
                          <a:solidFill>
                            <a:schemeClr val="dk1"/>
                          </a:solidFill>
                          <a:latin typeface="Century Gothic"/>
                          <a:ea typeface="Century Gothic"/>
                          <a:cs typeface="Century Gothic"/>
                          <a:sym typeface="Century Gothic"/>
                        </a:rPr>
                      </a:br>
                      <a:br>
                        <a:rPr lang="fr-FR" sz="1800"/>
                      </a:br>
                      <a:br>
                        <a:rPr lang="fr-FR" sz="1800"/>
                      </a:br>
                      <a:br>
                        <a:rPr lang="fr-FR" sz="1800"/>
                      </a:br>
                      <a:br>
                        <a:rPr lang="fr-FR" sz="1800"/>
                      </a:br>
                      <a:endParaRPr sz="1800"/>
                    </a:p>
                  </a:txBody>
                  <a:tcPr marT="45725" marB="45725" marR="91450" marL="91450"/>
                </a:tc>
                <a:tc>
                  <a:txBody>
                    <a:bodyPr/>
                    <a:lstStyle/>
                    <a:p>
                      <a:pPr indent="-127000" lvl="0" marL="0" marR="0" rtl="0" algn="l">
                        <a:spcBef>
                          <a:spcPts val="0"/>
                        </a:spcBef>
                        <a:spcAft>
                          <a:spcPts val="0"/>
                        </a:spcAft>
                        <a:buClr>
                          <a:schemeClr val="dk1"/>
                        </a:buClr>
                        <a:buSzPts val="2000"/>
                        <a:buFont typeface="Noto Sans Symbols"/>
                        <a:buChar char="⮚"/>
                      </a:pPr>
                      <a:r>
                        <a:rPr b="0" i="0" lang="fr-FR" sz="2000">
                          <a:solidFill>
                            <a:schemeClr val="dk1"/>
                          </a:solidFill>
                          <a:latin typeface="Century Gothic"/>
                          <a:ea typeface="Century Gothic"/>
                          <a:cs typeface="Century Gothic"/>
                          <a:sym typeface="Century Gothic"/>
                        </a:rPr>
                        <a:t>Risques relatifs à la</a:t>
                      </a:r>
                      <a:r>
                        <a:rPr b="0" i="0" lang="fr-FR" sz="2000">
                          <a:solidFill>
                            <a:schemeClr val="dk1"/>
                          </a:solidFill>
                          <a:latin typeface="Century Gothic"/>
                          <a:ea typeface="Century Gothic"/>
                          <a:cs typeface="Century Gothic"/>
                          <a:sym typeface="Century Gothic"/>
                        </a:rPr>
                        <a:t> </a:t>
                      </a:r>
                      <a:r>
                        <a:rPr b="0" i="0" lang="fr-FR" sz="2000">
                          <a:solidFill>
                            <a:schemeClr val="dk1"/>
                          </a:solidFill>
                          <a:latin typeface="Century Gothic"/>
                          <a:ea typeface="Century Gothic"/>
                          <a:cs typeface="Century Gothic"/>
                          <a:sym typeface="Century Gothic"/>
                        </a:rPr>
                        <a:t>confidentialité de l’information</a:t>
                      </a:r>
                      <a:r>
                        <a:rPr lang="fr-FR" sz="2000"/>
                        <a:t> </a:t>
                      </a:r>
                      <a:endParaRPr/>
                    </a:p>
                    <a:p>
                      <a:pPr indent="0" lvl="0" marL="0" marR="0" rtl="0" algn="l">
                        <a:spcBef>
                          <a:spcPts val="0"/>
                        </a:spcBef>
                        <a:spcAft>
                          <a:spcPts val="0"/>
                        </a:spcAft>
                        <a:buClr>
                          <a:schemeClr val="dk1"/>
                        </a:buClr>
                        <a:buSzPts val="2000"/>
                        <a:buFont typeface="Noto Sans Symbols"/>
                        <a:buNone/>
                      </a:pPr>
                      <a:r>
                        <a:t/>
                      </a:r>
                      <a:endParaRPr sz="2000"/>
                    </a:p>
                    <a:p>
                      <a:pPr indent="-127000" lvl="0" marL="0" marR="0" rtl="0" algn="l">
                        <a:spcBef>
                          <a:spcPts val="0"/>
                        </a:spcBef>
                        <a:spcAft>
                          <a:spcPts val="0"/>
                        </a:spcAft>
                        <a:buClr>
                          <a:schemeClr val="dk1"/>
                        </a:buClr>
                        <a:buSzPts val="2000"/>
                        <a:buFont typeface="Noto Sans Symbols"/>
                        <a:buChar char="⮚"/>
                      </a:pPr>
                      <a:r>
                        <a:rPr b="0" i="0" lang="fr-FR" sz="2000">
                          <a:solidFill>
                            <a:schemeClr val="dk1"/>
                          </a:solidFill>
                          <a:latin typeface="Century Gothic"/>
                          <a:ea typeface="Century Gothic"/>
                          <a:cs typeface="Century Gothic"/>
                          <a:sym typeface="Century Gothic"/>
                        </a:rPr>
                        <a:t>Risques relatifs à la</a:t>
                      </a:r>
                      <a:r>
                        <a:rPr b="0" i="0" lang="fr-FR" sz="2000">
                          <a:solidFill>
                            <a:schemeClr val="dk1"/>
                          </a:solidFill>
                          <a:latin typeface="Century Gothic"/>
                          <a:ea typeface="Century Gothic"/>
                          <a:cs typeface="Century Gothic"/>
                          <a:sym typeface="Century Gothic"/>
                        </a:rPr>
                        <a:t> </a:t>
                      </a:r>
                      <a:r>
                        <a:rPr b="0" i="0" lang="fr-FR" sz="2000">
                          <a:solidFill>
                            <a:schemeClr val="dk1"/>
                          </a:solidFill>
                          <a:latin typeface="Century Gothic"/>
                          <a:ea typeface="Century Gothic"/>
                          <a:cs typeface="Century Gothic"/>
                          <a:sym typeface="Century Gothic"/>
                        </a:rPr>
                        <a:t>confidentialité dans</a:t>
                      </a:r>
                      <a:r>
                        <a:rPr b="0" i="0" lang="fr-FR" sz="2000">
                          <a:solidFill>
                            <a:schemeClr val="dk1"/>
                          </a:solidFill>
                          <a:latin typeface="Century Gothic"/>
                          <a:ea typeface="Century Gothic"/>
                          <a:cs typeface="Century Gothic"/>
                          <a:sym typeface="Century Gothic"/>
                        </a:rPr>
                        <a:t> </a:t>
                      </a:r>
                      <a:r>
                        <a:rPr b="0" i="0" lang="fr-FR" sz="2000">
                          <a:solidFill>
                            <a:schemeClr val="dk1"/>
                          </a:solidFill>
                          <a:latin typeface="Century Gothic"/>
                          <a:ea typeface="Century Gothic"/>
                          <a:cs typeface="Century Gothic"/>
                          <a:sym typeface="Century Gothic"/>
                        </a:rPr>
                        <a:t>le monde</a:t>
                      </a:r>
                      <a:r>
                        <a:rPr lang="fr-FR" sz="2000"/>
                        <a:t> </a:t>
                      </a:r>
                      <a:endParaRPr/>
                    </a:p>
                    <a:p>
                      <a:pPr indent="0" lvl="0" marL="0" marR="0" rtl="0" algn="l">
                        <a:spcBef>
                          <a:spcPts val="0"/>
                        </a:spcBef>
                        <a:spcAft>
                          <a:spcPts val="0"/>
                        </a:spcAft>
                        <a:buClr>
                          <a:schemeClr val="dk1"/>
                        </a:buClr>
                        <a:buSzPts val="2000"/>
                        <a:buFont typeface="Noto Sans Symbols"/>
                        <a:buNone/>
                      </a:pPr>
                      <a:r>
                        <a:t/>
                      </a:r>
                      <a:endParaRPr sz="2000"/>
                    </a:p>
                    <a:p>
                      <a:pPr indent="-127000" lvl="0" marL="0" marR="0" rtl="0" algn="l">
                        <a:spcBef>
                          <a:spcPts val="0"/>
                        </a:spcBef>
                        <a:spcAft>
                          <a:spcPts val="0"/>
                        </a:spcAft>
                        <a:buClr>
                          <a:schemeClr val="dk1"/>
                        </a:buClr>
                        <a:buSzPts val="2000"/>
                        <a:buFont typeface="Noto Sans Symbols"/>
                        <a:buChar char="⮚"/>
                      </a:pPr>
                      <a:r>
                        <a:rPr b="0" i="0" lang="fr-FR" sz="2000">
                          <a:solidFill>
                            <a:schemeClr val="dk1"/>
                          </a:solidFill>
                          <a:latin typeface="Century Gothic"/>
                          <a:ea typeface="Century Gothic"/>
                          <a:cs typeface="Century Gothic"/>
                          <a:sym typeface="Century Gothic"/>
                        </a:rPr>
                        <a:t>Risques relatifs à</a:t>
                      </a:r>
                      <a:r>
                        <a:rPr b="0" i="0" lang="fr-FR" sz="2000">
                          <a:solidFill>
                            <a:schemeClr val="dk1"/>
                          </a:solidFill>
                          <a:latin typeface="Century Gothic"/>
                          <a:ea typeface="Century Gothic"/>
                          <a:cs typeface="Century Gothic"/>
                          <a:sym typeface="Century Gothic"/>
                        </a:rPr>
                        <a:t> </a:t>
                      </a:r>
                      <a:r>
                        <a:rPr b="0" i="0" lang="fr-FR" sz="2000">
                          <a:solidFill>
                            <a:schemeClr val="dk1"/>
                          </a:solidFill>
                          <a:latin typeface="Century Gothic"/>
                          <a:ea typeface="Century Gothic"/>
                          <a:cs typeface="Century Gothic"/>
                          <a:sym typeface="Century Gothic"/>
                        </a:rPr>
                        <a:t>l’intégrité des</a:t>
                      </a:r>
                      <a:r>
                        <a:rPr b="0" i="0" lang="fr-FR" sz="2000">
                          <a:solidFill>
                            <a:schemeClr val="dk1"/>
                          </a:solidFill>
                          <a:latin typeface="Century Gothic"/>
                          <a:ea typeface="Century Gothic"/>
                          <a:cs typeface="Century Gothic"/>
                          <a:sym typeface="Century Gothic"/>
                        </a:rPr>
                        <a:t> </a:t>
                      </a:r>
                      <a:r>
                        <a:rPr b="0" i="0" lang="fr-FR" sz="2000">
                          <a:solidFill>
                            <a:schemeClr val="dk1"/>
                          </a:solidFill>
                          <a:latin typeface="Century Gothic"/>
                          <a:ea typeface="Century Gothic"/>
                          <a:cs typeface="Century Gothic"/>
                          <a:sym typeface="Century Gothic"/>
                        </a:rPr>
                        <a:t>opérations</a:t>
                      </a:r>
                      <a:r>
                        <a:rPr lang="fr-FR" sz="2000"/>
                        <a:t> </a:t>
                      </a:r>
                      <a:br>
                        <a:rPr lang="fr-FR" sz="2000"/>
                      </a:br>
                      <a:endParaRPr sz="2000"/>
                    </a:p>
                    <a:p>
                      <a:pPr indent="-127000" lvl="0" marL="0" marR="0" rtl="0" algn="l">
                        <a:spcBef>
                          <a:spcPts val="0"/>
                        </a:spcBef>
                        <a:spcAft>
                          <a:spcPts val="0"/>
                        </a:spcAft>
                        <a:buClr>
                          <a:schemeClr val="dk1"/>
                        </a:buClr>
                        <a:buSzPts val="2000"/>
                        <a:buFont typeface="Noto Sans Symbols"/>
                        <a:buChar char="⮚"/>
                      </a:pPr>
                      <a:r>
                        <a:rPr lang="fr-FR" sz="2000"/>
                        <a:t> </a:t>
                      </a:r>
                      <a:r>
                        <a:rPr b="0" i="0" lang="fr-FR" sz="2000">
                          <a:solidFill>
                            <a:schemeClr val="dk1"/>
                          </a:solidFill>
                          <a:latin typeface="Century Gothic"/>
                          <a:ea typeface="Century Gothic"/>
                          <a:cs typeface="Century Gothic"/>
                          <a:sym typeface="Century Gothic"/>
                        </a:rPr>
                        <a:t>Risques relatifs à la</a:t>
                      </a:r>
                      <a:br>
                        <a:rPr b="0" i="0" lang="fr-FR" sz="2000">
                          <a:solidFill>
                            <a:schemeClr val="dk1"/>
                          </a:solidFill>
                          <a:latin typeface="Century Gothic"/>
                          <a:ea typeface="Century Gothic"/>
                          <a:cs typeface="Century Gothic"/>
                          <a:sym typeface="Century Gothic"/>
                        </a:rPr>
                      </a:br>
                      <a:r>
                        <a:rPr b="0" i="0" lang="fr-FR" sz="2000">
                          <a:solidFill>
                            <a:schemeClr val="dk1"/>
                          </a:solidFill>
                          <a:latin typeface="Century Gothic"/>
                          <a:ea typeface="Century Gothic"/>
                          <a:cs typeface="Century Gothic"/>
                          <a:sym typeface="Century Gothic"/>
                        </a:rPr>
                        <a:t>protection de</a:t>
                      </a:r>
                      <a:r>
                        <a:rPr b="0" i="0" lang="fr-FR" sz="2000">
                          <a:solidFill>
                            <a:schemeClr val="dk1"/>
                          </a:solidFill>
                          <a:latin typeface="Century Gothic"/>
                          <a:ea typeface="Century Gothic"/>
                          <a:cs typeface="Century Gothic"/>
                          <a:sym typeface="Century Gothic"/>
                        </a:rPr>
                        <a:t> </a:t>
                      </a:r>
                      <a:r>
                        <a:rPr b="0" i="0" lang="fr-FR" sz="2000">
                          <a:solidFill>
                            <a:schemeClr val="dk1"/>
                          </a:solidFill>
                          <a:latin typeface="Century Gothic"/>
                          <a:ea typeface="Century Gothic"/>
                          <a:cs typeface="Century Gothic"/>
                          <a:sym typeface="Century Gothic"/>
                        </a:rPr>
                        <a:t>l’information</a:t>
                      </a:r>
                      <a:r>
                        <a:rPr lang="fr-FR" sz="2000"/>
                        <a:t> </a:t>
                      </a:r>
                      <a:br>
                        <a:rPr lang="fr-FR" sz="2000"/>
                      </a:br>
                      <a:r>
                        <a:rPr lang="fr-FR" sz="2000"/>
                        <a:t> </a:t>
                      </a:r>
                      <a:r>
                        <a:rPr b="0" i="0" lang="fr-FR" sz="2000">
                          <a:solidFill>
                            <a:schemeClr val="dk1"/>
                          </a:solidFill>
                          <a:latin typeface="Century Gothic"/>
                          <a:ea typeface="Century Gothic"/>
                          <a:cs typeface="Century Gothic"/>
                          <a:sym typeface="Century Gothic"/>
                        </a:rPr>
                        <a:t>Risques relatifs</a:t>
                      </a:r>
                      <a:r>
                        <a:rPr b="0" i="0" lang="fr-FR" sz="2000">
                          <a:solidFill>
                            <a:schemeClr val="dk1"/>
                          </a:solidFill>
                          <a:latin typeface="Century Gothic"/>
                          <a:ea typeface="Century Gothic"/>
                          <a:cs typeface="Century Gothic"/>
                          <a:sym typeface="Century Gothic"/>
                        </a:rPr>
                        <a:t> </a:t>
                      </a:r>
                      <a:r>
                        <a:rPr b="0" i="0" lang="fr-FR" sz="2000">
                          <a:solidFill>
                            <a:schemeClr val="dk1"/>
                          </a:solidFill>
                          <a:latin typeface="Century Gothic"/>
                          <a:ea typeface="Century Gothic"/>
                          <a:cs typeface="Century Gothic"/>
                          <a:sym typeface="Century Gothic"/>
                        </a:rPr>
                        <a:t>au paiement</a:t>
                      </a:r>
                      <a:r>
                        <a:rPr lang="fr-FR" sz="2000"/>
                        <a:t> </a:t>
                      </a:r>
                      <a:br>
                        <a:rPr lang="fr-FR" sz="2000"/>
                      </a:br>
                      <a:br>
                        <a:rPr lang="fr-FR" sz="2000"/>
                      </a:br>
                      <a:endParaRPr sz="2000"/>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txBox="1"/>
          <p:nvPr>
            <p:ph type="title"/>
          </p:nvPr>
        </p:nvSpPr>
        <p:spPr>
          <a:xfrm>
            <a:off x="2592925" y="624110"/>
            <a:ext cx="8911687" cy="73318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b="1" lang="fr-FR" sz="2800"/>
              <a:t>EXEMPLE D’UNE TRANSACTION ELECTRONIQUE</a:t>
            </a:r>
            <a:endParaRPr b="1" sz="2800"/>
          </a:p>
        </p:txBody>
      </p:sp>
      <p:pic>
        <p:nvPicPr>
          <p:cNvPr descr="Screenshot_20180305-210943.png" id="222" name="Google Shape;222;p9"/>
          <p:cNvPicPr preferRelativeResize="0"/>
          <p:nvPr>
            <p:ph idx="1" type="body"/>
          </p:nvPr>
        </p:nvPicPr>
        <p:blipFill rotWithShape="1">
          <a:blip r:embed="rId3">
            <a:alphaModFix/>
          </a:blip>
          <a:srcRect b="0" l="0" r="0" t="0"/>
          <a:stretch/>
        </p:blipFill>
        <p:spPr>
          <a:xfrm>
            <a:off x="1523968" y="1214438"/>
            <a:ext cx="10072758" cy="56435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rin">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ayman</dc:creator>
</cp:coreProperties>
</file>