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33"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12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295AB181-F5B0-4CDA-8ABB-B6F4430B443D}" type="datetimeFigureOut">
              <a:rPr lang="fr-FR" smtClean="0"/>
              <a:t>30/11/2015</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3E8A7963-7E2C-435A-AD6B-D8DC9F9822BC}"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295AB181-F5B0-4CDA-8ABB-B6F4430B443D}" type="datetimeFigureOut">
              <a:rPr lang="fr-FR" smtClean="0"/>
              <a:t>30/11/2015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8A7963-7E2C-435A-AD6B-D8DC9F9822B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295AB181-F5B0-4CDA-8ABB-B6F4430B443D}" type="datetimeFigureOut">
              <a:rPr lang="fr-FR" smtClean="0"/>
              <a:t>30/11/2015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8A7963-7E2C-435A-AD6B-D8DC9F9822B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295AB181-F5B0-4CDA-8ABB-B6F4430B443D}" type="datetimeFigureOut">
              <a:rPr lang="fr-FR" smtClean="0"/>
              <a:t>30/11/2015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8A7963-7E2C-435A-AD6B-D8DC9F9822B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295AB181-F5B0-4CDA-8ABB-B6F4430B443D}" type="datetimeFigureOut">
              <a:rPr lang="fr-FR" smtClean="0"/>
              <a:t>30/11/2015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8A7963-7E2C-435A-AD6B-D8DC9F9822BC}"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295AB181-F5B0-4CDA-8ABB-B6F4430B443D}" type="datetimeFigureOut">
              <a:rPr lang="fr-FR" smtClean="0"/>
              <a:t>30/11/2015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E8A7963-7E2C-435A-AD6B-D8DC9F9822B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295AB181-F5B0-4CDA-8ABB-B6F4430B443D}" type="datetimeFigureOut">
              <a:rPr lang="fr-FR" smtClean="0"/>
              <a:t>30/11/2015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E8A7963-7E2C-435A-AD6B-D8DC9F9822B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295AB181-F5B0-4CDA-8ABB-B6F4430B443D}" type="datetimeFigureOut">
              <a:rPr lang="fr-FR" smtClean="0"/>
              <a:t>30/11/2015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E8A7963-7E2C-435A-AD6B-D8DC9F9822B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AB181-F5B0-4CDA-8ABB-B6F4430B443D}" type="datetimeFigureOut">
              <a:rPr lang="fr-FR" smtClean="0"/>
              <a:t>30/11/2015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E8A7963-7E2C-435A-AD6B-D8DC9F9822B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295AB181-F5B0-4CDA-8ABB-B6F4430B443D}" type="datetimeFigureOut">
              <a:rPr lang="fr-FR" smtClean="0"/>
              <a:t>30/11/2015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E8A7963-7E2C-435A-AD6B-D8DC9F9822BC}"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295AB181-F5B0-4CDA-8ABB-B6F4430B443D}" type="datetimeFigureOut">
              <a:rPr lang="fr-FR" smtClean="0"/>
              <a:t>30/11/2015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3E8A7963-7E2C-435A-AD6B-D8DC9F9822BC}"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5AB181-F5B0-4CDA-8ABB-B6F4430B443D}" type="datetimeFigureOut">
              <a:rPr lang="fr-FR" smtClean="0"/>
              <a:t>30/11/2015</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E8A7963-7E2C-435A-AD6B-D8DC9F9822BC}"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DROIT DES AFFAIRES </a:t>
            </a:r>
            <a:endParaRPr lang="fr-FR" dirty="0"/>
          </a:p>
        </p:txBody>
      </p:sp>
      <p:sp>
        <p:nvSpPr>
          <p:cNvPr id="3" name="Sous-titre 2"/>
          <p:cNvSpPr>
            <a:spLocks noGrp="1"/>
          </p:cNvSpPr>
          <p:nvPr>
            <p:ph type="subTitle" idx="1"/>
          </p:nvPr>
        </p:nvSpPr>
        <p:spPr/>
        <p:txBody>
          <a:bodyPr/>
          <a:lstStyle/>
          <a:p>
            <a:r>
              <a:rPr lang="fr-FR" dirty="0" smtClean="0"/>
              <a:t>LA VENTE COMMERCIALE </a:t>
            </a:r>
          </a:p>
          <a:p>
            <a:endParaRPr lang="fr-FR" dirty="0"/>
          </a:p>
        </p:txBody>
      </p:sp>
    </p:spTree>
    <p:extLst>
      <p:ext uri="{BB962C8B-B14F-4D97-AF65-F5344CB8AC3E}">
        <p14:creationId xmlns:p14="http://schemas.microsoft.com/office/powerpoint/2010/main" val="118158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p:cNvSpPr>
          <p:nvPr>
            <p:ph type="title"/>
          </p:nvPr>
        </p:nvSpPr>
        <p:spPr/>
        <p:txBody>
          <a:bodyPr>
            <a:normAutofit/>
          </a:bodyPr>
          <a:lstStyle/>
          <a:p>
            <a:r>
              <a:rPr lang="fr-FR" sz="3400" b="1" smtClean="0"/>
              <a:t>B - LA RENCONTRE DES CONSENTEMENTS</a:t>
            </a:r>
          </a:p>
        </p:txBody>
      </p:sp>
      <p:sp>
        <p:nvSpPr>
          <p:cNvPr id="75778" name="Rectangle 3"/>
          <p:cNvSpPr>
            <a:spLocks noGrp="1"/>
          </p:cNvSpPr>
          <p:nvPr>
            <p:ph idx="1"/>
          </p:nvPr>
        </p:nvSpPr>
        <p:spPr/>
        <p:txBody>
          <a:bodyPr>
            <a:normAutofit/>
          </a:bodyPr>
          <a:lstStyle/>
          <a:p>
            <a:endParaRPr lang="fr-FR" sz="3800" smtClean="0"/>
          </a:p>
          <a:p>
            <a:r>
              <a:rPr lang="fr-FR" sz="3800" smtClean="0"/>
              <a:t>La formation d’un contrat nécessite la rencontre de deux consentements. Nous nous contenterons d’examiner les problèmes particuliers en matière de vente.</a:t>
            </a:r>
          </a:p>
        </p:txBody>
      </p:sp>
    </p:spTree>
    <p:extLst>
      <p:ext uri="{BB962C8B-B14F-4D97-AF65-F5344CB8AC3E}">
        <p14:creationId xmlns:p14="http://schemas.microsoft.com/office/powerpoint/2010/main" val="352543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p:cNvSpPr>
          <p:nvPr>
            <p:ph type="title"/>
          </p:nvPr>
        </p:nvSpPr>
        <p:spPr/>
        <p:txBody>
          <a:bodyPr>
            <a:normAutofit/>
          </a:bodyPr>
          <a:lstStyle/>
          <a:p>
            <a:pPr algn="ctr"/>
            <a:r>
              <a:rPr lang="fr-FR" sz="4200" b="1" smtClean="0"/>
              <a:t>a - Les compromis de vente</a:t>
            </a:r>
          </a:p>
        </p:txBody>
      </p:sp>
      <p:sp>
        <p:nvSpPr>
          <p:cNvPr id="76802" name="Rectangle 3"/>
          <p:cNvSpPr>
            <a:spLocks noGrp="1"/>
          </p:cNvSpPr>
          <p:nvPr>
            <p:ph idx="1"/>
          </p:nvPr>
        </p:nvSpPr>
        <p:spPr/>
        <p:txBody>
          <a:bodyPr>
            <a:normAutofit/>
          </a:bodyPr>
          <a:lstStyle/>
          <a:p>
            <a:r>
              <a:rPr lang="fr-FR" sz="3000" smtClean="0"/>
              <a:t>Il est fréquent que les parties à une vente rédigent un premier acte appelé compromis de vente tout en spécifiant que la vente ne sera réalisée que par la signature d’un acte définitif, le compromis de vente se présente alors comme une sorte d’acte préliminaire.</a:t>
            </a:r>
          </a:p>
          <a:p>
            <a:r>
              <a:rPr lang="fr-FR" sz="3000" smtClean="0"/>
              <a:t>Néanmoins, pour savoir si le consentement des parties est déjà réalisé ou non, il faut se reporter à l’intention des contractants :</a:t>
            </a:r>
          </a:p>
        </p:txBody>
      </p:sp>
    </p:spTree>
    <p:extLst>
      <p:ext uri="{BB962C8B-B14F-4D97-AF65-F5344CB8AC3E}">
        <p14:creationId xmlns:p14="http://schemas.microsoft.com/office/powerpoint/2010/main" val="1655204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p:cNvSpPr>
          <p:nvPr>
            <p:ph idx="1"/>
          </p:nvPr>
        </p:nvSpPr>
        <p:spPr>
          <a:xfrm>
            <a:off x="457200" y="764704"/>
            <a:ext cx="8229600" cy="5328592"/>
          </a:xfrm>
        </p:spPr>
        <p:txBody>
          <a:bodyPr>
            <a:normAutofit/>
          </a:bodyPr>
          <a:lstStyle/>
          <a:p>
            <a:pPr>
              <a:lnSpc>
                <a:spcPct val="90000"/>
              </a:lnSpc>
              <a:buFont typeface="Wingdings 2" pitchFamily="18" charset="2"/>
              <a:buNone/>
            </a:pPr>
            <a:r>
              <a:rPr lang="fr-FR" dirty="0" smtClean="0"/>
              <a:t>	</a:t>
            </a:r>
          </a:p>
          <a:p>
            <a:pPr>
              <a:lnSpc>
                <a:spcPct val="90000"/>
              </a:lnSpc>
            </a:pPr>
            <a:r>
              <a:rPr lang="fr-FR" sz="3400" dirty="0" smtClean="0"/>
              <a:t>Dans certains cas, le compromis n’est dans l’esprit des intéressés qu’un simple </a:t>
            </a:r>
            <a:r>
              <a:rPr lang="fr-FR" sz="3400" b="1" i="1" dirty="0" smtClean="0"/>
              <a:t>projet</a:t>
            </a:r>
            <a:r>
              <a:rPr lang="fr-FR" sz="3400" dirty="0" smtClean="0"/>
              <a:t>, c’est une base de réflexion ; à partir de là les parties se donnent un </a:t>
            </a:r>
            <a:r>
              <a:rPr lang="fr-FR" sz="3400" b="1" i="1" dirty="0" smtClean="0"/>
              <a:t>délai</a:t>
            </a:r>
            <a:r>
              <a:rPr lang="fr-FR" sz="3400" dirty="0" smtClean="0"/>
              <a:t>, c’est seulement à l’expiration de ce délai que le véritable contrat de vente sera conclu si, du moins, les parties sont toujours d’accord.</a:t>
            </a:r>
          </a:p>
        </p:txBody>
      </p:sp>
    </p:spTree>
    <p:extLst>
      <p:ext uri="{BB962C8B-B14F-4D97-AF65-F5344CB8AC3E}">
        <p14:creationId xmlns:p14="http://schemas.microsoft.com/office/powerpoint/2010/main" val="18366957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p:cNvSpPr>
          <p:nvPr>
            <p:ph idx="1"/>
          </p:nvPr>
        </p:nvSpPr>
        <p:spPr>
          <a:xfrm>
            <a:off x="457200" y="1052736"/>
            <a:ext cx="8229600" cy="5271864"/>
          </a:xfrm>
        </p:spPr>
        <p:txBody>
          <a:bodyPr>
            <a:normAutofit/>
          </a:bodyPr>
          <a:lstStyle/>
          <a:p>
            <a:r>
              <a:rPr lang="fr-FR" sz="2800" dirty="0" smtClean="0"/>
              <a:t>Dans d’autres cas les intentions des parties sont différentes, les personnes qui signent le compromis de vente donnent dès ce moment leur consentement à la vente, il est seulement prévu la rédaction d’un acte complémentaire, plus officiel, afin de constituer une preuve de la vente. Si cela est l’intention des parties, le compromis de vente constitue déjà une véritable vente car, selon le principe du consensualisme de la vente, celle-ci se réalise par le seul échange des consentements.</a:t>
            </a:r>
          </a:p>
        </p:txBody>
      </p:sp>
    </p:spTree>
    <p:extLst>
      <p:ext uri="{BB962C8B-B14F-4D97-AF65-F5344CB8AC3E}">
        <p14:creationId xmlns:p14="http://schemas.microsoft.com/office/powerpoint/2010/main" val="40402635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p:cNvSpPr>
          <p:nvPr>
            <p:ph type="title"/>
          </p:nvPr>
        </p:nvSpPr>
        <p:spPr/>
        <p:txBody>
          <a:bodyPr>
            <a:normAutofit/>
          </a:bodyPr>
          <a:lstStyle/>
          <a:p>
            <a:pPr algn="ctr"/>
            <a:r>
              <a:rPr lang="fr-FR" sz="4200" b="1" smtClean="0"/>
              <a:t>b - Les promesses de vente</a:t>
            </a:r>
          </a:p>
        </p:txBody>
      </p:sp>
      <p:sp>
        <p:nvSpPr>
          <p:cNvPr id="79874" name="Rectangle 3"/>
          <p:cNvSpPr>
            <a:spLocks noGrp="1"/>
          </p:cNvSpPr>
          <p:nvPr>
            <p:ph idx="1"/>
          </p:nvPr>
        </p:nvSpPr>
        <p:spPr/>
        <p:txBody>
          <a:bodyPr>
            <a:normAutofit/>
          </a:bodyPr>
          <a:lstStyle/>
          <a:p>
            <a:r>
              <a:rPr lang="fr-FR" sz="3000" smtClean="0"/>
              <a:t>Ici les contractants procèdent en deux étapes, au lieu d’échanger directement leur consentement à propos d’une vente pure et simple, ils se contentent, dans une première étape, de donner une promesse de réaliser la vente, c’est éventuellement cette promesse qui aboutira ensuite à une véritable vente.</a:t>
            </a:r>
          </a:p>
          <a:p>
            <a:r>
              <a:rPr lang="fr-FR" sz="3000" smtClean="0"/>
              <a:t>Il faut distinguer deux catégories de promesses :</a:t>
            </a:r>
          </a:p>
        </p:txBody>
      </p:sp>
    </p:spTree>
    <p:extLst>
      <p:ext uri="{BB962C8B-B14F-4D97-AF65-F5344CB8AC3E}">
        <p14:creationId xmlns:p14="http://schemas.microsoft.com/office/powerpoint/2010/main" val="1410467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p:cNvSpPr>
          <p:nvPr>
            <p:ph type="title"/>
          </p:nvPr>
        </p:nvSpPr>
        <p:spPr/>
        <p:txBody>
          <a:bodyPr>
            <a:normAutofit/>
          </a:bodyPr>
          <a:lstStyle/>
          <a:p>
            <a:pPr algn="ctr"/>
            <a:r>
              <a:rPr lang="fr-FR" sz="3400" b="1" smtClean="0"/>
              <a:t>1/ La promesse synallagmatique de vente</a:t>
            </a:r>
          </a:p>
        </p:txBody>
      </p:sp>
      <p:sp>
        <p:nvSpPr>
          <p:cNvPr id="80898" name="Rectangle 3"/>
          <p:cNvSpPr>
            <a:spLocks noGrp="1"/>
          </p:cNvSpPr>
          <p:nvPr>
            <p:ph idx="1"/>
          </p:nvPr>
        </p:nvSpPr>
        <p:spPr/>
        <p:txBody>
          <a:bodyPr>
            <a:normAutofit/>
          </a:bodyPr>
          <a:lstStyle/>
          <a:p>
            <a:r>
              <a:rPr lang="fr-FR" sz="3000" smtClean="0"/>
              <a:t>C’est une double promesse simultanée, une promesse de vendre pour le vendeur et une promesse d’acheter pour l’acheteur, bien entendu le prix et les modalités de la vente étant convenus.</a:t>
            </a:r>
          </a:p>
          <a:p>
            <a:r>
              <a:rPr lang="fr-FR" sz="2800" smtClean="0"/>
              <a:t>Dans ces conditions, la promesse synallagmatique ne constitue-t-elle pas tout simplement une vente ? La réponse dépend du fait que la vente est consensuelle ou solennelle :</a:t>
            </a:r>
          </a:p>
        </p:txBody>
      </p:sp>
    </p:spTree>
    <p:extLst>
      <p:ext uri="{BB962C8B-B14F-4D97-AF65-F5344CB8AC3E}">
        <p14:creationId xmlns:p14="http://schemas.microsoft.com/office/powerpoint/2010/main" val="3806327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p:cNvSpPr>
          <p:nvPr>
            <p:ph idx="1"/>
          </p:nvPr>
        </p:nvSpPr>
        <p:spPr>
          <a:xfrm>
            <a:off x="539552" y="1412776"/>
            <a:ext cx="8229600" cy="4389120"/>
          </a:xfrm>
        </p:spPr>
        <p:txBody>
          <a:bodyPr>
            <a:normAutofit/>
          </a:bodyPr>
          <a:lstStyle/>
          <a:p>
            <a:r>
              <a:rPr lang="fr-FR" sz="3000" dirty="0" smtClean="0"/>
              <a:t>- Dans le cas d’une vente </a:t>
            </a:r>
            <a:r>
              <a:rPr lang="fr-FR" sz="3000" b="1" i="1" dirty="0" smtClean="0"/>
              <a:t>consensuelle</a:t>
            </a:r>
            <a:r>
              <a:rPr lang="fr-FR" sz="3000" dirty="0" smtClean="0"/>
              <a:t>, la promesse synallagmatique constitue une véritable vente en vertu du principe du consensualisme de la vente ; pour que la vente soit conclue, il suffit que les consentements se soient rencontrés sur le bien vendu et sur le prix. Du moment qu’il y a promesse de vendre d’un côté, et promesse d’acheter de l’autre, l’échange de consentement a déjà eu lieu.</a:t>
            </a:r>
          </a:p>
        </p:txBody>
      </p:sp>
    </p:spTree>
    <p:extLst>
      <p:ext uri="{BB962C8B-B14F-4D97-AF65-F5344CB8AC3E}">
        <p14:creationId xmlns:p14="http://schemas.microsoft.com/office/powerpoint/2010/main" val="31764126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p:cNvSpPr>
          <p:nvPr>
            <p:ph idx="1"/>
          </p:nvPr>
        </p:nvSpPr>
        <p:spPr>
          <a:xfrm>
            <a:off x="539552" y="1196752"/>
            <a:ext cx="8229600" cy="4389120"/>
          </a:xfrm>
        </p:spPr>
        <p:txBody>
          <a:bodyPr>
            <a:normAutofit/>
          </a:bodyPr>
          <a:lstStyle/>
          <a:p>
            <a:r>
              <a:rPr lang="fr-FR" sz="3800" smtClean="0"/>
              <a:t>- Dans le cas par contre d’une vente </a:t>
            </a:r>
            <a:r>
              <a:rPr lang="fr-FR" sz="3800" b="1" i="1" smtClean="0"/>
              <a:t>solennelle</a:t>
            </a:r>
            <a:r>
              <a:rPr lang="fr-FR" sz="3800" smtClean="0"/>
              <a:t>, par exemple la vente d’un fonds de commerce, il ne suffit pas qu’il y ait échange des consentements, il faut en outre accomplir les formalités exigées par la loi. </a:t>
            </a:r>
          </a:p>
        </p:txBody>
      </p:sp>
    </p:spTree>
    <p:extLst>
      <p:ext uri="{BB962C8B-B14F-4D97-AF65-F5344CB8AC3E}">
        <p14:creationId xmlns:p14="http://schemas.microsoft.com/office/powerpoint/2010/main" val="1759959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p:cNvSpPr>
          <p:nvPr>
            <p:ph idx="1"/>
          </p:nvPr>
        </p:nvSpPr>
        <p:spPr>
          <a:xfrm>
            <a:off x="395536" y="1268760"/>
            <a:ext cx="8229600" cy="4824536"/>
          </a:xfrm>
        </p:spPr>
        <p:txBody>
          <a:bodyPr>
            <a:normAutofit/>
          </a:bodyPr>
          <a:lstStyle/>
          <a:p>
            <a:r>
              <a:rPr lang="fr-FR" sz="3000" dirty="0" smtClean="0"/>
              <a:t>Dans ces conditions, la promesse synallagmatique de vente du fonds de commerce crée seulement des obligations à la charge des </a:t>
            </a:r>
            <a:r>
              <a:rPr lang="fr-FR" sz="3000" dirty="0" err="1" smtClean="0"/>
              <a:t>promettants</a:t>
            </a:r>
            <a:r>
              <a:rPr lang="fr-FR" sz="3000" dirty="0" smtClean="0"/>
              <a:t>, c’est-à-dire l’obligation de passer l’acte solennel, elle ne peut pas en elle-même transférer la propriété ; c’est seulement lorsque les formalités requises par la loi seront accomplies que la vente sera réalisée et opérera transfert de propriété.</a:t>
            </a:r>
          </a:p>
          <a:p>
            <a:endParaRPr lang="fr-FR" sz="3000" dirty="0" smtClean="0"/>
          </a:p>
        </p:txBody>
      </p:sp>
    </p:spTree>
    <p:extLst>
      <p:ext uri="{BB962C8B-B14F-4D97-AF65-F5344CB8AC3E}">
        <p14:creationId xmlns:p14="http://schemas.microsoft.com/office/powerpoint/2010/main" val="1882359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p:cNvSpPr>
          <p:nvPr>
            <p:ph type="title"/>
          </p:nvPr>
        </p:nvSpPr>
        <p:spPr/>
        <p:txBody>
          <a:bodyPr>
            <a:normAutofit/>
          </a:bodyPr>
          <a:lstStyle/>
          <a:p>
            <a:r>
              <a:rPr lang="fr-FR" sz="4200" b="1" smtClean="0"/>
              <a:t>2/ La promesse unilatérale de vente</a:t>
            </a:r>
          </a:p>
        </p:txBody>
      </p:sp>
      <p:sp>
        <p:nvSpPr>
          <p:cNvPr id="84994" name="Rectangle 3"/>
          <p:cNvSpPr>
            <a:spLocks noGrp="1"/>
          </p:cNvSpPr>
          <p:nvPr>
            <p:ph idx="1"/>
          </p:nvPr>
        </p:nvSpPr>
        <p:spPr/>
        <p:txBody>
          <a:bodyPr>
            <a:normAutofit/>
          </a:bodyPr>
          <a:lstStyle/>
          <a:p>
            <a:r>
              <a:rPr lang="fr-FR" sz="4200" smtClean="0"/>
              <a:t>Par cette promesse, une personne, appelée le promettant, s’engage à vendre un bien à une autre personne pendant </a:t>
            </a:r>
            <a:r>
              <a:rPr lang="fr-FR" sz="4200" b="1" i="1" smtClean="0"/>
              <a:t>un délai</a:t>
            </a:r>
            <a:r>
              <a:rPr lang="fr-FR" sz="4200" smtClean="0"/>
              <a:t> convenu et à des conditions déterminées.</a:t>
            </a:r>
          </a:p>
        </p:txBody>
      </p:sp>
    </p:spTree>
    <p:extLst>
      <p:ext uri="{BB962C8B-B14F-4D97-AF65-F5344CB8AC3E}">
        <p14:creationId xmlns:p14="http://schemas.microsoft.com/office/powerpoint/2010/main" val="620678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p:cNvSpPr>
          <p:nvPr>
            <p:ph type="title" idx="4294967295"/>
          </p:nvPr>
        </p:nvSpPr>
        <p:spPr>
          <a:xfrm>
            <a:off x="467544" y="260648"/>
            <a:ext cx="8229600"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eaLnBrk="1" hangingPunct="1"/>
            <a:r>
              <a:rPr lang="fr-FR" sz="4200" b="1" dirty="0" smtClean="0"/>
              <a:t>CHAPITRE I – LE CONTRAT DE VENTE</a:t>
            </a:r>
          </a:p>
        </p:txBody>
      </p:sp>
      <p:sp>
        <p:nvSpPr>
          <p:cNvPr id="67586" name="Rectangle 3"/>
          <p:cNvSpPr>
            <a:spLocks noGrp="1"/>
          </p:cNvSpPr>
          <p:nvPr>
            <p:ph type="body" idx="4294967295"/>
          </p:nvPr>
        </p:nvSpPr>
        <p:spPr>
          <a:xfrm>
            <a:off x="467544" y="1700808"/>
            <a:ext cx="8229600" cy="4381947"/>
          </a:xfrm>
        </p:spPr>
        <p:style>
          <a:lnRef idx="2">
            <a:schemeClr val="accent1"/>
          </a:lnRef>
          <a:fillRef idx="1">
            <a:schemeClr val="lt1"/>
          </a:fillRef>
          <a:effectRef idx="0">
            <a:schemeClr val="accent1"/>
          </a:effectRef>
          <a:fontRef idx="minor">
            <a:schemeClr val="dk1"/>
          </a:fontRef>
        </p:style>
        <p:txBody>
          <a:bodyPr>
            <a:normAutofit/>
          </a:bodyPr>
          <a:lstStyle/>
          <a:p>
            <a:pPr eaLnBrk="1" hangingPunct="1"/>
            <a:r>
              <a:rPr lang="fr-FR" sz="4400" i="1" dirty="0" smtClean="0"/>
              <a:t>La vente est le contrat par lequel une personne, le vendeur, transfère la propriété de ses biens à une autre personne, l’acheteur ou acquéreur, contre paiement d’un prix en argent.</a:t>
            </a:r>
          </a:p>
        </p:txBody>
      </p:sp>
    </p:spTree>
    <p:extLst>
      <p:ext uri="{BB962C8B-B14F-4D97-AF65-F5344CB8AC3E}">
        <p14:creationId xmlns:p14="http://schemas.microsoft.com/office/powerpoint/2010/main" val="3643135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p:cNvSpPr>
          <p:nvPr>
            <p:ph idx="1"/>
          </p:nvPr>
        </p:nvSpPr>
        <p:spPr>
          <a:xfrm>
            <a:off x="467544" y="1340768"/>
            <a:ext cx="8229600" cy="4389120"/>
          </a:xfrm>
        </p:spPr>
        <p:txBody>
          <a:bodyPr>
            <a:normAutofit/>
          </a:bodyPr>
          <a:lstStyle/>
          <a:p>
            <a:r>
              <a:rPr lang="fr-FR" sz="3400" dirty="0" smtClean="0"/>
              <a:t>Il s’agit en l’occurrence d’un </a:t>
            </a:r>
            <a:r>
              <a:rPr lang="fr-FR" sz="3400" i="1" dirty="0" smtClean="0"/>
              <a:t>contrat unilatéral</a:t>
            </a:r>
            <a:r>
              <a:rPr lang="fr-FR" sz="3400" dirty="0" smtClean="0"/>
              <a:t> dans la mesure où il nécessite le consentement du promettant et du bénéficiaire de la promesse ; mais il ne crée d’obligation qu’à la charge d’une partie, le promettant ; obligation de tenir le bien à la disposition du bénéficiaire durant le délai convenu.</a:t>
            </a:r>
          </a:p>
        </p:txBody>
      </p:sp>
    </p:spTree>
    <p:extLst>
      <p:ext uri="{BB962C8B-B14F-4D97-AF65-F5344CB8AC3E}">
        <p14:creationId xmlns:p14="http://schemas.microsoft.com/office/powerpoint/2010/main" val="5641236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p:cNvSpPr>
          <p:nvPr>
            <p:ph idx="1"/>
          </p:nvPr>
        </p:nvSpPr>
        <p:spPr>
          <a:xfrm>
            <a:off x="467544" y="1268760"/>
            <a:ext cx="8229600" cy="4389120"/>
          </a:xfrm>
        </p:spPr>
        <p:txBody>
          <a:bodyPr>
            <a:normAutofit/>
          </a:bodyPr>
          <a:lstStyle/>
          <a:p>
            <a:r>
              <a:rPr lang="fr-FR" sz="3800" dirty="0" smtClean="0"/>
              <a:t>Le bénéficiaire n’est nullement engagé ; pendant tout le délai convenu il a une option, s’il décide d’acheter le bien, on dit qu’il lève l’option, mais si à la fin du délai il ne lève pas l’option, la promesse tombe et le promettant retrouve sa liberté.</a:t>
            </a:r>
          </a:p>
          <a:p>
            <a:pPr>
              <a:buFont typeface="Wingdings 2" pitchFamily="18" charset="2"/>
              <a:buNone/>
            </a:pPr>
            <a:endParaRPr lang="fr-FR" sz="3800" dirty="0" smtClean="0"/>
          </a:p>
        </p:txBody>
      </p:sp>
    </p:spTree>
    <p:extLst>
      <p:ext uri="{BB962C8B-B14F-4D97-AF65-F5344CB8AC3E}">
        <p14:creationId xmlns:p14="http://schemas.microsoft.com/office/powerpoint/2010/main" val="8280682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p:cNvSpPr>
          <p:nvPr>
            <p:ph type="title"/>
          </p:nvPr>
        </p:nvSpPr>
        <p:spPr/>
        <p:txBody>
          <a:bodyPr>
            <a:normAutofit/>
          </a:bodyPr>
          <a:lstStyle/>
          <a:p>
            <a:r>
              <a:rPr lang="fr-FR" sz="4600" b="1" dirty="0" smtClean="0"/>
              <a:t>c - Les ventes avec dédit et arrhes</a:t>
            </a:r>
          </a:p>
        </p:txBody>
      </p:sp>
      <p:sp>
        <p:nvSpPr>
          <p:cNvPr id="88066" name="Rectangle 3"/>
          <p:cNvSpPr>
            <a:spLocks noGrp="1"/>
          </p:cNvSpPr>
          <p:nvPr>
            <p:ph idx="1"/>
          </p:nvPr>
        </p:nvSpPr>
        <p:spPr/>
        <p:txBody>
          <a:bodyPr>
            <a:normAutofit/>
          </a:bodyPr>
          <a:lstStyle/>
          <a:p>
            <a:r>
              <a:rPr lang="fr-FR" sz="3000" u="sng" dirty="0" smtClean="0"/>
              <a:t>- </a:t>
            </a:r>
            <a:r>
              <a:rPr lang="fr-FR" sz="3000" b="1" i="1" u="sng" dirty="0" smtClean="0"/>
              <a:t>Les clauses de dédit</a:t>
            </a:r>
            <a:r>
              <a:rPr lang="fr-FR" sz="3000" dirty="0" smtClean="0"/>
              <a:t>, lorsqu’elles sont insérées dans un contrat, permettent au vendeur et /ou à l’acheteur de renoncer à la vente qui avait été conclue. S’il renonce, la vente est alors annulée. Dans ce cas, il est presque toujours stipulé </a:t>
            </a:r>
            <a:r>
              <a:rPr lang="fr-FR" sz="3000" b="1" i="1" dirty="0" smtClean="0"/>
              <a:t>une date limite</a:t>
            </a:r>
            <a:r>
              <a:rPr lang="fr-FR" sz="3000" dirty="0" smtClean="0"/>
              <a:t> pour le dédit et une </a:t>
            </a:r>
            <a:r>
              <a:rPr lang="fr-FR" sz="3000" b="1" i="1" dirty="0" smtClean="0"/>
              <a:t>indemnité</a:t>
            </a:r>
            <a:r>
              <a:rPr lang="fr-FR" sz="3000" dirty="0" smtClean="0"/>
              <a:t> à verser par la partie qui se dédit.</a:t>
            </a:r>
          </a:p>
        </p:txBody>
      </p:sp>
    </p:spTree>
    <p:extLst>
      <p:ext uri="{BB962C8B-B14F-4D97-AF65-F5344CB8AC3E}">
        <p14:creationId xmlns:p14="http://schemas.microsoft.com/office/powerpoint/2010/main" val="10015065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p:cNvSpPr>
            <a:spLocks noGrp="1"/>
          </p:cNvSpPr>
          <p:nvPr>
            <p:ph idx="1"/>
          </p:nvPr>
        </p:nvSpPr>
        <p:spPr>
          <a:xfrm>
            <a:off x="467544" y="1412776"/>
            <a:ext cx="8229600" cy="4389120"/>
          </a:xfrm>
        </p:spPr>
        <p:txBody>
          <a:bodyPr>
            <a:normAutofit lnSpcReduction="10000"/>
          </a:bodyPr>
          <a:lstStyle/>
          <a:p>
            <a:r>
              <a:rPr lang="fr-FR" sz="3000" dirty="0" smtClean="0"/>
              <a:t>En pratique, les choses se passent de la manière suivante : sur le prix convenu (par </a:t>
            </a:r>
            <a:r>
              <a:rPr lang="fr-FR" sz="3000" dirty="0" err="1" smtClean="0"/>
              <a:t>exp</a:t>
            </a:r>
            <a:r>
              <a:rPr lang="fr-FR" sz="3000" dirty="0" smtClean="0"/>
              <a:t>. 5000 </a:t>
            </a:r>
            <a:r>
              <a:rPr lang="fr-FR" sz="3000" dirty="0" err="1" smtClean="0"/>
              <a:t>dh</a:t>
            </a:r>
            <a:r>
              <a:rPr lang="fr-FR" sz="3000" dirty="0" smtClean="0"/>
              <a:t>) l’acheteur verse déjà une certaine somme (par </a:t>
            </a:r>
            <a:r>
              <a:rPr lang="fr-FR" sz="3000" dirty="0" err="1" smtClean="0"/>
              <a:t>exp</a:t>
            </a:r>
            <a:r>
              <a:rPr lang="fr-FR" sz="3000" dirty="0" smtClean="0"/>
              <a:t>. 500 </a:t>
            </a:r>
            <a:r>
              <a:rPr lang="fr-FR" sz="3000" dirty="0" err="1" smtClean="0"/>
              <a:t>dh</a:t>
            </a:r>
            <a:r>
              <a:rPr lang="fr-FR" sz="3000" dirty="0" smtClean="0"/>
              <a:t>), simultanément une clause de dédit est ajoutée au contrat ; si l’acheteur veut renoncer à l’opération, il perd les 500 </a:t>
            </a:r>
            <a:r>
              <a:rPr lang="fr-FR" sz="3000" dirty="0" err="1" smtClean="0"/>
              <a:t>dh</a:t>
            </a:r>
            <a:r>
              <a:rPr lang="fr-FR" sz="3000" dirty="0" smtClean="0"/>
              <a:t> qu’il a versé, si au contraire c’est le vendeur qui veut se dégager de ses obligations il devra restituer à l’acheteur le double de la somme versée, c’est-à-dire 1000 </a:t>
            </a:r>
            <a:r>
              <a:rPr lang="fr-FR" sz="3000" dirty="0" err="1" smtClean="0"/>
              <a:t>dh</a:t>
            </a:r>
            <a:r>
              <a:rPr lang="fr-FR" sz="3000" dirty="0" smtClean="0"/>
              <a:t>.</a:t>
            </a:r>
          </a:p>
        </p:txBody>
      </p:sp>
    </p:spTree>
    <p:extLst>
      <p:ext uri="{BB962C8B-B14F-4D97-AF65-F5344CB8AC3E}">
        <p14:creationId xmlns:p14="http://schemas.microsoft.com/office/powerpoint/2010/main" val="27329509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Grp="1"/>
          </p:cNvSpPr>
          <p:nvPr>
            <p:ph idx="1"/>
          </p:nvPr>
        </p:nvSpPr>
        <p:spPr>
          <a:xfrm>
            <a:off x="467544" y="1484784"/>
            <a:ext cx="8229600" cy="4389120"/>
          </a:xfrm>
        </p:spPr>
        <p:txBody>
          <a:bodyPr>
            <a:normAutofit/>
          </a:bodyPr>
          <a:lstStyle/>
          <a:p>
            <a:r>
              <a:rPr lang="fr-FR" sz="3800" b="1" i="1" u="sng" dirty="0" smtClean="0"/>
              <a:t>- Les arrhes</a:t>
            </a:r>
            <a:r>
              <a:rPr lang="fr-FR" sz="3800" dirty="0" smtClean="0"/>
              <a:t> : c’est une situation qui se rapproche de la clause de dédit, là encore une somme d’argent est versée par l’acheteur au moment où il </a:t>
            </a:r>
            <a:r>
              <a:rPr lang="fr-FR" sz="3800" b="1" i="1" dirty="0" smtClean="0"/>
              <a:t>passe une commande</a:t>
            </a:r>
            <a:r>
              <a:rPr lang="fr-FR" sz="3800" dirty="0" smtClean="0"/>
              <a:t> afin d’assurer l’exécution de son engagement.</a:t>
            </a:r>
          </a:p>
        </p:txBody>
      </p:sp>
    </p:spTree>
    <p:extLst>
      <p:ext uri="{BB962C8B-B14F-4D97-AF65-F5344CB8AC3E}">
        <p14:creationId xmlns:p14="http://schemas.microsoft.com/office/powerpoint/2010/main" val="15276507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p:cNvSpPr>
            <a:spLocks noGrp="1"/>
          </p:cNvSpPr>
          <p:nvPr>
            <p:ph idx="1"/>
          </p:nvPr>
        </p:nvSpPr>
        <p:spPr>
          <a:xfrm>
            <a:off x="467544" y="1268760"/>
            <a:ext cx="8229600" cy="4389120"/>
          </a:xfrm>
        </p:spPr>
        <p:txBody>
          <a:bodyPr>
            <a:normAutofit/>
          </a:bodyPr>
          <a:lstStyle/>
          <a:p>
            <a:r>
              <a:rPr lang="fr-FR" sz="3800" dirty="0" smtClean="0"/>
              <a:t>En réalité, le versement des arrhes est conçu par les articles 288 à 290 DOC comme un </a:t>
            </a:r>
            <a:r>
              <a:rPr lang="fr-FR" sz="3800" b="1" i="1" dirty="0" smtClean="0"/>
              <a:t>acompte sur le prix</a:t>
            </a:r>
            <a:r>
              <a:rPr lang="fr-FR" sz="3800" dirty="0" smtClean="0"/>
              <a:t>, ce qui signifie que le contrat est définitivement conclu et que l’acheteur est engagé à verser le reste du prix à la livraison</a:t>
            </a:r>
            <a:r>
              <a:rPr lang="fr-FR" sz="3800" b="1" i="1" dirty="0" smtClean="0"/>
              <a:t>.</a:t>
            </a:r>
            <a:r>
              <a:rPr lang="fr-FR" sz="3800" dirty="0" smtClean="0"/>
              <a:t>.</a:t>
            </a:r>
          </a:p>
        </p:txBody>
      </p:sp>
    </p:spTree>
    <p:extLst>
      <p:ext uri="{BB962C8B-B14F-4D97-AF65-F5344CB8AC3E}">
        <p14:creationId xmlns:p14="http://schemas.microsoft.com/office/powerpoint/2010/main" val="35162276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p:cNvSpPr>
          <p:nvPr>
            <p:ph idx="1"/>
          </p:nvPr>
        </p:nvSpPr>
        <p:spPr>
          <a:xfrm>
            <a:off x="457200" y="1268760"/>
            <a:ext cx="8229600" cy="4896544"/>
          </a:xfrm>
        </p:spPr>
        <p:txBody>
          <a:bodyPr>
            <a:normAutofit/>
          </a:bodyPr>
          <a:lstStyle/>
          <a:p>
            <a:r>
              <a:rPr lang="fr-FR" sz="3000" b="1" i="1" dirty="0" smtClean="0"/>
              <a:t>Ce n’est donc pas une possibilité de se dégager du contrat </a:t>
            </a:r>
            <a:r>
              <a:rPr lang="fr-FR" sz="3000" dirty="0" smtClean="0"/>
              <a:t>; l’article 290 précise d’ailleurs que si celui qui a versé les arrhes n’exécute pas le reste de son obligation, le cocontractant peut s’adresser à la justice pour demander une indemnité. </a:t>
            </a:r>
          </a:p>
          <a:p>
            <a:r>
              <a:rPr lang="fr-FR" sz="3000" dirty="0" smtClean="0"/>
              <a:t>En attendant la décision du tribunal, ce dernier a le droit de retenir les arrhes qui seront à valoir sur l’indemnité définitive</a:t>
            </a:r>
          </a:p>
        </p:txBody>
      </p:sp>
    </p:spTree>
    <p:extLst>
      <p:ext uri="{BB962C8B-B14F-4D97-AF65-F5344CB8AC3E}">
        <p14:creationId xmlns:p14="http://schemas.microsoft.com/office/powerpoint/2010/main" val="39165062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p:cNvSpPr>
          <p:nvPr>
            <p:ph type="title"/>
          </p:nvPr>
        </p:nvSpPr>
        <p:spPr/>
        <p:txBody>
          <a:bodyPr>
            <a:normAutofit/>
          </a:bodyPr>
          <a:lstStyle/>
          <a:p>
            <a:r>
              <a:rPr lang="fr-FR" sz="4200" b="1" smtClean="0"/>
              <a:t>§ 2 - L’OBJET DU CONTRAT DE VENTE</a:t>
            </a:r>
          </a:p>
        </p:txBody>
      </p:sp>
      <p:sp>
        <p:nvSpPr>
          <p:cNvPr id="93186" name="Rectangle 3"/>
          <p:cNvSpPr>
            <a:spLocks noGrp="1"/>
          </p:cNvSpPr>
          <p:nvPr>
            <p:ph idx="1"/>
          </p:nvPr>
        </p:nvSpPr>
        <p:spPr/>
        <p:txBody>
          <a:bodyPr>
            <a:normAutofit/>
          </a:bodyPr>
          <a:lstStyle/>
          <a:p>
            <a:r>
              <a:rPr lang="fr-FR" sz="4200" smtClean="0"/>
              <a:t>L’objet de la vente est double, c’est la chose vendue et le prix de la vente. L’article 488 dispose en effet que pour que la vente soit parfaite, il faut un accord sur la </a:t>
            </a:r>
            <a:r>
              <a:rPr lang="fr-FR" sz="4200" b="1" i="1" smtClean="0"/>
              <a:t>chose</a:t>
            </a:r>
            <a:r>
              <a:rPr lang="fr-FR" sz="4200" smtClean="0"/>
              <a:t> vendue et sur le </a:t>
            </a:r>
            <a:r>
              <a:rPr lang="fr-FR" sz="4200" b="1" i="1" smtClean="0"/>
              <a:t>prix</a:t>
            </a:r>
            <a:r>
              <a:rPr lang="fr-FR" sz="4200" smtClean="0"/>
              <a:t>.</a:t>
            </a:r>
          </a:p>
        </p:txBody>
      </p:sp>
    </p:spTree>
    <p:extLst>
      <p:ext uri="{BB962C8B-B14F-4D97-AF65-F5344CB8AC3E}">
        <p14:creationId xmlns:p14="http://schemas.microsoft.com/office/powerpoint/2010/main" val="28077960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p:cNvSpPr>
          <p:nvPr>
            <p:ph type="title"/>
          </p:nvPr>
        </p:nvSpPr>
        <p:spPr/>
        <p:txBody>
          <a:bodyPr/>
          <a:lstStyle/>
          <a:p>
            <a:pPr algn="ctr"/>
            <a:r>
              <a:rPr lang="fr-FR" b="1" smtClean="0"/>
              <a:t>A - LA CHOSE VENDUE</a:t>
            </a:r>
          </a:p>
        </p:txBody>
      </p:sp>
      <p:sp>
        <p:nvSpPr>
          <p:cNvPr id="94210" name="Rectangle 3"/>
          <p:cNvSpPr>
            <a:spLocks noGrp="1"/>
          </p:cNvSpPr>
          <p:nvPr>
            <p:ph idx="1"/>
          </p:nvPr>
        </p:nvSpPr>
        <p:spPr/>
        <p:txBody>
          <a:bodyPr>
            <a:normAutofit/>
          </a:bodyPr>
          <a:lstStyle/>
          <a:p>
            <a:r>
              <a:rPr lang="fr-FR" sz="3800" smtClean="0"/>
              <a:t>En matière de vente, plusieurs questions se posent à propos de la chose : </a:t>
            </a:r>
          </a:p>
          <a:p>
            <a:r>
              <a:rPr lang="fr-FR" sz="3800" smtClean="0"/>
              <a:t>Peut-on vendre une chose qui n'existe pas au  moment de la vente ? </a:t>
            </a:r>
          </a:p>
          <a:p>
            <a:r>
              <a:rPr lang="fr-FR" sz="3800" smtClean="0"/>
              <a:t>Et peut-on vendre des choses futures?</a:t>
            </a:r>
          </a:p>
        </p:txBody>
      </p:sp>
    </p:spTree>
    <p:extLst>
      <p:ext uri="{BB962C8B-B14F-4D97-AF65-F5344CB8AC3E}">
        <p14:creationId xmlns:p14="http://schemas.microsoft.com/office/powerpoint/2010/main" val="11322203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p:cNvSpPr>
          <p:nvPr>
            <p:ph type="title"/>
          </p:nvPr>
        </p:nvSpPr>
        <p:spPr/>
        <p:txBody>
          <a:bodyPr>
            <a:normAutofit/>
          </a:bodyPr>
          <a:lstStyle/>
          <a:p>
            <a:pPr algn="ctr"/>
            <a:r>
              <a:rPr lang="fr-FR" sz="3000" b="1" smtClean="0"/>
              <a:t>a - L’existence de la chose au moment de la vente</a:t>
            </a:r>
            <a:br>
              <a:rPr lang="fr-FR" sz="3000" b="1" smtClean="0"/>
            </a:br>
            <a:endParaRPr lang="fr-FR" sz="3000" b="1" smtClean="0"/>
          </a:p>
        </p:txBody>
      </p:sp>
      <p:sp>
        <p:nvSpPr>
          <p:cNvPr id="95234" name="Rectangle 3"/>
          <p:cNvSpPr>
            <a:spLocks noGrp="1"/>
          </p:cNvSpPr>
          <p:nvPr>
            <p:ph idx="1"/>
          </p:nvPr>
        </p:nvSpPr>
        <p:spPr/>
        <p:txBody>
          <a:bodyPr>
            <a:normAutofit/>
          </a:bodyPr>
          <a:lstStyle/>
          <a:p>
            <a:r>
              <a:rPr lang="fr-FR" smtClean="0"/>
              <a:t>La chose objet de la vente doit en effet exister au moment de la conclusion du contrat sous peine de nullité du contrat. </a:t>
            </a:r>
          </a:p>
          <a:p>
            <a:r>
              <a:rPr lang="fr-FR" smtClean="0"/>
              <a:t>Pour mieux comprendre cette condition, prenons un exemple : supposons que l’on vend des marchandises qui font partie de la cargaison d’un navire qui n’est pas encore arrivé à port et l’on apprend que le navire a fait naufrage, la vente est-elle valable ? </a:t>
            </a:r>
          </a:p>
          <a:p>
            <a:r>
              <a:rPr lang="fr-FR" smtClean="0"/>
              <a:t>Il faut distinguer :</a:t>
            </a:r>
          </a:p>
        </p:txBody>
      </p:sp>
    </p:spTree>
    <p:extLst>
      <p:ext uri="{BB962C8B-B14F-4D97-AF65-F5344CB8AC3E}">
        <p14:creationId xmlns:p14="http://schemas.microsoft.com/office/powerpoint/2010/main" val="4107669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p:cNvSpPr>
          <p:nvPr>
            <p:ph type="body" idx="4294967295"/>
          </p:nvPr>
        </p:nvSpPr>
        <p:spPr>
          <a:xfrm>
            <a:off x="0" y="1600200"/>
            <a:ext cx="8229600" cy="4525963"/>
          </a:xfrm>
        </p:spPr>
        <p:txBody>
          <a:bodyPr>
            <a:normAutofit/>
          </a:bodyPr>
          <a:lstStyle/>
          <a:p>
            <a:pPr eaLnBrk="1" hangingPunct="1"/>
            <a:r>
              <a:rPr lang="fr-FR" sz="3200" dirty="0" smtClean="0"/>
              <a:t>Malgré le fait qu’elle constitue l’instrument juridique de base des différentes opérations économiques des commerçants, la vente n’est pas traitée par le code de commerce. Ce sont, par conséquent, les règles du DOC (articles 478 à 618) qui s’appliquent à la vente commerciale ; il s’agit des </a:t>
            </a:r>
            <a:r>
              <a:rPr lang="fr-FR" sz="3200" i="1" dirty="0" smtClean="0"/>
              <a:t>conditions de la formation du contrat de vente et de ses effets</a:t>
            </a:r>
            <a:r>
              <a:rPr lang="fr-FR" sz="3200" dirty="0" smtClean="0"/>
              <a:t>.</a:t>
            </a:r>
          </a:p>
        </p:txBody>
      </p:sp>
    </p:spTree>
    <p:extLst>
      <p:ext uri="{BB962C8B-B14F-4D97-AF65-F5344CB8AC3E}">
        <p14:creationId xmlns:p14="http://schemas.microsoft.com/office/powerpoint/2010/main" val="2386981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p:cNvSpPr>
          <p:nvPr>
            <p:ph idx="1"/>
          </p:nvPr>
        </p:nvSpPr>
        <p:spPr>
          <a:xfrm>
            <a:off x="395536" y="1196752"/>
            <a:ext cx="8229600" cy="5343872"/>
          </a:xfrm>
        </p:spPr>
        <p:txBody>
          <a:bodyPr>
            <a:normAutofit/>
          </a:bodyPr>
          <a:lstStyle/>
          <a:p>
            <a:r>
              <a:rPr lang="fr-FR" sz="3400" dirty="0" smtClean="0"/>
              <a:t>- </a:t>
            </a:r>
            <a:r>
              <a:rPr lang="fr-FR" sz="3400" i="1" dirty="0" smtClean="0"/>
              <a:t>1</a:t>
            </a:r>
            <a:r>
              <a:rPr lang="fr-FR" sz="3400" i="1" baseline="30000" dirty="0" smtClean="0"/>
              <a:t>ère</a:t>
            </a:r>
            <a:r>
              <a:rPr lang="fr-FR" sz="3400" i="1" dirty="0" smtClean="0"/>
              <a:t> situation</a:t>
            </a:r>
            <a:r>
              <a:rPr lang="fr-FR" sz="3400" dirty="0" smtClean="0"/>
              <a:t> : si le </a:t>
            </a:r>
            <a:r>
              <a:rPr lang="fr-FR" sz="3400" i="1" dirty="0" smtClean="0"/>
              <a:t>naufrage a eu lieu </a:t>
            </a:r>
            <a:r>
              <a:rPr lang="fr-FR" sz="3400" i="1" u="sng" dirty="0" smtClean="0"/>
              <a:t>avant la conclusion du contrat</a:t>
            </a:r>
            <a:r>
              <a:rPr lang="fr-FR" sz="3400" dirty="0" smtClean="0"/>
              <a:t>, </a:t>
            </a:r>
            <a:r>
              <a:rPr lang="fr-FR" sz="3400" i="1" dirty="0" smtClean="0"/>
              <a:t>le contrat serait nul</a:t>
            </a:r>
            <a:r>
              <a:rPr lang="fr-FR" sz="3400" dirty="0" smtClean="0"/>
              <a:t> car il a porté sur une chose qui n’existait pas ;</a:t>
            </a:r>
          </a:p>
          <a:p>
            <a:r>
              <a:rPr lang="fr-FR" sz="3400" dirty="0" smtClean="0"/>
              <a:t>- </a:t>
            </a:r>
            <a:r>
              <a:rPr lang="fr-FR" sz="3400" i="1" dirty="0" smtClean="0"/>
              <a:t>2</a:t>
            </a:r>
            <a:r>
              <a:rPr lang="fr-FR" sz="3400" i="1" baseline="30000" dirty="0" smtClean="0"/>
              <a:t>ème</a:t>
            </a:r>
            <a:r>
              <a:rPr lang="fr-FR" sz="3400" i="1" dirty="0" smtClean="0"/>
              <a:t> situation</a:t>
            </a:r>
            <a:r>
              <a:rPr lang="fr-FR" sz="3400" dirty="0" smtClean="0"/>
              <a:t> : mais si le naufrage a eu lieu </a:t>
            </a:r>
            <a:r>
              <a:rPr lang="fr-FR" sz="3400" i="1" u="sng" dirty="0" smtClean="0"/>
              <a:t>après la conclusion du contrat</a:t>
            </a:r>
            <a:r>
              <a:rPr lang="fr-FR" sz="3400" i="1" dirty="0" smtClean="0"/>
              <a:t>, le contrat reste valable</a:t>
            </a:r>
            <a:r>
              <a:rPr lang="fr-FR" sz="3400" dirty="0" smtClean="0"/>
              <a:t>, il s’agira seulement d’un problème d’exécution du contrat.</a:t>
            </a:r>
          </a:p>
        </p:txBody>
      </p:sp>
    </p:spTree>
    <p:extLst>
      <p:ext uri="{BB962C8B-B14F-4D97-AF65-F5344CB8AC3E}">
        <p14:creationId xmlns:p14="http://schemas.microsoft.com/office/powerpoint/2010/main" val="34623767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p:cNvSpPr>
          <p:nvPr>
            <p:ph type="title"/>
          </p:nvPr>
        </p:nvSpPr>
        <p:spPr/>
        <p:txBody>
          <a:bodyPr>
            <a:normAutofit/>
          </a:bodyPr>
          <a:lstStyle/>
          <a:p>
            <a:pPr algn="ctr"/>
            <a:r>
              <a:rPr lang="fr-FR" sz="4600" b="1" smtClean="0"/>
              <a:t>b - La vente de choses futures</a:t>
            </a:r>
          </a:p>
        </p:txBody>
      </p:sp>
      <p:sp>
        <p:nvSpPr>
          <p:cNvPr id="97282" name="Rectangle 3"/>
          <p:cNvSpPr>
            <a:spLocks noGrp="1"/>
          </p:cNvSpPr>
          <p:nvPr>
            <p:ph idx="1"/>
          </p:nvPr>
        </p:nvSpPr>
        <p:spPr/>
        <p:txBody>
          <a:bodyPr>
            <a:normAutofit/>
          </a:bodyPr>
          <a:lstStyle/>
          <a:p>
            <a:r>
              <a:rPr lang="fr-FR" sz="4200" smtClean="0"/>
              <a:t>C’est une opération qui est actuellement très fréquente, des personnes qui vendent des choses qui n’existent pas encore mais qu’elles s’engagent à produire. Exemple : </a:t>
            </a:r>
            <a:r>
              <a:rPr lang="fr-FR" sz="4200" smtClean="0">
                <a:sym typeface="Wingdings" pitchFamily="2" charset="2"/>
              </a:rPr>
              <a:t></a:t>
            </a:r>
            <a:endParaRPr lang="fr-FR" sz="4200" smtClean="0"/>
          </a:p>
        </p:txBody>
      </p:sp>
    </p:spTree>
    <p:extLst>
      <p:ext uri="{BB962C8B-B14F-4D97-AF65-F5344CB8AC3E}">
        <p14:creationId xmlns:p14="http://schemas.microsoft.com/office/powerpoint/2010/main" val="34368483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p:cNvSpPr>
          <p:nvPr>
            <p:ph idx="1"/>
          </p:nvPr>
        </p:nvSpPr>
        <p:spPr>
          <a:xfrm>
            <a:off x="457200" y="1268760"/>
            <a:ext cx="8229600" cy="5055840"/>
          </a:xfrm>
        </p:spPr>
        <p:txBody>
          <a:bodyPr>
            <a:normAutofit/>
          </a:bodyPr>
          <a:lstStyle/>
          <a:p>
            <a:r>
              <a:rPr lang="fr-FR" sz="3800" dirty="0" smtClean="0"/>
              <a:t>Par exemple un industriel qui reçoit une commande avec un premier versement et fabrique ensuite les objets vendus, un agriculteur qui vend à l’avance une récolte future, un peintre qui vend une œuvre non encore réalisée…</a:t>
            </a:r>
          </a:p>
          <a:p>
            <a:pPr>
              <a:buFont typeface="Wingdings 2" pitchFamily="18" charset="2"/>
              <a:buNone/>
            </a:pPr>
            <a:endParaRPr lang="fr-FR" sz="3400" dirty="0" smtClean="0"/>
          </a:p>
        </p:txBody>
      </p:sp>
    </p:spTree>
    <p:extLst>
      <p:ext uri="{BB962C8B-B14F-4D97-AF65-F5344CB8AC3E}">
        <p14:creationId xmlns:p14="http://schemas.microsoft.com/office/powerpoint/2010/main" val="40985472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p:cNvSpPr>
            <a:spLocks noGrp="1"/>
          </p:cNvSpPr>
          <p:nvPr>
            <p:ph idx="1"/>
          </p:nvPr>
        </p:nvSpPr>
        <p:spPr>
          <a:xfrm>
            <a:off x="467544" y="1412776"/>
            <a:ext cx="8229600" cy="4389120"/>
          </a:xfrm>
        </p:spPr>
        <p:txBody>
          <a:bodyPr>
            <a:normAutofit/>
          </a:bodyPr>
          <a:lstStyle/>
          <a:p>
            <a:pPr>
              <a:lnSpc>
                <a:spcPct val="90000"/>
              </a:lnSpc>
            </a:pPr>
            <a:r>
              <a:rPr lang="fr-FR" sz="4600" dirty="0" smtClean="0"/>
              <a:t>Ces opérations sont admises par le droit, elles vont seulement poser des problèmes lorsque la chose promise n’apparaît pas. </a:t>
            </a:r>
          </a:p>
          <a:p>
            <a:pPr>
              <a:lnSpc>
                <a:spcPct val="90000"/>
              </a:lnSpc>
            </a:pPr>
            <a:r>
              <a:rPr lang="fr-FR" sz="4600" dirty="0" smtClean="0"/>
              <a:t>Il faut distinguer :</a:t>
            </a:r>
          </a:p>
        </p:txBody>
      </p:sp>
    </p:spTree>
    <p:extLst>
      <p:ext uri="{BB962C8B-B14F-4D97-AF65-F5344CB8AC3E}">
        <p14:creationId xmlns:p14="http://schemas.microsoft.com/office/powerpoint/2010/main" val="39479276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p:cNvSpPr>
            <a:spLocks noGrp="1"/>
          </p:cNvSpPr>
          <p:nvPr>
            <p:ph idx="1"/>
          </p:nvPr>
        </p:nvSpPr>
        <p:spPr>
          <a:xfrm>
            <a:off x="467544" y="1412776"/>
            <a:ext cx="8229600" cy="4389120"/>
          </a:xfrm>
        </p:spPr>
        <p:txBody>
          <a:bodyPr>
            <a:normAutofit/>
          </a:bodyPr>
          <a:lstStyle/>
          <a:p>
            <a:r>
              <a:rPr lang="fr-FR" sz="3800" dirty="0" smtClean="0"/>
              <a:t>* </a:t>
            </a:r>
            <a:r>
              <a:rPr lang="fr-FR" sz="3800" i="1" dirty="0" smtClean="0"/>
              <a:t>1</a:t>
            </a:r>
            <a:r>
              <a:rPr lang="fr-FR" sz="3800" i="1" baseline="30000" dirty="0" smtClean="0"/>
              <a:t>ère</a:t>
            </a:r>
            <a:r>
              <a:rPr lang="fr-FR" sz="3800" i="1" dirty="0" smtClean="0"/>
              <a:t> situation</a:t>
            </a:r>
            <a:r>
              <a:rPr lang="fr-FR" sz="3800" dirty="0" smtClean="0"/>
              <a:t> : si la chose vendue ne vient pas à existence </a:t>
            </a:r>
            <a:r>
              <a:rPr lang="fr-FR" sz="3800" i="1" dirty="0" smtClean="0"/>
              <a:t>par </a:t>
            </a:r>
            <a:r>
              <a:rPr lang="fr-FR" sz="3800" i="1" dirty="0" smtClean="0">
                <a:solidFill>
                  <a:srgbClr val="FF3300"/>
                </a:solidFill>
              </a:rPr>
              <a:t>la faute du vendeur</a:t>
            </a:r>
            <a:r>
              <a:rPr lang="fr-FR" sz="3800" dirty="0" smtClean="0">
                <a:solidFill>
                  <a:srgbClr val="FF3300"/>
                </a:solidFill>
              </a:rPr>
              <a:t> </a:t>
            </a:r>
            <a:r>
              <a:rPr lang="fr-FR" sz="3800" dirty="0" smtClean="0"/>
              <a:t>: la </a:t>
            </a:r>
            <a:r>
              <a:rPr lang="fr-FR" sz="3800" i="1" dirty="0" smtClean="0"/>
              <a:t>vente n’est pas nulle</a:t>
            </a:r>
            <a:r>
              <a:rPr lang="fr-FR" sz="3800" dirty="0" smtClean="0"/>
              <a:t> faute d’objet, il y a seulement inexécution du contrat ; l’acheteur n’aura pas à payer le prix et peut demander des dommages intérêts ; </a:t>
            </a:r>
          </a:p>
          <a:p>
            <a:endParaRPr lang="fr-FR" sz="3800" dirty="0" smtClean="0"/>
          </a:p>
        </p:txBody>
      </p:sp>
    </p:spTree>
    <p:extLst>
      <p:ext uri="{BB962C8B-B14F-4D97-AF65-F5344CB8AC3E}">
        <p14:creationId xmlns:p14="http://schemas.microsoft.com/office/powerpoint/2010/main" val="17846947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3"/>
          <p:cNvSpPr>
            <a:spLocks noGrp="1"/>
          </p:cNvSpPr>
          <p:nvPr>
            <p:ph idx="1"/>
          </p:nvPr>
        </p:nvSpPr>
        <p:spPr>
          <a:xfrm>
            <a:off x="467544" y="1700808"/>
            <a:ext cx="8229600" cy="4389120"/>
          </a:xfrm>
        </p:spPr>
        <p:txBody>
          <a:bodyPr/>
          <a:lstStyle/>
          <a:p>
            <a:r>
              <a:rPr lang="fr-FR" sz="4600" dirty="0" smtClean="0"/>
              <a:t>*</a:t>
            </a:r>
            <a:r>
              <a:rPr lang="fr-FR" sz="4600" i="1" dirty="0" smtClean="0"/>
              <a:t>2</a:t>
            </a:r>
            <a:r>
              <a:rPr lang="fr-FR" sz="4600" i="1" baseline="30000" dirty="0" smtClean="0"/>
              <a:t>ème</a:t>
            </a:r>
            <a:r>
              <a:rPr lang="fr-FR" sz="4600" i="1" dirty="0" smtClean="0"/>
              <a:t> situation</a:t>
            </a:r>
            <a:r>
              <a:rPr lang="fr-FR" sz="4600" dirty="0" smtClean="0"/>
              <a:t> : si la chose n’apparaît pas suite à un événement</a:t>
            </a:r>
            <a:r>
              <a:rPr lang="fr-FR" sz="4600" i="1" dirty="0" smtClean="0"/>
              <a:t> </a:t>
            </a:r>
            <a:r>
              <a:rPr lang="fr-FR" sz="4600" dirty="0" smtClean="0"/>
              <a:t>de</a:t>
            </a:r>
            <a:r>
              <a:rPr lang="fr-FR" sz="4600" i="1" dirty="0" smtClean="0"/>
              <a:t> </a:t>
            </a:r>
            <a:r>
              <a:rPr lang="fr-FR" sz="4600" i="1" dirty="0" smtClean="0">
                <a:solidFill>
                  <a:srgbClr val="FF3300"/>
                </a:solidFill>
              </a:rPr>
              <a:t>force majeure</a:t>
            </a:r>
            <a:r>
              <a:rPr lang="fr-FR" sz="4600" dirty="0" smtClean="0"/>
              <a:t>, la solution dépend de l’analyse du contrat :</a:t>
            </a:r>
          </a:p>
        </p:txBody>
      </p:sp>
    </p:spTree>
    <p:extLst>
      <p:ext uri="{BB962C8B-B14F-4D97-AF65-F5344CB8AC3E}">
        <p14:creationId xmlns:p14="http://schemas.microsoft.com/office/powerpoint/2010/main" val="2665064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3"/>
          <p:cNvSpPr>
            <a:spLocks noGrp="1"/>
          </p:cNvSpPr>
          <p:nvPr>
            <p:ph idx="1"/>
          </p:nvPr>
        </p:nvSpPr>
        <p:spPr>
          <a:xfrm>
            <a:off x="467544" y="1340768"/>
            <a:ext cx="8207375" cy="4608512"/>
          </a:xfrm>
        </p:spPr>
        <p:txBody>
          <a:bodyPr>
            <a:normAutofit lnSpcReduction="10000"/>
          </a:bodyPr>
          <a:lstStyle/>
          <a:p>
            <a:r>
              <a:rPr lang="fr-FR" sz="3800" dirty="0" smtClean="0"/>
              <a:t>- </a:t>
            </a:r>
            <a:r>
              <a:rPr lang="fr-FR" sz="3800" i="1" dirty="0" smtClean="0"/>
              <a:t>1</a:t>
            </a:r>
            <a:r>
              <a:rPr lang="fr-FR" sz="3800" i="1" baseline="30000" dirty="0" smtClean="0"/>
              <a:t>ère</a:t>
            </a:r>
            <a:r>
              <a:rPr lang="fr-FR" sz="3800" i="1" dirty="0" smtClean="0"/>
              <a:t> hypothèse</a:t>
            </a:r>
            <a:r>
              <a:rPr lang="fr-FR" sz="3800" dirty="0" smtClean="0"/>
              <a:t> : si </a:t>
            </a:r>
            <a:r>
              <a:rPr lang="fr-FR" sz="3800" b="1" i="1" dirty="0" smtClean="0">
                <a:solidFill>
                  <a:srgbClr val="FF3300"/>
                </a:solidFill>
              </a:rPr>
              <a:t>le contrat est commutatif</a:t>
            </a:r>
            <a:r>
              <a:rPr lang="fr-FR" sz="3800" dirty="0" smtClean="0"/>
              <a:t>, c’est à dire que l’acheteur n’a pas voulu courir de risque, s’il n’obtient pas la chose convenue, il est lui-même dégagé de son obligation de payer le prix, et s’il l’a déjà payé, il en obtiendra le remboursement ;</a:t>
            </a:r>
            <a:endParaRPr lang="fr-FR" sz="3400" dirty="0" smtClean="0"/>
          </a:p>
        </p:txBody>
      </p:sp>
    </p:spTree>
    <p:extLst>
      <p:ext uri="{BB962C8B-B14F-4D97-AF65-F5344CB8AC3E}">
        <p14:creationId xmlns:p14="http://schemas.microsoft.com/office/powerpoint/2010/main" val="13366691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p:cNvSpPr>
          <p:nvPr>
            <p:ph idx="1"/>
          </p:nvPr>
        </p:nvSpPr>
        <p:spPr>
          <a:xfrm>
            <a:off x="395536" y="1124744"/>
            <a:ext cx="8229600" cy="5400600"/>
          </a:xfrm>
        </p:spPr>
        <p:txBody>
          <a:bodyPr/>
          <a:lstStyle/>
          <a:p>
            <a:r>
              <a:rPr lang="fr-FR" sz="3000" dirty="0" smtClean="0"/>
              <a:t>- </a:t>
            </a:r>
            <a:r>
              <a:rPr lang="fr-FR" sz="3000" i="1" dirty="0" smtClean="0"/>
              <a:t>2ème</a:t>
            </a:r>
            <a:r>
              <a:rPr lang="fr-FR" sz="4200" i="1" dirty="0" smtClean="0"/>
              <a:t> </a:t>
            </a:r>
            <a:r>
              <a:rPr lang="fr-FR" sz="3000" i="1" dirty="0" smtClean="0"/>
              <a:t>hypothèse :</a:t>
            </a:r>
            <a:r>
              <a:rPr lang="fr-FR" sz="4200" dirty="0" smtClean="0"/>
              <a:t> </a:t>
            </a:r>
            <a:r>
              <a:rPr lang="fr-FR" sz="3000" b="1" i="1" dirty="0" smtClean="0"/>
              <a:t>si par </a:t>
            </a:r>
            <a:r>
              <a:rPr lang="fr-FR" sz="3000" b="1" i="1" dirty="0" smtClean="0">
                <a:solidFill>
                  <a:srgbClr val="FF3300"/>
                </a:solidFill>
              </a:rPr>
              <a:t>contre le contrat est aléatoire</a:t>
            </a:r>
            <a:r>
              <a:rPr lang="fr-FR" sz="3000" dirty="0" smtClean="0"/>
              <a:t>, dans ce cas l’acheteur a accepté de courir un risque en sachant que la chose qu’il a achetée peut ne pas voir le jour ; comme celui qui achète un coup de filet d’un pêcheur, si le filet ne ramène pas de poissons il reste quand même tenu de payer le prix convenu.</a:t>
            </a:r>
          </a:p>
        </p:txBody>
      </p:sp>
    </p:spTree>
    <p:extLst>
      <p:ext uri="{BB962C8B-B14F-4D97-AF65-F5344CB8AC3E}">
        <p14:creationId xmlns:p14="http://schemas.microsoft.com/office/powerpoint/2010/main" val="20808713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p:cNvSpPr>
          <p:nvPr>
            <p:ph type="title"/>
          </p:nvPr>
        </p:nvSpPr>
        <p:spPr>
          <a:xfrm>
            <a:off x="467544" y="404664"/>
            <a:ext cx="8229600" cy="1143000"/>
          </a:xfrm>
        </p:spPr>
        <p:txBody>
          <a:bodyPr/>
          <a:lstStyle/>
          <a:p>
            <a:pPr algn="ctr"/>
            <a:r>
              <a:rPr lang="fr-FR" b="1" dirty="0" smtClean="0"/>
              <a:t>B - LE PRIX</a:t>
            </a:r>
          </a:p>
        </p:txBody>
      </p:sp>
      <p:sp>
        <p:nvSpPr>
          <p:cNvPr id="104450" name="Rectangle 3"/>
          <p:cNvSpPr>
            <a:spLocks noGrp="1"/>
          </p:cNvSpPr>
          <p:nvPr>
            <p:ph idx="1"/>
          </p:nvPr>
        </p:nvSpPr>
        <p:spPr>
          <a:xfrm>
            <a:off x="467544" y="1772816"/>
            <a:ext cx="8229600" cy="4389120"/>
          </a:xfrm>
        </p:spPr>
        <p:txBody>
          <a:bodyPr/>
          <a:lstStyle/>
          <a:p>
            <a:r>
              <a:rPr lang="fr-FR" sz="3400" dirty="0" smtClean="0"/>
              <a:t>Le prix est la somme d’argent que l’acquéreur s’engage à remettre au vendeur en contrepartie de la chose vendue.</a:t>
            </a:r>
          </a:p>
          <a:p>
            <a:r>
              <a:rPr lang="fr-FR" sz="3400" dirty="0" smtClean="0"/>
              <a:t>Lorsque le prix consiste en une chose autre que l’argent, une chose mobilière ou immobilière, il s’agit d’un </a:t>
            </a:r>
            <a:r>
              <a:rPr lang="fr-FR" sz="3400" i="1" dirty="0" smtClean="0"/>
              <a:t>échange</a:t>
            </a:r>
            <a:r>
              <a:rPr lang="fr-FR" sz="3400" dirty="0" smtClean="0"/>
              <a:t> et non d’une vente.</a:t>
            </a:r>
          </a:p>
        </p:txBody>
      </p:sp>
    </p:spTree>
    <p:extLst>
      <p:ext uri="{BB962C8B-B14F-4D97-AF65-F5344CB8AC3E}">
        <p14:creationId xmlns:p14="http://schemas.microsoft.com/office/powerpoint/2010/main" val="34441322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p:cNvSpPr>
          <p:nvPr>
            <p:ph idx="1"/>
          </p:nvPr>
        </p:nvSpPr>
        <p:spPr>
          <a:xfrm>
            <a:off x="467544" y="1268760"/>
            <a:ext cx="8229600" cy="4389120"/>
          </a:xfrm>
        </p:spPr>
        <p:txBody>
          <a:bodyPr>
            <a:normAutofit lnSpcReduction="10000"/>
          </a:bodyPr>
          <a:lstStyle/>
          <a:p>
            <a:r>
              <a:rPr lang="fr-FR" sz="3200" dirty="0" smtClean="0"/>
              <a:t>Nous étudierons ici le prix en lui-même et non pas l’obligation de payer le prix qui sera examinée à propos des effets de la vente.</a:t>
            </a:r>
          </a:p>
          <a:p>
            <a:r>
              <a:rPr lang="fr-FR" sz="3200" i="1" dirty="0" smtClean="0"/>
              <a:t>La vente sans prix prévu est nulle</a:t>
            </a:r>
            <a:r>
              <a:rPr lang="fr-FR" sz="3200" dirty="0" smtClean="0"/>
              <a:t> </a:t>
            </a:r>
            <a:r>
              <a:rPr lang="fr-FR" sz="3200" i="1" dirty="0" smtClean="0"/>
              <a:t>en tant que vente</a:t>
            </a:r>
            <a:r>
              <a:rPr lang="fr-FR" sz="3200" dirty="0" smtClean="0"/>
              <a:t>. La fixation du prix est en principe libre ; néanmoins, la </a:t>
            </a:r>
            <a:r>
              <a:rPr lang="fr-FR" sz="3200" b="1" i="1" dirty="0" smtClean="0"/>
              <a:t>principale</a:t>
            </a:r>
            <a:r>
              <a:rPr lang="fr-FR" sz="3200" dirty="0" smtClean="0"/>
              <a:t> condition relative au prix c'est qu'il doit être sérieux.</a:t>
            </a:r>
            <a:r>
              <a:rPr lang="fr-FR" sz="3200" b="1" dirty="0" smtClean="0"/>
              <a:t> Le prix peut être non sérieux dans deux cas :</a:t>
            </a:r>
          </a:p>
          <a:p>
            <a:endParaRPr lang="fr-FR" sz="3200" dirty="0" smtClean="0"/>
          </a:p>
        </p:txBody>
      </p:sp>
    </p:spTree>
    <p:extLst>
      <p:ext uri="{BB962C8B-B14F-4D97-AF65-F5344CB8AC3E}">
        <p14:creationId xmlns:p14="http://schemas.microsoft.com/office/powerpoint/2010/main" val="564795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p:cNvSpPr>
          <p:nvPr>
            <p:ph type="title" idx="4294967295"/>
          </p:nvPr>
        </p:nvSpPr>
        <p:spPr>
          <a:xfrm>
            <a:off x="467544" y="692696"/>
            <a:ext cx="8229600" cy="1143000"/>
          </a:xfrm>
        </p:spPr>
        <p:txBody>
          <a:bodyPr>
            <a:normAutofit/>
          </a:bodyPr>
          <a:lstStyle/>
          <a:p>
            <a:pPr algn="ctr" eaLnBrk="1" hangingPunct="1"/>
            <a:r>
              <a:rPr lang="fr-FR" sz="3400" b="1" dirty="0" smtClean="0"/>
              <a:t>Section I - FORMATION DU CONTRAT DE VENTE</a:t>
            </a:r>
          </a:p>
        </p:txBody>
      </p:sp>
      <p:sp>
        <p:nvSpPr>
          <p:cNvPr id="69634" name="Rectangle 3"/>
          <p:cNvSpPr>
            <a:spLocks noGrp="1"/>
          </p:cNvSpPr>
          <p:nvPr>
            <p:ph type="body" idx="4294967295"/>
          </p:nvPr>
        </p:nvSpPr>
        <p:spPr>
          <a:xfrm>
            <a:off x="395536" y="1988840"/>
            <a:ext cx="8229600" cy="4525963"/>
          </a:xfrm>
        </p:spPr>
        <p:txBody>
          <a:bodyPr>
            <a:normAutofit/>
          </a:bodyPr>
          <a:lstStyle/>
          <a:p>
            <a:pPr eaLnBrk="1" hangingPunct="1"/>
            <a:r>
              <a:rPr lang="fr-FR" sz="3600" dirty="0" smtClean="0"/>
              <a:t>L’article 488 DOC dispose à cet égard que "</a:t>
            </a:r>
            <a:r>
              <a:rPr lang="fr-FR" sz="3600" i="1" dirty="0" smtClean="0"/>
              <a:t>la vente est parfaite entre les parties dès qu’il y a </a:t>
            </a:r>
            <a:r>
              <a:rPr lang="fr-FR" sz="3600" i="1" dirty="0" smtClean="0">
                <a:solidFill>
                  <a:srgbClr val="FF0000"/>
                </a:solidFill>
              </a:rPr>
              <a:t>consentement</a:t>
            </a:r>
            <a:r>
              <a:rPr lang="fr-FR" sz="3600" i="1" dirty="0" smtClean="0"/>
              <a:t> des contractants, l’un pour vendre, l’autre pour acheter, et qu’ils sont d’accords sur la chose, sur le prix et sur les autres clauses du contrat"</a:t>
            </a:r>
            <a:r>
              <a:rPr lang="fr-FR" sz="3600" dirty="0" smtClean="0"/>
              <a:t>.</a:t>
            </a:r>
          </a:p>
        </p:txBody>
      </p:sp>
    </p:spTree>
    <p:extLst>
      <p:ext uri="{BB962C8B-B14F-4D97-AF65-F5344CB8AC3E}">
        <p14:creationId xmlns:p14="http://schemas.microsoft.com/office/powerpoint/2010/main" val="31399520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p:cNvSpPr>
          <p:nvPr>
            <p:ph idx="1"/>
          </p:nvPr>
        </p:nvSpPr>
        <p:spPr>
          <a:xfrm>
            <a:off x="457200" y="1124744"/>
            <a:ext cx="8229600" cy="3888432"/>
          </a:xfrm>
        </p:spPr>
        <p:txBody>
          <a:bodyPr/>
          <a:lstStyle/>
          <a:p>
            <a:pPr algn="justLow">
              <a:buFont typeface="Wingdings 2" pitchFamily="18" charset="2"/>
              <a:buNone/>
            </a:pPr>
            <a:endParaRPr lang="fr-FR" sz="3000" b="1" dirty="0" smtClean="0"/>
          </a:p>
          <a:p>
            <a:pPr algn="justLow"/>
            <a:r>
              <a:rPr lang="fr-FR" sz="3000" b="1" i="1" dirty="0" smtClean="0"/>
              <a:t>1</a:t>
            </a:r>
            <a:r>
              <a:rPr lang="fr-FR" sz="3000" b="1" i="1" baseline="30000" dirty="0" smtClean="0"/>
              <a:t>er</a:t>
            </a:r>
            <a:r>
              <a:rPr lang="fr-FR" sz="3000" b="1" i="1" dirty="0" smtClean="0"/>
              <a:t> cas</a:t>
            </a:r>
            <a:r>
              <a:rPr lang="fr-FR" sz="3000" b="1" dirty="0" smtClean="0"/>
              <a:t> : </a:t>
            </a:r>
            <a:r>
              <a:rPr lang="fr-FR" sz="3000" b="1" i="1" u="sng" dirty="0" smtClean="0"/>
              <a:t>S'il est </a:t>
            </a:r>
            <a:r>
              <a:rPr lang="fr-FR" sz="3000" b="1" i="1" u="sng" dirty="0" smtClean="0">
                <a:solidFill>
                  <a:srgbClr val="FF3300"/>
                </a:solidFill>
              </a:rPr>
              <a:t>simulé</a:t>
            </a:r>
            <a:r>
              <a:rPr lang="fr-FR" sz="3000" dirty="0" smtClean="0"/>
              <a:t> : </a:t>
            </a:r>
          </a:p>
          <a:p>
            <a:pPr algn="justLow">
              <a:buFont typeface="Wingdings 2" pitchFamily="18" charset="2"/>
              <a:buNone/>
            </a:pPr>
            <a:r>
              <a:rPr lang="fr-FR" sz="3000" dirty="0" smtClean="0"/>
              <a:t>C'est-à-dire fictif, ce qui veut dire qu'il est mentionné mais ne sera pas versé ; ce qui constitue en fait une </a:t>
            </a:r>
            <a:r>
              <a:rPr lang="fr-FR" sz="3000" b="1" i="1" dirty="0" smtClean="0"/>
              <a:t>donation</a:t>
            </a:r>
            <a:r>
              <a:rPr lang="fr-FR" sz="3000" dirty="0" smtClean="0"/>
              <a:t> déguisée en vente.</a:t>
            </a:r>
          </a:p>
        </p:txBody>
      </p:sp>
    </p:spTree>
    <p:extLst>
      <p:ext uri="{BB962C8B-B14F-4D97-AF65-F5344CB8AC3E}">
        <p14:creationId xmlns:p14="http://schemas.microsoft.com/office/powerpoint/2010/main" val="39664246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3"/>
          <p:cNvSpPr>
            <a:spLocks noGrp="1"/>
          </p:cNvSpPr>
          <p:nvPr>
            <p:ph idx="1"/>
          </p:nvPr>
        </p:nvSpPr>
        <p:spPr>
          <a:xfrm>
            <a:off x="467544" y="1268760"/>
            <a:ext cx="8229600" cy="4389120"/>
          </a:xfrm>
        </p:spPr>
        <p:txBody>
          <a:bodyPr/>
          <a:lstStyle/>
          <a:p>
            <a:r>
              <a:rPr lang="fr-FR" sz="3000" b="1" i="1" dirty="0" smtClean="0"/>
              <a:t>2</a:t>
            </a:r>
            <a:r>
              <a:rPr lang="fr-FR" sz="3000" b="1" i="1" baseline="30000" dirty="0" smtClean="0"/>
              <a:t>ème</a:t>
            </a:r>
            <a:r>
              <a:rPr lang="fr-FR" sz="3000" b="1" i="1" dirty="0" smtClean="0"/>
              <a:t> cas</a:t>
            </a:r>
            <a:r>
              <a:rPr lang="fr-FR" sz="3000" b="1" dirty="0" smtClean="0"/>
              <a:t> : </a:t>
            </a:r>
            <a:r>
              <a:rPr lang="fr-FR" sz="3000" b="1" i="1" u="sng" dirty="0" smtClean="0"/>
              <a:t>S'il est </a:t>
            </a:r>
            <a:r>
              <a:rPr lang="fr-FR" sz="3000" b="1" i="1" u="sng" dirty="0" smtClean="0">
                <a:solidFill>
                  <a:srgbClr val="FF3300"/>
                </a:solidFill>
              </a:rPr>
              <a:t>dérisoire</a:t>
            </a:r>
            <a:r>
              <a:rPr lang="fr-FR" sz="3000" dirty="0" smtClean="0"/>
              <a:t> : </a:t>
            </a:r>
          </a:p>
          <a:p>
            <a:pPr>
              <a:buFont typeface="Wingdings 2" pitchFamily="18" charset="2"/>
              <a:buNone/>
            </a:pPr>
            <a:r>
              <a:rPr lang="fr-FR" sz="3000" dirty="0" smtClean="0"/>
              <a:t>	Dans ce cas, le prix stipulé dans le contrat est tellement bas qu’il faut l’assimiler à une absence totale du prix.</a:t>
            </a:r>
          </a:p>
          <a:p>
            <a:pPr>
              <a:buFont typeface="Wingdings 2" pitchFamily="18" charset="2"/>
              <a:buNone/>
            </a:pPr>
            <a:r>
              <a:rPr lang="fr-FR" sz="3000" dirty="0" smtClean="0"/>
              <a:t> Par exemple serait dérisoire le prix de 1000 </a:t>
            </a:r>
            <a:r>
              <a:rPr lang="fr-FR" sz="3000" dirty="0" err="1" smtClean="0"/>
              <a:t>dh</a:t>
            </a:r>
            <a:r>
              <a:rPr lang="fr-FR" sz="3000" dirty="0" smtClean="0"/>
              <a:t> pour une chose dont la valeur est de 100 000 </a:t>
            </a:r>
            <a:r>
              <a:rPr lang="fr-FR" sz="3000" dirty="0" err="1" smtClean="0"/>
              <a:t>dh</a:t>
            </a:r>
            <a:r>
              <a:rPr lang="fr-FR" sz="3000" dirty="0" smtClean="0"/>
              <a:t>. La vente est alors nulle pour manque d’un élément indispensable de la vente, le prix.</a:t>
            </a:r>
            <a:endParaRPr lang="en-US" sz="3000" dirty="0" smtClean="0"/>
          </a:p>
          <a:p>
            <a:endParaRPr lang="en-US" sz="3000" dirty="0" smtClean="0"/>
          </a:p>
        </p:txBody>
      </p:sp>
    </p:spTree>
    <p:extLst>
      <p:ext uri="{BB962C8B-B14F-4D97-AF65-F5344CB8AC3E}">
        <p14:creationId xmlns:p14="http://schemas.microsoft.com/office/powerpoint/2010/main" val="21499972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p:cNvSpPr>
          <p:nvPr>
            <p:ph type="title"/>
          </p:nvPr>
        </p:nvSpPr>
        <p:spPr/>
        <p:txBody>
          <a:bodyPr>
            <a:normAutofit/>
          </a:bodyPr>
          <a:lstStyle/>
          <a:p>
            <a:pPr algn="ctr"/>
            <a:r>
              <a:rPr lang="fr-FR" sz="4200" b="1" smtClean="0"/>
              <a:t>Section 2 - LES EFFETS DE LA VENTE</a:t>
            </a:r>
            <a:endParaRPr lang="en-US" sz="4200" b="1" smtClean="0"/>
          </a:p>
        </p:txBody>
      </p:sp>
      <p:sp>
        <p:nvSpPr>
          <p:cNvPr id="108546" name="Rectangle 3"/>
          <p:cNvSpPr>
            <a:spLocks noGrp="1"/>
          </p:cNvSpPr>
          <p:nvPr>
            <p:ph idx="1"/>
          </p:nvPr>
        </p:nvSpPr>
        <p:spPr/>
        <p:txBody>
          <a:bodyPr/>
          <a:lstStyle/>
          <a:p>
            <a:r>
              <a:rPr lang="fr-FR" sz="3800" smtClean="0"/>
              <a:t>Le contrat de vente, d’une part, entraîne le transfert de propriété de la chose vendue, d’autre part, crée des obligations à la charge du vendeur et d’autres à la charge de l’acheteur.</a:t>
            </a:r>
            <a:endParaRPr lang="en-US" sz="3800" smtClean="0"/>
          </a:p>
        </p:txBody>
      </p:sp>
    </p:spTree>
    <p:extLst>
      <p:ext uri="{BB962C8B-B14F-4D97-AF65-F5344CB8AC3E}">
        <p14:creationId xmlns:p14="http://schemas.microsoft.com/office/powerpoint/2010/main" val="35492794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p:cNvSpPr>
          <p:nvPr>
            <p:ph type="title"/>
          </p:nvPr>
        </p:nvSpPr>
        <p:spPr>
          <a:xfrm>
            <a:off x="467544" y="980728"/>
            <a:ext cx="8229600" cy="1143000"/>
          </a:xfrm>
        </p:spPr>
        <p:txBody>
          <a:bodyPr>
            <a:normAutofit fontScale="90000"/>
          </a:bodyPr>
          <a:lstStyle/>
          <a:p>
            <a:pPr algn="ctr"/>
            <a:r>
              <a:rPr lang="fr-FR" sz="4200" b="1" dirty="0" smtClean="0"/>
              <a:t>§ 1 - LE TRANSFERT DE PROPRIETE</a:t>
            </a:r>
            <a:br>
              <a:rPr lang="fr-FR" sz="4200" b="1" dirty="0" smtClean="0"/>
            </a:br>
            <a:endParaRPr lang="en-US" sz="4200" b="1" dirty="0" smtClean="0"/>
          </a:p>
        </p:txBody>
      </p:sp>
      <p:sp>
        <p:nvSpPr>
          <p:cNvPr id="109570" name="Rectangle 3"/>
          <p:cNvSpPr>
            <a:spLocks noGrp="1"/>
          </p:cNvSpPr>
          <p:nvPr>
            <p:ph idx="1"/>
          </p:nvPr>
        </p:nvSpPr>
        <p:spPr/>
        <p:txBody>
          <a:bodyPr/>
          <a:lstStyle/>
          <a:p>
            <a:pPr>
              <a:buFont typeface="Wingdings 2" pitchFamily="18" charset="2"/>
              <a:buNone/>
            </a:pPr>
            <a:r>
              <a:rPr lang="fr-FR" sz="3400" dirty="0" smtClean="0"/>
              <a:t>	</a:t>
            </a:r>
          </a:p>
          <a:p>
            <a:r>
              <a:rPr lang="fr-FR" sz="3800" dirty="0" smtClean="0"/>
              <a:t>Il s’agit là d’un principe mais qui n’est pas dépourvu d’exceptions.</a:t>
            </a:r>
          </a:p>
        </p:txBody>
      </p:sp>
    </p:spTree>
    <p:extLst>
      <p:ext uri="{BB962C8B-B14F-4D97-AF65-F5344CB8AC3E}">
        <p14:creationId xmlns:p14="http://schemas.microsoft.com/office/powerpoint/2010/main" val="13957087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Grp="1"/>
          </p:cNvSpPr>
          <p:nvPr>
            <p:ph type="title"/>
          </p:nvPr>
        </p:nvSpPr>
        <p:spPr/>
        <p:txBody>
          <a:bodyPr>
            <a:normAutofit/>
          </a:bodyPr>
          <a:lstStyle/>
          <a:p>
            <a:pPr algn="ctr"/>
            <a:r>
              <a:rPr lang="fr-FR" sz="4600" b="1" smtClean="0"/>
              <a:t>A - LE PRINCIPE</a:t>
            </a:r>
          </a:p>
        </p:txBody>
      </p:sp>
      <p:sp>
        <p:nvSpPr>
          <p:cNvPr id="110594" name="Rectangle 3"/>
          <p:cNvSpPr>
            <a:spLocks noGrp="1"/>
          </p:cNvSpPr>
          <p:nvPr>
            <p:ph idx="1"/>
          </p:nvPr>
        </p:nvSpPr>
        <p:spPr/>
        <p:txBody>
          <a:bodyPr/>
          <a:lstStyle/>
          <a:p>
            <a:r>
              <a:rPr lang="fr-FR" sz="4200" smtClean="0"/>
              <a:t>Le principe est posé par l’article 491 qui dispose que «l'acheteur acquiert de plein droit la propriété de la chose vendue, dès que le contrat est parfait par le consentement des parties ».</a:t>
            </a:r>
          </a:p>
          <a:p>
            <a:endParaRPr lang="fr-FR" sz="3400" smtClean="0"/>
          </a:p>
        </p:txBody>
      </p:sp>
    </p:spTree>
    <p:extLst>
      <p:ext uri="{BB962C8B-B14F-4D97-AF65-F5344CB8AC3E}">
        <p14:creationId xmlns:p14="http://schemas.microsoft.com/office/powerpoint/2010/main" val="17689168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3"/>
          <p:cNvSpPr>
            <a:spLocks noGrp="1"/>
          </p:cNvSpPr>
          <p:nvPr>
            <p:ph idx="1"/>
          </p:nvPr>
        </p:nvSpPr>
        <p:spPr>
          <a:xfrm>
            <a:off x="539552" y="1268760"/>
            <a:ext cx="8229600" cy="4389120"/>
          </a:xfrm>
        </p:spPr>
        <p:txBody>
          <a:bodyPr>
            <a:normAutofit lnSpcReduction="10000"/>
          </a:bodyPr>
          <a:lstStyle/>
          <a:p>
            <a:r>
              <a:rPr lang="fr-FR" sz="3400" dirty="0" smtClean="0"/>
              <a:t>Le principe est donc clair, le contrat de vente a pour effet de transférer la propriété de la chose du vendeur à l’acheteur dès l’échange des consentements, c’est-à-dire par le seul effet de l’accord intervenu sur la chose et sur le prix et donc, </a:t>
            </a:r>
            <a:r>
              <a:rPr lang="fr-FR" sz="3400" i="1" dirty="0" smtClean="0"/>
              <a:t>indépendamment de la délivrance de la chose et du paiement du prix</a:t>
            </a:r>
            <a:r>
              <a:rPr lang="fr-FR" sz="3400" dirty="0" smtClean="0"/>
              <a:t>.</a:t>
            </a:r>
          </a:p>
        </p:txBody>
      </p:sp>
    </p:spTree>
    <p:extLst>
      <p:ext uri="{BB962C8B-B14F-4D97-AF65-F5344CB8AC3E}">
        <p14:creationId xmlns:p14="http://schemas.microsoft.com/office/powerpoint/2010/main" val="8898273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p:cNvSpPr>
            <a:spLocks noGrp="1"/>
          </p:cNvSpPr>
          <p:nvPr>
            <p:ph idx="1"/>
          </p:nvPr>
        </p:nvSpPr>
        <p:spPr>
          <a:xfrm>
            <a:off x="467544" y="1412776"/>
            <a:ext cx="8229600" cy="4389120"/>
          </a:xfrm>
        </p:spPr>
        <p:txBody>
          <a:bodyPr/>
          <a:lstStyle/>
          <a:p>
            <a:r>
              <a:rPr lang="fr-FR" sz="3000" dirty="0" smtClean="0"/>
              <a:t>Ce principe a pour conséquence que les </a:t>
            </a:r>
            <a:r>
              <a:rPr lang="fr-FR" sz="3000" i="1" dirty="0" smtClean="0"/>
              <a:t>risques</a:t>
            </a:r>
            <a:r>
              <a:rPr lang="fr-FR" sz="3000" dirty="0" smtClean="0"/>
              <a:t>, notamment en cas de perte de la chose vendue par suite d’un cas de </a:t>
            </a:r>
            <a:r>
              <a:rPr lang="fr-FR" sz="3000" i="1" dirty="0" smtClean="0"/>
              <a:t>force majeure</a:t>
            </a:r>
            <a:r>
              <a:rPr lang="fr-FR" sz="3000" dirty="0" smtClean="0"/>
              <a:t>, sont transférés à l’acheteur alors même que la chose ne lui a pas été livrée, étant restée, pour une raison ou une autre, entre les mains du vendeur. </a:t>
            </a:r>
          </a:p>
          <a:p>
            <a:pPr>
              <a:buFont typeface="Wingdings 2" pitchFamily="18" charset="2"/>
              <a:buNone/>
            </a:pPr>
            <a:r>
              <a:rPr lang="fr-FR" sz="3000" dirty="0" smtClean="0"/>
              <a:t>Et l’acheteur doit quand même en payer le prix.</a:t>
            </a:r>
            <a:endParaRPr lang="en-US" sz="3000" dirty="0" smtClean="0"/>
          </a:p>
          <a:p>
            <a:endParaRPr lang="en-US" sz="3000" dirty="0" smtClean="0"/>
          </a:p>
        </p:txBody>
      </p:sp>
    </p:spTree>
    <p:extLst>
      <p:ext uri="{BB962C8B-B14F-4D97-AF65-F5344CB8AC3E}">
        <p14:creationId xmlns:p14="http://schemas.microsoft.com/office/powerpoint/2010/main" val="9356183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p:cNvSpPr>
          <p:nvPr>
            <p:ph type="title"/>
          </p:nvPr>
        </p:nvSpPr>
        <p:spPr>
          <a:xfrm>
            <a:off x="467544" y="764704"/>
            <a:ext cx="8229600" cy="1140736"/>
          </a:xfrm>
        </p:spPr>
        <p:txBody>
          <a:bodyPr>
            <a:normAutofit fontScale="90000"/>
          </a:bodyPr>
          <a:lstStyle/>
          <a:p>
            <a:pPr algn="ctr"/>
            <a:r>
              <a:rPr lang="fr-FR" sz="4600" b="1" dirty="0" smtClean="0"/>
              <a:t>B - LES EXCEPTIONS</a:t>
            </a:r>
            <a:br>
              <a:rPr lang="fr-FR" sz="4600" b="1" dirty="0" smtClean="0"/>
            </a:br>
            <a:r>
              <a:rPr lang="fr-FR" sz="4600" b="1" dirty="0" smtClean="0"/>
              <a:t>a - La vente de choses de genre</a:t>
            </a:r>
            <a:endParaRPr lang="en-US" sz="4600" b="1" dirty="0" smtClean="0"/>
          </a:p>
        </p:txBody>
      </p:sp>
      <p:sp>
        <p:nvSpPr>
          <p:cNvPr id="113666" name="Rectangle 3"/>
          <p:cNvSpPr>
            <a:spLocks noGrp="1"/>
          </p:cNvSpPr>
          <p:nvPr>
            <p:ph idx="1"/>
          </p:nvPr>
        </p:nvSpPr>
        <p:spPr>
          <a:xfrm>
            <a:off x="539552" y="2132856"/>
            <a:ext cx="8229600" cy="4389120"/>
          </a:xfrm>
        </p:spPr>
        <p:txBody>
          <a:bodyPr>
            <a:normAutofit lnSpcReduction="10000"/>
          </a:bodyPr>
          <a:lstStyle/>
          <a:p>
            <a:r>
              <a:rPr lang="fr-FR" sz="3000" dirty="0" smtClean="0"/>
              <a:t>Ce principe connaît en effet diverses exceptions :</a:t>
            </a:r>
            <a:endParaRPr lang="fr-FR" sz="3000" b="1" dirty="0" smtClean="0"/>
          </a:p>
          <a:p>
            <a:r>
              <a:rPr lang="fr-FR" sz="3000" dirty="0" smtClean="0"/>
              <a:t>Par exemple on vend 100 sacs de blé parmi le stock du vendeur ; dans ce cas le transfert de propriété n’a lieu qu’après </a:t>
            </a:r>
            <a:r>
              <a:rPr lang="fr-FR" sz="3000" b="1" i="1" dirty="0" smtClean="0"/>
              <a:t>individualisation</a:t>
            </a:r>
            <a:r>
              <a:rPr lang="fr-FR" sz="3000" dirty="0" smtClean="0"/>
              <a:t> des 100 sacs, notamment en y apposant le nom de l’acheteur.</a:t>
            </a:r>
          </a:p>
          <a:p>
            <a:r>
              <a:rPr lang="fr-FR" sz="3000" dirty="0" smtClean="0"/>
              <a:t>Donc la règle : tant que </a:t>
            </a:r>
            <a:r>
              <a:rPr lang="fr-FR" sz="3000" i="1" dirty="0" smtClean="0"/>
              <a:t>le bien n’a pas été</a:t>
            </a:r>
            <a:r>
              <a:rPr lang="fr-FR" sz="3000" dirty="0" smtClean="0"/>
              <a:t> </a:t>
            </a:r>
            <a:r>
              <a:rPr lang="fr-FR" sz="3000" i="1" dirty="0" smtClean="0"/>
              <a:t>individualisé</a:t>
            </a:r>
            <a:r>
              <a:rPr lang="fr-FR" sz="3000" dirty="0" smtClean="0"/>
              <a:t>, </a:t>
            </a:r>
            <a:r>
              <a:rPr lang="fr-FR" sz="3000" i="1" dirty="0" smtClean="0"/>
              <a:t>les risques demeurent pour le vendeur</a:t>
            </a:r>
            <a:r>
              <a:rPr lang="fr-FR" sz="3000" dirty="0" smtClean="0"/>
              <a:t> qui en reste propriétaire.</a:t>
            </a:r>
            <a:endParaRPr lang="en-US" sz="3000" dirty="0" smtClean="0"/>
          </a:p>
        </p:txBody>
      </p:sp>
    </p:spTree>
    <p:extLst>
      <p:ext uri="{BB962C8B-B14F-4D97-AF65-F5344CB8AC3E}">
        <p14:creationId xmlns:p14="http://schemas.microsoft.com/office/powerpoint/2010/main" val="8643314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Grp="1"/>
          </p:cNvSpPr>
          <p:nvPr>
            <p:ph type="title"/>
          </p:nvPr>
        </p:nvSpPr>
        <p:spPr/>
        <p:txBody>
          <a:bodyPr/>
          <a:lstStyle/>
          <a:p>
            <a:pPr algn="ctr"/>
            <a:r>
              <a:rPr lang="fr-FR" b="1" smtClean="0"/>
              <a:t>b - La vente de choses futures</a:t>
            </a:r>
            <a:endParaRPr lang="en-US" b="1" smtClean="0"/>
          </a:p>
        </p:txBody>
      </p:sp>
      <p:sp>
        <p:nvSpPr>
          <p:cNvPr id="114690" name="Rectangle 3"/>
          <p:cNvSpPr>
            <a:spLocks noGrp="1"/>
          </p:cNvSpPr>
          <p:nvPr>
            <p:ph idx="1"/>
          </p:nvPr>
        </p:nvSpPr>
        <p:spPr/>
        <p:txBody>
          <a:bodyPr/>
          <a:lstStyle/>
          <a:p>
            <a:r>
              <a:rPr lang="fr-FR" sz="3000" smtClean="0"/>
              <a:t>Il s'agit de la vente d'une chose qui n'existe pas encore, mais qui va apparaître :</a:t>
            </a:r>
          </a:p>
          <a:p>
            <a:r>
              <a:rPr lang="fr-FR" sz="3000" smtClean="0"/>
              <a:t>- </a:t>
            </a:r>
            <a:r>
              <a:rPr lang="fr-FR" sz="3000" b="1" i="1" smtClean="0">
                <a:solidFill>
                  <a:srgbClr val="FF3300"/>
                </a:solidFill>
              </a:rPr>
              <a:t>s’il s’agit d’un corps certain</a:t>
            </a:r>
            <a:r>
              <a:rPr lang="fr-FR" sz="3000" smtClean="0"/>
              <a:t>, le transfert de la propriété d’un bien à fabriquer n’a lieu qu’après l’achèvement de la fabrication ;</a:t>
            </a:r>
          </a:p>
          <a:p>
            <a:r>
              <a:rPr lang="fr-FR" sz="3000" smtClean="0"/>
              <a:t>- </a:t>
            </a:r>
            <a:r>
              <a:rPr lang="fr-FR" sz="3000" b="1" i="1" smtClean="0">
                <a:solidFill>
                  <a:srgbClr val="FF3300"/>
                </a:solidFill>
              </a:rPr>
              <a:t>s’il s’agit d’une chose de genre</a:t>
            </a:r>
            <a:r>
              <a:rPr lang="fr-FR" sz="3000" smtClean="0"/>
              <a:t>, par exemple la vente d’une partie d’une récolte future, le transfert de propriété est retardé jusqu’à individualisation.</a:t>
            </a:r>
            <a:endParaRPr lang="en-US" sz="3000" smtClean="0"/>
          </a:p>
        </p:txBody>
      </p:sp>
    </p:spTree>
    <p:extLst>
      <p:ext uri="{BB962C8B-B14F-4D97-AF65-F5344CB8AC3E}">
        <p14:creationId xmlns:p14="http://schemas.microsoft.com/office/powerpoint/2010/main" val="32468360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p:cNvSpPr>
          <p:nvPr>
            <p:ph type="title"/>
          </p:nvPr>
        </p:nvSpPr>
        <p:spPr/>
        <p:txBody>
          <a:bodyPr>
            <a:normAutofit fontScale="90000"/>
          </a:bodyPr>
          <a:lstStyle/>
          <a:p>
            <a:pPr algn="ctr"/>
            <a:r>
              <a:rPr lang="fr-FR" sz="4200" b="1" smtClean="0"/>
              <a:t>c - La vente avec clause de réserve de propriété</a:t>
            </a:r>
            <a:endParaRPr lang="en-US" sz="4200" b="1" smtClean="0"/>
          </a:p>
        </p:txBody>
      </p:sp>
      <p:sp>
        <p:nvSpPr>
          <p:cNvPr id="115714" name="Rectangle 3"/>
          <p:cNvSpPr>
            <a:spLocks noGrp="1"/>
          </p:cNvSpPr>
          <p:nvPr>
            <p:ph idx="1"/>
          </p:nvPr>
        </p:nvSpPr>
        <p:spPr/>
        <p:txBody>
          <a:bodyPr/>
          <a:lstStyle/>
          <a:p>
            <a:pPr>
              <a:lnSpc>
                <a:spcPct val="80000"/>
              </a:lnSpc>
            </a:pPr>
            <a:r>
              <a:rPr lang="fr-FR" sz="4900" smtClean="0"/>
              <a:t>Il s’agit d’une clause très fréquente dans les ventes à </a:t>
            </a:r>
            <a:r>
              <a:rPr lang="fr-FR" sz="4900" b="1" i="1" smtClean="0">
                <a:solidFill>
                  <a:srgbClr val="FF3300"/>
                </a:solidFill>
              </a:rPr>
              <a:t>crédit</a:t>
            </a:r>
            <a:r>
              <a:rPr lang="fr-FR" sz="4900" smtClean="0"/>
              <a:t> (crédit avec un délai de paiement) ou à </a:t>
            </a:r>
            <a:r>
              <a:rPr lang="fr-FR" sz="4900" b="1" i="1" smtClean="0">
                <a:solidFill>
                  <a:srgbClr val="FF3300"/>
                </a:solidFill>
              </a:rPr>
              <a:t>tempérament</a:t>
            </a:r>
            <a:r>
              <a:rPr lang="fr-FR" sz="4900" smtClean="0"/>
              <a:t> (une variété de crédit avec plusieurs échéances) .</a:t>
            </a:r>
          </a:p>
        </p:txBody>
      </p:sp>
    </p:spTree>
    <p:extLst>
      <p:ext uri="{BB962C8B-B14F-4D97-AF65-F5344CB8AC3E}">
        <p14:creationId xmlns:p14="http://schemas.microsoft.com/office/powerpoint/2010/main" val="3924531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u contenu 2"/>
          <p:cNvSpPr>
            <a:spLocks noGrp="1"/>
          </p:cNvSpPr>
          <p:nvPr>
            <p:ph idx="1"/>
          </p:nvPr>
        </p:nvSpPr>
        <p:spPr>
          <a:xfrm>
            <a:off x="457200" y="1556792"/>
            <a:ext cx="8229600" cy="4320480"/>
          </a:xfrm>
        </p:spPr>
        <p:txBody>
          <a:bodyPr>
            <a:normAutofit/>
          </a:bodyPr>
          <a:lstStyle/>
          <a:p>
            <a:r>
              <a:rPr lang="fr-FR" sz="4000" dirty="0" smtClean="0"/>
              <a:t>Cet article nous invite à examiner :</a:t>
            </a:r>
          </a:p>
          <a:p>
            <a:pPr lvl="1"/>
            <a:r>
              <a:rPr lang="fr-FR" sz="3600" dirty="0" smtClean="0"/>
              <a:t> d’une part, le </a:t>
            </a:r>
            <a:r>
              <a:rPr lang="fr-FR" sz="3600" dirty="0" smtClean="0">
                <a:solidFill>
                  <a:srgbClr val="FF0000"/>
                </a:solidFill>
              </a:rPr>
              <a:t>consentement</a:t>
            </a:r>
            <a:r>
              <a:rPr lang="fr-FR" sz="3600" dirty="0" smtClean="0"/>
              <a:t> dans la vente,</a:t>
            </a:r>
          </a:p>
          <a:p>
            <a:pPr lvl="1"/>
            <a:r>
              <a:rPr lang="fr-FR" sz="3600" dirty="0" smtClean="0"/>
              <a:t> d’autre part, </a:t>
            </a:r>
            <a:r>
              <a:rPr lang="fr-FR" sz="3600" dirty="0" smtClean="0">
                <a:solidFill>
                  <a:srgbClr val="FF0000"/>
                </a:solidFill>
              </a:rPr>
              <a:t>l’objet</a:t>
            </a:r>
            <a:r>
              <a:rPr lang="fr-FR" sz="3600" dirty="0" smtClean="0"/>
              <a:t> sur lequel porte ce consentement, à savoir </a:t>
            </a:r>
            <a:r>
              <a:rPr lang="fr-FR" sz="3600" dirty="0" smtClean="0">
                <a:solidFill>
                  <a:srgbClr val="FF0000"/>
                </a:solidFill>
              </a:rPr>
              <a:t>la chose </a:t>
            </a:r>
            <a:r>
              <a:rPr lang="fr-FR" sz="3600" dirty="0" smtClean="0"/>
              <a:t>objet de la vente et </a:t>
            </a:r>
            <a:r>
              <a:rPr lang="fr-FR" sz="3600" dirty="0" smtClean="0">
                <a:solidFill>
                  <a:srgbClr val="FF0000"/>
                </a:solidFill>
              </a:rPr>
              <a:t>le prix </a:t>
            </a:r>
            <a:r>
              <a:rPr lang="fr-FR" sz="3600" dirty="0" smtClean="0"/>
              <a:t>de la vente.</a:t>
            </a:r>
          </a:p>
          <a:p>
            <a:endParaRPr lang="fr-FR" sz="3200" dirty="0" smtClean="0"/>
          </a:p>
        </p:txBody>
      </p:sp>
    </p:spTree>
    <p:extLst>
      <p:ext uri="{BB962C8B-B14F-4D97-AF65-F5344CB8AC3E}">
        <p14:creationId xmlns:p14="http://schemas.microsoft.com/office/powerpoint/2010/main" val="686831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p:cNvSpPr>
          <p:nvPr>
            <p:ph idx="1"/>
          </p:nvPr>
        </p:nvSpPr>
        <p:spPr>
          <a:xfrm>
            <a:off x="457200" y="1124744"/>
            <a:ext cx="8229600" cy="5199856"/>
          </a:xfrm>
        </p:spPr>
        <p:txBody>
          <a:bodyPr>
            <a:normAutofit/>
          </a:bodyPr>
          <a:lstStyle/>
          <a:p>
            <a:pPr>
              <a:lnSpc>
                <a:spcPct val="80000"/>
              </a:lnSpc>
            </a:pPr>
            <a:endParaRPr lang="fr-FR" sz="3300" dirty="0" smtClean="0"/>
          </a:p>
          <a:p>
            <a:pPr>
              <a:lnSpc>
                <a:spcPct val="80000"/>
              </a:lnSpc>
            </a:pPr>
            <a:r>
              <a:rPr lang="fr-FR" sz="4500" dirty="0" smtClean="0"/>
              <a:t>Dans les deux cas, </a:t>
            </a:r>
            <a:r>
              <a:rPr lang="fr-FR" sz="4500" i="1" dirty="0" smtClean="0"/>
              <a:t>malgré l’accord sur</a:t>
            </a:r>
            <a:r>
              <a:rPr lang="fr-FR" sz="4500" dirty="0" smtClean="0"/>
              <a:t> </a:t>
            </a:r>
            <a:r>
              <a:rPr lang="fr-FR" sz="4500" i="1" dirty="0" smtClean="0"/>
              <a:t>le report du paiement du prix</a:t>
            </a:r>
            <a:r>
              <a:rPr lang="fr-FR" sz="4500" dirty="0" smtClean="0"/>
              <a:t>, la propriété n’en est pas moins transférée dès le moment de la rencontre des consentements sur la chose et sur le prix. </a:t>
            </a:r>
            <a:endParaRPr lang="en-US" sz="3700" dirty="0" smtClean="0"/>
          </a:p>
        </p:txBody>
      </p:sp>
    </p:spTree>
    <p:extLst>
      <p:ext uri="{BB962C8B-B14F-4D97-AF65-F5344CB8AC3E}">
        <p14:creationId xmlns:p14="http://schemas.microsoft.com/office/powerpoint/2010/main" val="12932804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3"/>
          <p:cNvSpPr>
            <a:spLocks noGrp="1"/>
          </p:cNvSpPr>
          <p:nvPr>
            <p:ph idx="1"/>
          </p:nvPr>
        </p:nvSpPr>
        <p:spPr>
          <a:xfrm>
            <a:off x="539552" y="1484784"/>
            <a:ext cx="8229600" cy="4389120"/>
          </a:xfrm>
        </p:spPr>
        <p:txBody>
          <a:bodyPr/>
          <a:lstStyle/>
          <a:p>
            <a:r>
              <a:rPr lang="fr-FR" sz="3500" dirty="0" smtClean="0"/>
              <a:t>Néanmoins, par mesure de sécurité contre une éventuelle insolvabilité de l’acheteur, le vendeur exige souvent dans ce genre de vente d’insérer une clause dans le contrat par laquelle il se réserve la propriété du bien jusqu’au paiement complet du prix. </a:t>
            </a:r>
            <a:endParaRPr lang="en-US" sz="2400" dirty="0" smtClean="0"/>
          </a:p>
        </p:txBody>
      </p:sp>
    </p:spTree>
    <p:extLst>
      <p:ext uri="{BB962C8B-B14F-4D97-AF65-F5344CB8AC3E}">
        <p14:creationId xmlns:p14="http://schemas.microsoft.com/office/powerpoint/2010/main" val="32297732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
          <p:cNvSpPr>
            <a:spLocks noGrp="1"/>
          </p:cNvSpPr>
          <p:nvPr>
            <p:ph idx="1"/>
          </p:nvPr>
        </p:nvSpPr>
        <p:spPr>
          <a:xfrm>
            <a:off x="467544" y="1484784"/>
            <a:ext cx="8229600" cy="4389120"/>
          </a:xfrm>
        </p:spPr>
        <p:txBody>
          <a:bodyPr/>
          <a:lstStyle/>
          <a:p>
            <a:r>
              <a:rPr lang="fr-FR" sz="3900" dirty="0" smtClean="0"/>
              <a:t>C’est la clause de réserve de propriété qui a pour conséquence de retarder le transfert de la propriété de la chose vendue et donc de faire subsister les risques sur le bien au vendeur qui en reste propriétaire.</a:t>
            </a:r>
          </a:p>
          <a:p>
            <a:endParaRPr lang="fr-FR" sz="3400" dirty="0" smtClean="0"/>
          </a:p>
        </p:txBody>
      </p:sp>
    </p:spTree>
    <p:extLst>
      <p:ext uri="{BB962C8B-B14F-4D97-AF65-F5344CB8AC3E}">
        <p14:creationId xmlns:p14="http://schemas.microsoft.com/office/powerpoint/2010/main" val="26045735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Grp="1"/>
          </p:cNvSpPr>
          <p:nvPr>
            <p:ph type="title"/>
          </p:nvPr>
        </p:nvSpPr>
        <p:spPr/>
        <p:txBody>
          <a:bodyPr/>
          <a:lstStyle/>
          <a:p>
            <a:pPr algn="ctr"/>
            <a:r>
              <a:rPr lang="fr-FR" b="1" smtClean="0"/>
              <a:t>d - La vente en libre service</a:t>
            </a:r>
            <a:endParaRPr lang="en-US" b="1" smtClean="0"/>
          </a:p>
        </p:txBody>
      </p:sp>
      <p:sp>
        <p:nvSpPr>
          <p:cNvPr id="119810" name="Rectangle 3"/>
          <p:cNvSpPr>
            <a:spLocks noGrp="1"/>
          </p:cNvSpPr>
          <p:nvPr>
            <p:ph idx="1"/>
          </p:nvPr>
        </p:nvSpPr>
        <p:spPr/>
        <p:txBody>
          <a:bodyPr/>
          <a:lstStyle/>
          <a:p>
            <a:r>
              <a:rPr lang="fr-FR" sz="3400" smtClean="0"/>
              <a:t>Dans les supermarchés, par exemple, les produits sont mis à la disposition des clients qui en prennent possession eux-mêmes, dans ce cas normalement le transfert de propriété devrait être réalisé dès le moment de la prise de possession par le client. </a:t>
            </a:r>
            <a:endParaRPr lang="en-US" sz="3400" smtClean="0"/>
          </a:p>
        </p:txBody>
      </p:sp>
    </p:spTree>
    <p:extLst>
      <p:ext uri="{BB962C8B-B14F-4D97-AF65-F5344CB8AC3E}">
        <p14:creationId xmlns:p14="http://schemas.microsoft.com/office/powerpoint/2010/main" val="362931858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3"/>
          <p:cNvSpPr>
            <a:spLocks noGrp="1"/>
          </p:cNvSpPr>
          <p:nvPr>
            <p:ph idx="1"/>
          </p:nvPr>
        </p:nvSpPr>
        <p:spPr>
          <a:xfrm>
            <a:off x="539552" y="1412776"/>
            <a:ext cx="8229600" cy="4389120"/>
          </a:xfrm>
        </p:spPr>
        <p:txBody>
          <a:bodyPr>
            <a:normAutofit lnSpcReduction="10000"/>
          </a:bodyPr>
          <a:lstStyle/>
          <a:p>
            <a:r>
              <a:rPr lang="fr-FR" sz="3200" dirty="0" smtClean="0"/>
              <a:t>Pourtant la jurisprudence considère qu’en l’espèce le transfert de propriété n’a lieu qu’une fois le prix payé à la caisse, le client n’étant que détenteur du produit avant le paiement.</a:t>
            </a:r>
          </a:p>
          <a:p>
            <a:r>
              <a:rPr lang="fr-FR" sz="3200" dirty="0" smtClean="0"/>
              <a:t>Cette solution s’impose </a:t>
            </a:r>
            <a:r>
              <a:rPr lang="fr-FR" sz="3200" b="1" i="1" dirty="0" smtClean="0"/>
              <a:t>en matière pénale</a:t>
            </a:r>
            <a:r>
              <a:rPr lang="fr-FR" sz="3200" dirty="0" smtClean="0"/>
              <a:t> car elle permet au  juge de sanctionner pour vol le détenteur de la chose qui part sans payer.</a:t>
            </a:r>
          </a:p>
        </p:txBody>
      </p:sp>
    </p:spTree>
    <p:extLst>
      <p:ext uri="{BB962C8B-B14F-4D97-AF65-F5344CB8AC3E}">
        <p14:creationId xmlns:p14="http://schemas.microsoft.com/office/powerpoint/2010/main" val="330140761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Grp="1"/>
          </p:cNvSpPr>
          <p:nvPr>
            <p:ph type="title"/>
          </p:nvPr>
        </p:nvSpPr>
        <p:spPr/>
        <p:txBody>
          <a:bodyPr/>
          <a:lstStyle/>
          <a:p>
            <a:pPr algn="ctr"/>
            <a:r>
              <a:rPr lang="fr-FR" sz="4600" b="1" smtClean="0"/>
              <a:t>e - La vente à l’égard des tiers</a:t>
            </a:r>
          </a:p>
        </p:txBody>
      </p:sp>
      <p:sp>
        <p:nvSpPr>
          <p:cNvPr id="121858" name="Rectangle 3"/>
          <p:cNvSpPr>
            <a:spLocks noGrp="1"/>
          </p:cNvSpPr>
          <p:nvPr>
            <p:ph idx="1"/>
          </p:nvPr>
        </p:nvSpPr>
        <p:spPr/>
        <p:txBody>
          <a:bodyPr/>
          <a:lstStyle/>
          <a:p>
            <a:r>
              <a:rPr lang="fr-FR" sz="3200" smtClean="0"/>
              <a:t>A ce propos, le problème se pose lorsque le </a:t>
            </a:r>
            <a:r>
              <a:rPr lang="fr-FR" sz="3200" b="1" i="1" smtClean="0"/>
              <a:t>bien vendu est toujours entre les mains du vendeur</a:t>
            </a:r>
            <a:r>
              <a:rPr lang="fr-FR" sz="3200" smtClean="0"/>
              <a:t> alors que les tiers ignorent l’existence de l’échange des consentements, dans ce cas les tiers doivent être protégés des éventuels mauvais agissements du vendeur, il faut alors distinguer suivant qu’il s’agit d’un bien meuble ou immeuble :</a:t>
            </a:r>
          </a:p>
        </p:txBody>
      </p:sp>
    </p:spTree>
    <p:extLst>
      <p:ext uri="{BB962C8B-B14F-4D97-AF65-F5344CB8AC3E}">
        <p14:creationId xmlns:p14="http://schemas.microsoft.com/office/powerpoint/2010/main" val="39166884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p:cNvSpPr>
            <a:spLocks noGrp="1"/>
          </p:cNvSpPr>
          <p:nvPr>
            <p:ph idx="1"/>
          </p:nvPr>
        </p:nvSpPr>
        <p:spPr>
          <a:xfrm>
            <a:off x="467544" y="1340768"/>
            <a:ext cx="8229600" cy="4389120"/>
          </a:xfrm>
        </p:spPr>
        <p:txBody>
          <a:bodyPr/>
          <a:lstStyle/>
          <a:p>
            <a:r>
              <a:rPr lang="fr-FR" sz="4200" smtClean="0"/>
              <a:t>- En ce qui concerne </a:t>
            </a:r>
            <a:r>
              <a:rPr lang="fr-FR" sz="4200" i="1" smtClean="0">
                <a:solidFill>
                  <a:srgbClr val="FF3300"/>
                </a:solidFill>
              </a:rPr>
              <a:t>la vente des immeubles</a:t>
            </a:r>
            <a:r>
              <a:rPr lang="fr-FR" sz="4200" smtClean="0"/>
              <a:t>, le problème ne peut se poser car le transfert de propriété ne peut être opposable aux tiers que sous réserve des formalités de publicité foncière.</a:t>
            </a:r>
          </a:p>
        </p:txBody>
      </p:sp>
    </p:spTree>
    <p:extLst>
      <p:ext uri="{BB962C8B-B14F-4D97-AF65-F5344CB8AC3E}">
        <p14:creationId xmlns:p14="http://schemas.microsoft.com/office/powerpoint/2010/main" val="18481188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3"/>
          <p:cNvSpPr>
            <a:spLocks noGrp="1"/>
          </p:cNvSpPr>
          <p:nvPr>
            <p:ph idx="1"/>
          </p:nvPr>
        </p:nvSpPr>
        <p:spPr>
          <a:xfrm>
            <a:off x="539552" y="1340768"/>
            <a:ext cx="8229600" cy="4389120"/>
          </a:xfrm>
        </p:spPr>
        <p:txBody>
          <a:bodyPr>
            <a:normAutofit lnSpcReduction="10000"/>
          </a:bodyPr>
          <a:lstStyle/>
          <a:p>
            <a:r>
              <a:rPr lang="fr-FR" sz="3600" dirty="0" smtClean="0"/>
              <a:t>- En ce qui concerne </a:t>
            </a:r>
            <a:r>
              <a:rPr lang="fr-FR" sz="3600" i="1" dirty="0" smtClean="0">
                <a:solidFill>
                  <a:srgbClr val="FF3300"/>
                </a:solidFill>
              </a:rPr>
              <a:t>les meubles</a:t>
            </a:r>
            <a:r>
              <a:rPr lang="fr-FR" sz="3600" dirty="0" smtClean="0"/>
              <a:t>, l’article 456 DOC pose une règle </a:t>
            </a:r>
            <a:r>
              <a:rPr lang="fr-FR" sz="3600" dirty="0" smtClean="0"/>
              <a:t>selon laquelle, </a:t>
            </a:r>
            <a:r>
              <a:rPr lang="fr-FR" sz="3600" dirty="0" smtClean="0"/>
              <a:t>celui qui possède de bonne foi un meuble est présumé en être le propriétaire, sauf à celui qui allègue le contraire à le prouver. C’est le fameux principe juridique : </a:t>
            </a:r>
            <a:r>
              <a:rPr lang="fr-FR" sz="3600" i="1" dirty="0" smtClean="0"/>
              <a:t>« en fait de meubles la possession vaut titre »</a:t>
            </a:r>
            <a:r>
              <a:rPr lang="fr-FR" sz="3600" dirty="0" smtClean="0"/>
              <a:t>. </a:t>
            </a:r>
          </a:p>
        </p:txBody>
      </p:sp>
    </p:spTree>
    <p:extLst>
      <p:ext uri="{BB962C8B-B14F-4D97-AF65-F5344CB8AC3E}">
        <p14:creationId xmlns:p14="http://schemas.microsoft.com/office/powerpoint/2010/main" val="11027820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3"/>
          <p:cNvSpPr>
            <a:spLocks noGrp="1"/>
          </p:cNvSpPr>
          <p:nvPr>
            <p:ph idx="1"/>
          </p:nvPr>
        </p:nvSpPr>
        <p:spPr>
          <a:xfrm>
            <a:off x="539552" y="1196752"/>
            <a:ext cx="8229600" cy="4389120"/>
          </a:xfrm>
        </p:spPr>
        <p:txBody>
          <a:bodyPr/>
          <a:lstStyle/>
          <a:p>
            <a:r>
              <a:rPr lang="fr-FR" sz="4000" dirty="0" smtClean="0"/>
              <a:t>A supposer que le vendeur, malhonnête, revende le même bien une seconde fois à une autre personne, celle-ci, une fois en possession du bien de bonne foi, est considérée en vertu de ce principe propriétaire.</a:t>
            </a:r>
          </a:p>
        </p:txBody>
      </p:sp>
    </p:spTree>
    <p:extLst>
      <p:ext uri="{BB962C8B-B14F-4D97-AF65-F5344CB8AC3E}">
        <p14:creationId xmlns:p14="http://schemas.microsoft.com/office/powerpoint/2010/main" val="12243442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2"/>
          <p:cNvSpPr>
            <a:spLocks noGrp="1"/>
          </p:cNvSpPr>
          <p:nvPr>
            <p:ph type="title"/>
          </p:nvPr>
        </p:nvSpPr>
        <p:spPr/>
        <p:txBody>
          <a:bodyPr>
            <a:normAutofit/>
          </a:bodyPr>
          <a:lstStyle/>
          <a:p>
            <a:pPr algn="ctr"/>
            <a:r>
              <a:rPr lang="fr-FR" sz="4200" b="1" smtClean="0"/>
              <a:t>§ 2 - LES OBLIGATIONS DU VENDEUR</a:t>
            </a:r>
          </a:p>
        </p:txBody>
      </p:sp>
      <p:sp>
        <p:nvSpPr>
          <p:cNvPr id="125954" name="Rectangle 3"/>
          <p:cNvSpPr>
            <a:spLocks noGrp="1"/>
          </p:cNvSpPr>
          <p:nvPr>
            <p:ph idx="1"/>
          </p:nvPr>
        </p:nvSpPr>
        <p:spPr/>
        <p:txBody>
          <a:bodyPr/>
          <a:lstStyle/>
          <a:p>
            <a:pPr>
              <a:buFont typeface="Wingdings 2" pitchFamily="18" charset="2"/>
              <a:buNone/>
            </a:pPr>
            <a:r>
              <a:rPr lang="fr-FR" sz="4200" smtClean="0"/>
              <a:t>	L’article 498 DOC met à la charge du vendeur deux obligations principales : </a:t>
            </a:r>
          </a:p>
          <a:p>
            <a:r>
              <a:rPr lang="fr-FR" sz="4200" i="1" smtClean="0"/>
              <a:t>celle de délivrer la chose vendue </a:t>
            </a:r>
          </a:p>
          <a:p>
            <a:r>
              <a:rPr lang="fr-FR" sz="4200" i="1" smtClean="0"/>
              <a:t>et celle de la garantir.</a:t>
            </a:r>
          </a:p>
        </p:txBody>
      </p:sp>
    </p:spTree>
    <p:extLst>
      <p:ext uri="{BB962C8B-B14F-4D97-AF65-F5344CB8AC3E}">
        <p14:creationId xmlns:p14="http://schemas.microsoft.com/office/powerpoint/2010/main" val="2162031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p:cNvSpPr>
          <p:nvPr>
            <p:ph type="title" idx="4294967295"/>
          </p:nvPr>
        </p:nvSpPr>
        <p:spPr>
          <a:xfrm>
            <a:off x="395536" y="620688"/>
            <a:ext cx="8229600" cy="1143000"/>
          </a:xfrm>
        </p:spPr>
        <p:txBody>
          <a:bodyPr>
            <a:normAutofit/>
          </a:bodyPr>
          <a:lstStyle/>
          <a:p>
            <a:pPr algn="ctr" eaLnBrk="1" hangingPunct="1"/>
            <a:r>
              <a:rPr lang="fr-FR" sz="3000" b="1" dirty="0" smtClean="0"/>
              <a:t>§ 1 - LE CONSENTEMENT DES PARTIES</a:t>
            </a:r>
            <a:br>
              <a:rPr lang="fr-FR" sz="3000" b="1" dirty="0" smtClean="0"/>
            </a:br>
            <a:r>
              <a:rPr lang="fr-FR" sz="3000" b="1" dirty="0" smtClean="0"/>
              <a:t>A - LA THÉORIE DU CONSENSUALISME ET LA VENTE</a:t>
            </a:r>
          </a:p>
        </p:txBody>
      </p:sp>
      <p:sp>
        <p:nvSpPr>
          <p:cNvPr id="71682" name="Rectangle 3"/>
          <p:cNvSpPr>
            <a:spLocks noGrp="1"/>
          </p:cNvSpPr>
          <p:nvPr>
            <p:ph type="body" idx="4294967295"/>
          </p:nvPr>
        </p:nvSpPr>
        <p:spPr>
          <a:xfrm>
            <a:off x="539552" y="1916832"/>
            <a:ext cx="8229600" cy="4525963"/>
          </a:xfrm>
        </p:spPr>
        <p:txBody>
          <a:bodyPr>
            <a:normAutofit lnSpcReduction="10000"/>
          </a:bodyPr>
          <a:lstStyle/>
          <a:p>
            <a:pPr eaLnBrk="1" hangingPunct="1"/>
            <a:endParaRPr lang="fr-FR" b="1" dirty="0" smtClean="0"/>
          </a:p>
          <a:p>
            <a:pPr eaLnBrk="1" hangingPunct="1"/>
            <a:r>
              <a:rPr lang="fr-FR" sz="3200" dirty="0" smtClean="0"/>
              <a:t>L’article 488 du DOC affirme que la</a:t>
            </a:r>
            <a:r>
              <a:rPr lang="fr-FR" sz="3200" i="1" dirty="0" smtClean="0"/>
              <a:t> vente est </a:t>
            </a:r>
            <a:r>
              <a:rPr lang="fr-FR" sz="3200" i="1" dirty="0" smtClean="0">
                <a:solidFill>
                  <a:srgbClr val="FF0000"/>
                </a:solidFill>
              </a:rPr>
              <a:t>parfaite</a:t>
            </a:r>
            <a:r>
              <a:rPr lang="fr-FR" sz="3200" i="1" dirty="0" smtClean="0"/>
              <a:t> entre les parties dès qu’il y a </a:t>
            </a:r>
            <a:r>
              <a:rPr lang="fr-FR" sz="3200" i="1" dirty="0" smtClean="0">
                <a:solidFill>
                  <a:srgbClr val="FF0000"/>
                </a:solidFill>
              </a:rPr>
              <a:t>consentement</a:t>
            </a:r>
            <a:r>
              <a:rPr lang="fr-FR" sz="3200" i="1" dirty="0" smtClean="0"/>
              <a:t> des contractants,</a:t>
            </a:r>
            <a:r>
              <a:rPr lang="fr-FR" sz="3200" dirty="0" smtClean="0"/>
              <a:t> ce qui veut dire que la vente est un contrat </a:t>
            </a:r>
            <a:r>
              <a:rPr lang="fr-FR" sz="3200" i="1" dirty="0" smtClean="0"/>
              <a:t>consensuel</a:t>
            </a:r>
            <a:r>
              <a:rPr lang="fr-FR" sz="3200" dirty="0" smtClean="0"/>
              <a:t> et non solennel, autrement dit, la vente se réalise par le seul échange des consentements entre les parties, il n’est pas nécessaire d’établir un écrit pour que la vente soit valable.</a:t>
            </a:r>
          </a:p>
        </p:txBody>
      </p:sp>
    </p:spTree>
    <p:extLst>
      <p:ext uri="{BB962C8B-B14F-4D97-AF65-F5344CB8AC3E}">
        <p14:creationId xmlns:p14="http://schemas.microsoft.com/office/powerpoint/2010/main" val="393392959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2"/>
          <p:cNvSpPr>
            <a:spLocks noGrp="1"/>
          </p:cNvSpPr>
          <p:nvPr>
            <p:ph type="title"/>
          </p:nvPr>
        </p:nvSpPr>
        <p:spPr/>
        <p:txBody>
          <a:bodyPr>
            <a:normAutofit/>
          </a:bodyPr>
          <a:lstStyle/>
          <a:p>
            <a:pPr algn="ctr"/>
            <a:r>
              <a:rPr lang="fr-FR" sz="3400" b="1" smtClean="0"/>
              <a:t>A - L’OBLIGATION DE DÉLIVRER LA CHOSE</a:t>
            </a:r>
          </a:p>
        </p:txBody>
      </p:sp>
      <p:sp>
        <p:nvSpPr>
          <p:cNvPr id="126978" name="Rectangle 3"/>
          <p:cNvSpPr>
            <a:spLocks noGrp="1"/>
          </p:cNvSpPr>
          <p:nvPr>
            <p:ph idx="1"/>
          </p:nvPr>
        </p:nvSpPr>
        <p:spPr/>
        <p:txBody>
          <a:bodyPr/>
          <a:lstStyle/>
          <a:p>
            <a:r>
              <a:rPr lang="fr-FR" sz="4200" smtClean="0"/>
              <a:t>La délivrance a lieu lorsque le vendeur ou son représentant se dessaisit de la chose vendue et met l’acquéreur en mesure d’en prendre possession sans empêchement.</a:t>
            </a:r>
          </a:p>
        </p:txBody>
      </p:sp>
    </p:spTree>
    <p:extLst>
      <p:ext uri="{BB962C8B-B14F-4D97-AF65-F5344CB8AC3E}">
        <p14:creationId xmlns:p14="http://schemas.microsoft.com/office/powerpoint/2010/main" val="18066403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3"/>
          <p:cNvSpPr>
            <a:spLocks noGrp="1"/>
          </p:cNvSpPr>
          <p:nvPr>
            <p:ph idx="1"/>
          </p:nvPr>
        </p:nvSpPr>
        <p:spPr>
          <a:xfrm>
            <a:off x="611560" y="1412776"/>
            <a:ext cx="8229600" cy="4389120"/>
          </a:xfrm>
        </p:spPr>
        <p:txBody>
          <a:bodyPr/>
          <a:lstStyle/>
          <a:p>
            <a:r>
              <a:rPr lang="fr-FR" sz="3800" dirty="0" smtClean="0"/>
              <a:t>Dans les ventes à terme (où </a:t>
            </a:r>
            <a:r>
              <a:rPr lang="fr-FR" sz="3800" i="1" dirty="0" smtClean="0"/>
              <a:t>le vendeur n’accorde pas de délai de paiement)</a:t>
            </a:r>
            <a:r>
              <a:rPr lang="fr-FR" sz="3800" dirty="0" smtClean="0"/>
              <a:t>, si l’acheteur n’a pas payé le prix, le vendeur peut exercer le </a:t>
            </a:r>
            <a:r>
              <a:rPr lang="fr-FR" sz="3800" b="1" i="1" dirty="0" smtClean="0"/>
              <a:t>droit de rétention</a:t>
            </a:r>
            <a:r>
              <a:rPr lang="fr-FR" sz="3800" dirty="0" smtClean="0"/>
              <a:t>, c’est à dire ne délivrer qu’après paiement.</a:t>
            </a:r>
          </a:p>
        </p:txBody>
      </p:sp>
    </p:spTree>
    <p:extLst>
      <p:ext uri="{BB962C8B-B14F-4D97-AF65-F5344CB8AC3E}">
        <p14:creationId xmlns:p14="http://schemas.microsoft.com/office/powerpoint/2010/main" val="63429560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p:cNvSpPr>
            <a:spLocks noGrp="1"/>
          </p:cNvSpPr>
          <p:nvPr>
            <p:ph idx="1"/>
          </p:nvPr>
        </p:nvSpPr>
        <p:spPr>
          <a:xfrm>
            <a:off x="467544" y="1412776"/>
            <a:ext cx="8229600" cy="4389120"/>
          </a:xfrm>
        </p:spPr>
        <p:txBody>
          <a:bodyPr>
            <a:normAutofit lnSpcReduction="10000"/>
          </a:bodyPr>
          <a:lstStyle/>
          <a:p>
            <a:r>
              <a:rPr lang="fr-FR" sz="3400" dirty="0" smtClean="0"/>
              <a:t>En vertu de l’article 512 DOC la chose doit être délivrée dans l’état dans lequel elle se trouvait au moment de la vente. Il s’agit donc pour le vendeur d’une </a:t>
            </a:r>
            <a:r>
              <a:rPr lang="fr-FR" sz="3400" b="1" i="1" dirty="0" smtClean="0"/>
              <a:t>obligation de conservation</a:t>
            </a:r>
            <a:r>
              <a:rPr lang="fr-FR" sz="3400" dirty="0" smtClean="0"/>
              <a:t> de la chose qui découle de son obligation de délivrance. Le </a:t>
            </a:r>
            <a:r>
              <a:rPr lang="fr-FR" sz="3400" b="1" i="1" dirty="0" smtClean="0"/>
              <a:t>vendeur</a:t>
            </a:r>
            <a:r>
              <a:rPr lang="fr-FR" sz="3400" dirty="0" smtClean="0"/>
              <a:t> serait </a:t>
            </a:r>
            <a:r>
              <a:rPr lang="fr-FR" sz="3400" b="1" i="1" dirty="0" smtClean="0"/>
              <a:t>responsable</a:t>
            </a:r>
            <a:r>
              <a:rPr lang="fr-FR" sz="3400" dirty="0" smtClean="0"/>
              <a:t> de la détérioration ou la destruction de la chose par sa faute.</a:t>
            </a:r>
          </a:p>
        </p:txBody>
      </p:sp>
    </p:spTree>
    <p:extLst>
      <p:ext uri="{BB962C8B-B14F-4D97-AF65-F5344CB8AC3E}">
        <p14:creationId xmlns:p14="http://schemas.microsoft.com/office/powerpoint/2010/main" val="4981906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p:cNvSpPr>
            <a:spLocks noGrp="1"/>
          </p:cNvSpPr>
          <p:nvPr>
            <p:ph type="title"/>
          </p:nvPr>
        </p:nvSpPr>
        <p:spPr>
          <a:xfrm>
            <a:off x="467544" y="548680"/>
            <a:ext cx="8229600" cy="1143000"/>
          </a:xfrm>
        </p:spPr>
        <p:txBody>
          <a:bodyPr/>
          <a:lstStyle/>
          <a:p>
            <a:pPr algn="ctr"/>
            <a:r>
              <a:rPr lang="fr-FR" sz="4600" b="1" dirty="0" smtClean="0"/>
              <a:t>B - L’OBLIGATION DE GARANTIE</a:t>
            </a:r>
          </a:p>
        </p:txBody>
      </p:sp>
      <p:sp>
        <p:nvSpPr>
          <p:cNvPr id="130050" name="Rectangle 3"/>
          <p:cNvSpPr>
            <a:spLocks noGrp="1"/>
          </p:cNvSpPr>
          <p:nvPr>
            <p:ph idx="1"/>
          </p:nvPr>
        </p:nvSpPr>
        <p:spPr/>
        <p:txBody>
          <a:bodyPr/>
          <a:lstStyle/>
          <a:p>
            <a:pPr>
              <a:lnSpc>
                <a:spcPct val="90000"/>
              </a:lnSpc>
              <a:buFont typeface="Wingdings 2" pitchFamily="18" charset="2"/>
              <a:buNone/>
            </a:pPr>
            <a:r>
              <a:rPr lang="fr-FR" dirty="0" smtClean="0"/>
              <a:t>	</a:t>
            </a:r>
            <a:r>
              <a:rPr lang="fr-FR" sz="3000" dirty="0" smtClean="0"/>
              <a:t>C’est la conséquence directe de l’obligation de délivrance car, pour que cette délivrance soit complète, il faut qu’elle donne toute satisfaction à l’acquéreur ; or, deux catégories d’événements peuvent empêcher sa satisfaction.</a:t>
            </a:r>
          </a:p>
          <a:p>
            <a:pPr>
              <a:lnSpc>
                <a:spcPct val="90000"/>
              </a:lnSpc>
            </a:pPr>
            <a:r>
              <a:rPr lang="fr-FR" sz="3000" dirty="0" smtClean="0"/>
              <a:t>Le vendeur doit garantir l’acheteur contre </a:t>
            </a:r>
            <a:r>
              <a:rPr lang="fr-FR" sz="3000" b="1" i="1" dirty="0" smtClean="0">
                <a:solidFill>
                  <a:srgbClr val="FF3300"/>
                </a:solidFill>
              </a:rPr>
              <a:t>l’éviction</a:t>
            </a:r>
          </a:p>
          <a:p>
            <a:pPr>
              <a:lnSpc>
                <a:spcPct val="90000"/>
              </a:lnSpc>
            </a:pPr>
            <a:r>
              <a:rPr lang="fr-FR" sz="3000" dirty="0" smtClean="0"/>
              <a:t>et contre </a:t>
            </a:r>
            <a:r>
              <a:rPr lang="fr-FR" sz="3000" b="1" i="1" dirty="0" smtClean="0"/>
              <a:t>les </a:t>
            </a:r>
            <a:r>
              <a:rPr lang="fr-FR" sz="3000" b="1" i="1" dirty="0" smtClean="0">
                <a:solidFill>
                  <a:srgbClr val="FF3300"/>
                </a:solidFill>
              </a:rPr>
              <a:t>vices cachés</a:t>
            </a:r>
            <a:r>
              <a:rPr lang="fr-FR" sz="3000" dirty="0" smtClean="0"/>
              <a:t>.</a:t>
            </a:r>
          </a:p>
        </p:txBody>
      </p:sp>
    </p:spTree>
    <p:extLst>
      <p:ext uri="{BB962C8B-B14F-4D97-AF65-F5344CB8AC3E}">
        <p14:creationId xmlns:p14="http://schemas.microsoft.com/office/powerpoint/2010/main" val="159865428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p:cNvSpPr>
          <p:nvPr>
            <p:ph type="title"/>
          </p:nvPr>
        </p:nvSpPr>
        <p:spPr/>
        <p:txBody>
          <a:bodyPr/>
          <a:lstStyle/>
          <a:p>
            <a:pPr algn="ctr"/>
            <a:r>
              <a:rPr lang="fr-FR" sz="4600" b="1" smtClean="0"/>
              <a:t>a - La garantie contre l’éviction</a:t>
            </a:r>
          </a:p>
        </p:txBody>
      </p:sp>
      <p:sp>
        <p:nvSpPr>
          <p:cNvPr id="131074" name="Rectangle 3"/>
          <p:cNvSpPr>
            <a:spLocks noGrp="1"/>
          </p:cNvSpPr>
          <p:nvPr>
            <p:ph idx="1"/>
          </p:nvPr>
        </p:nvSpPr>
        <p:spPr/>
        <p:txBody>
          <a:bodyPr>
            <a:normAutofit lnSpcReduction="10000"/>
          </a:bodyPr>
          <a:lstStyle/>
          <a:p>
            <a:r>
              <a:rPr lang="fr-FR" smtClean="0"/>
              <a:t>Le vendeur doit garantir l’acheteur contre toute éviction du bien vendu. </a:t>
            </a:r>
          </a:p>
          <a:p>
            <a:r>
              <a:rPr lang="fr-FR" smtClean="0"/>
              <a:t>- Que faut-il entendre par éviction ? </a:t>
            </a:r>
          </a:p>
          <a:p>
            <a:pPr>
              <a:buFont typeface="Wingdings 2" pitchFamily="18" charset="2"/>
              <a:buNone/>
            </a:pPr>
            <a:r>
              <a:rPr lang="fr-FR" smtClean="0"/>
              <a:t>	L’éviction est un </a:t>
            </a:r>
            <a:r>
              <a:rPr lang="fr-FR" b="1" i="1" smtClean="0">
                <a:solidFill>
                  <a:srgbClr val="FF3300"/>
                </a:solidFill>
              </a:rPr>
              <a:t>trouble</a:t>
            </a:r>
            <a:r>
              <a:rPr lang="fr-FR" smtClean="0"/>
              <a:t> apporté à la jouissance et à la possession paisible de l’acquéreur, c’est-à-dire aux droits que lui confère la propriété sur la chose. </a:t>
            </a:r>
          </a:p>
          <a:p>
            <a:pPr>
              <a:buFont typeface="Wingdings 2" pitchFamily="18" charset="2"/>
              <a:buNone/>
            </a:pPr>
            <a:r>
              <a:rPr lang="fr-FR" smtClean="0"/>
              <a:t>	Mais ce </a:t>
            </a:r>
            <a:r>
              <a:rPr lang="fr-FR" b="1" i="1" smtClean="0"/>
              <a:t>trouble</a:t>
            </a:r>
            <a:r>
              <a:rPr lang="fr-FR" smtClean="0"/>
              <a:t> peut avoir deux origines, il peut provenir :</a:t>
            </a:r>
          </a:p>
          <a:p>
            <a:r>
              <a:rPr lang="fr-FR" smtClean="0"/>
              <a:t>du vendeur lui-même </a:t>
            </a:r>
          </a:p>
          <a:p>
            <a:r>
              <a:rPr lang="fr-FR" smtClean="0"/>
              <a:t>ou bien d’un tiers.</a:t>
            </a:r>
          </a:p>
        </p:txBody>
      </p:sp>
    </p:spTree>
    <p:extLst>
      <p:ext uri="{BB962C8B-B14F-4D97-AF65-F5344CB8AC3E}">
        <p14:creationId xmlns:p14="http://schemas.microsoft.com/office/powerpoint/2010/main" val="290331947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2"/>
          <p:cNvSpPr>
            <a:spLocks noGrp="1"/>
          </p:cNvSpPr>
          <p:nvPr>
            <p:ph type="title"/>
          </p:nvPr>
        </p:nvSpPr>
        <p:spPr/>
        <p:txBody>
          <a:bodyPr/>
          <a:lstStyle/>
          <a:p>
            <a:pPr algn="ctr"/>
            <a:r>
              <a:rPr lang="fr-FR" sz="3400" b="1" smtClean="0"/>
              <a:t>1/ La garantie du fait personnel du vendeur</a:t>
            </a:r>
          </a:p>
        </p:txBody>
      </p:sp>
      <p:sp>
        <p:nvSpPr>
          <p:cNvPr id="132098" name="Rectangle 3"/>
          <p:cNvSpPr>
            <a:spLocks noGrp="1"/>
          </p:cNvSpPr>
          <p:nvPr>
            <p:ph idx="1"/>
          </p:nvPr>
        </p:nvSpPr>
        <p:spPr/>
        <p:txBody>
          <a:bodyPr/>
          <a:lstStyle/>
          <a:p>
            <a:r>
              <a:rPr lang="fr-FR" sz="3800" dirty="0" smtClean="0"/>
              <a:t>Le vendeur doit s’abstenir de tout acte susceptible d’évincer le droit de jouissance de l’acheteur : </a:t>
            </a:r>
            <a:r>
              <a:rPr lang="fr-FR" sz="3800" b="1" i="1" dirty="0" smtClean="0"/>
              <a:t>«qui doit garantir ne peut évincer »</a:t>
            </a:r>
            <a:r>
              <a:rPr lang="fr-FR" sz="3800" dirty="0" smtClean="0"/>
              <a:t> dit l’adage.</a:t>
            </a:r>
          </a:p>
          <a:p>
            <a:r>
              <a:rPr lang="fr-FR" sz="3800" dirty="0" smtClean="0"/>
              <a:t>Cette garantie couvre deux sortes de troubles :</a:t>
            </a:r>
            <a:endParaRPr lang="fr-FR" dirty="0" smtClean="0"/>
          </a:p>
        </p:txBody>
      </p:sp>
    </p:spTree>
    <p:extLst>
      <p:ext uri="{BB962C8B-B14F-4D97-AF65-F5344CB8AC3E}">
        <p14:creationId xmlns:p14="http://schemas.microsoft.com/office/powerpoint/2010/main" val="31961652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3"/>
          <p:cNvSpPr>
            <a:spLocks noGrp="1"/>
          </p:cNvSpPr>
          <p:nvPr>
            <p:ph idx="1"/>
          </p:nvPr>
        </p:nvSpPr>
        <p:spPr>
          <a:xfrm>
            <a:off x="467544" y="1484784"/>
            <a:ext cx="8229600" cy="4389120"/>
          </a:xfrm>
        </p:spPr>
        <p:txBody>
          <a:bodyPr>
            <a:normAutofit lnSpcReduction="10000"/>
          </a:bodyPr>
          <a:lstStyle/>
          <a:p>
            <a:r>
              <a:rPr lang="fr-FR" sz="4200" dirty="0" smtClean="0"/>
              <a:t>- </a:t>
            </a:r>
            <a:r>
              <a:rPr lang="fr-FR" sz="4200" b="1" i="1" dirty="0" smtClean="0"/>
              <a:t>Le trouble de droit</a:t>
            </a:r>
            <a:r>
              <a:rPr lang="fr-FR" sz="4200" dirty="0" smtClean="0"/>
              <a:t> : c’est celui qui résulte d’une </a:t>
            </a:r>
            <a:r>
              <a:rPr lang="fr-FR" sz="4200" i="1" dirty="0" smtClean="0"/>
              <a:t>prétention d’ordre juridique</a:t>
            </a:r>
            <a:r>
              <a:rPr lang="fr-FR" sz="4200" dirty="0" smtClean="0"/>
              <a:t> sur le bien, par exemple le vendeur qui prétend conserver une servitude, tel qu’un droit de passage sur le fonds vendu.</a:t>
            </a:r>
          </a:p>
        </p:txBody>
      </p:sp>
    </p:spTree>
    <p:extLst>
      <p:ext uri="{BB962C8B-B14F-4D97-AF65-F5344CB8AC3E}">
        <p14:creationId xmlns:p14="http://schemas.microsoft.com/office/powerpoint/2010/main" val="59893548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a:spLocks noGrp="1"/>
          </p:cNvSpPr>
          <p:nvPr>
            <p:ph idx="1"/>
          </p:nvPr>
        </p:nvSpPr>
        <p:spPr>
          <a:xfrm>
            <a:off x="467544" y="1412776"/>
            <a:ext cx="8229600" cy="4389120"/>
          </a:xfrm>
        </p:spPr>
        <p:txBody>
          <a:bodyPr/>
          <a:lstStyle/>
          <a:p>
            <a:r>
              <a:rPr lang="fr-FR" sz="3400" b="1" i="1" dirty="0" smtClean="0"/>
              <a:t>- Le trouble de fait</a:t>
            </a:r>
            <a:r>
              <a:rPr lang="fr-FR" sz="3400" dirty="0" smtClean="0"/>
              <a:t> : par ce trouble, le vendeur ne prétend pas avoir un droit sur le bien, mais il effectue des actes qui portent atteinte, </a:t>
            </a:r>
            <a:r>
              <a:rPr lang="fr-FR" sz="3400" i="1" dirty="0" smtClean="0"/>
              <a:t>en fait,</a:t>
            </a:r>
            <a:r>
              <a:rPr lang="fr-FR" sz="3400" dirty="0" smtClean="0"/>
              <a:t> à la jouissance du bien, par exemple le fait pour le vendeur d’un terrain de continuer à l’utiliser pour y circuler ou pour y entreposer des objets…</a:t>
            </a:r>
          </a:p>
        </p:txBody>
      </p:sp>
    </p:spTree>
    <p:extLst>
      <p:ext uri="{BB962C8B-B14F-4D97-AF65-F5344CB8AC3E}">
        <p14:creationId xmlns:p14="http://schemas.microsoft.com/office/powerpoint/2010/main" val="325792417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Grp="1"/>
          </p:cNvSpPr>
          <p:nvPr>
            <p:ph type="title"/>
          </p:nvPr>
        </p:nvSpPr>
        <p:spPr/>
        <p:txBody>
          <a:bodyPr/>
          <a:lstStyle/>
          <a:p>
            <a:pPr algn="ctr"/>
            <a:r>
              <a:rPr lang="fr-FR" sz="4600" b="1" smtClean="0"/>
              <a:t>2/ La garantie du fait des tiers</a:t>
            </a:r>
          </a:p>
        </p:txBody>
      </p:sp>
      <p:sp>
        <p:nvSpPr>
          <p:cNvPr id="135170" name="Rectangle 3"/>
          <p:cNvSpPr>
            <a:spLocks noGrp="1"/>
          </p:cNvSpPr>
          <p:nvPr>
            <p:ph idx="1"/>
          </p:nvPr>
        </p:nvSpPr>
        <p:spPr/>
        <p:txBody>
          <a:bodyPr/>
          <a:lstStyle/>
          <a:p>
            <a:r>
              <a:rPr lang="fr-FR" sz="3200" smtClean="0"/>
              <a:t>Il faut préciser que pour que le vendeur soit tenu à la garantie, le tiers doit causer à l’acheteur un</a:t>
            </a:r>
            <a:r>
              <a:rPr lang="fr-FR" sz="3200" b="1" i="1" smtClean="0"/>
              <a:t> trouble de droit</a:t>
            </a:r>
            <a:r>
              <a:rPr lang="fr-FR" sz="3200" smtClean="0"/>
              <a:t> et non un trouble de fait, ce qui est logique car, si le tiers se contente par exemple d’occuper illégalement le terrain vendu sans aucune prétention juridique, le vendeur n’a aucune responsabilité dans cette situation.</a:t>
            </a:r>
          </a:p>
        </p:txBody>
      </p:sp>
    </p:spTree>
    <p:extLst>
      <p:ext uri="{BB962C8B-B14F-4D97-AF65-F5344CB8AC3E}">
        <p14:creationId xmlns:p14="http://schemas.microsoft.com/office/powerpoint/2010/main" val="15837950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3"/>
          <p:cNvSpPr>
            <a:spLocks noGrp="1"/>
          </p:cNvSpPr>
          <p:nvPr>
            <p:ph idx="1"/>
          </p:nvPr>
        </p:nvSpPr>
        <p:spPr>
          <a:xfrm>
            <a:off x="467544" y="1484784"/>
            <a:ext cx="8229600" cy="4389120"/>
          </a:xfrm>
        </p:spPr>
        <p:txBody>
          <a:bodyPr>
            <a:normAutofit/>
          </a:bodyPr>
          <a:lstStyle/>
          <a:p>
            <a:r>
              <a:rPr lang="fr-FR" sz="4000" dirty="0" smtClean="0"/>
              <a:t>L’effet normal de la garantie, c’est que le vendeur appelé à garantir le </a:t>
            </a:r>
            <a:r>
              <a:rPr lang="fr-FR" sz="4000" i="1" dirty="0" smtClean="0"/>
              <a:t>trouble de droit</a:t>
            </a:r>
            <a:r>
              <a:rPr lang="fr-FR" sz="4000" dirty="0" smtClean="0"/>
              <a:t>, doit se substituer à l’acquéreur dans l’action intentée en justice contre ou par ce dernier. En cas d’échec, le vendeur doit restituer le prix à l'acheteur. </a:t>
            </a:r>
            <a:endParaRPr lang="fr-FR" sz="4200" dirty="0" smtClean="0"/>
          </a:p>
        </p:txBody>
      </p:sp>
    </p:spTree>
    <p:extLst>
      <p:ext uri="{BB962C8B-B14F-4D97-AF65-F5344CB8AC3E}">
        <p14:creationId xmlns:p14="http://schemas.microsoft.com/office/powerpoint/2010/main" val="3026196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p:cNvSpPr>
          <p:nvPr>
            <p:ph idx="1"/>
          </p:nvPr>
        </p:nvSpPr>
        <p:spPr>
          <a:xfrm>
            <a:off x="467544" y="1052736"/>
            <a:ext cx="8229600" cy="4389120"/>
          </a:xfrm>
        </p:spPr>
        <p:txBody>
          <a:bodyPr>
            <a:normAutofit/>
          </a:bodyPr>
          <a:lstStyle/>
          <a:p>
            <a:endParaRPr lang="fr-FR" sz="4000" dirty="0" smtClean="0"/>
          </a:p>
          <a:p>
            <a:pPr>
              <a:buFont typeface="Wingdings 2" pitchFamily="18" charset="2"/>
              <a:buNone/>
            </a:pPr>
            <a:r>
              <a:rPr lang="fr-FR" sz="4000" dirty="0" smtClean="0"/>
              <a:t>	L’écrit n’est donc pas une condition de validité du contrat, mais seulement un moyen de preuve qui constate la vente et reproduit les différentes clauses du contrat.</a:t>
            </a:r>
          </a:p>
        </p:txBody>
      </p:sp>
    </p:spTree>
    <p:extLst>
      <p:ext uri="{BB962C8B-B14F-4D97-AF65-F5344CB8AC3E}">
        <p14:creationId xmlns:p14="http://schemas.microsoft.com/office/powerpoint/2010/main" val="251651104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2"/>
          <p:cNvSpPr>
            <a:spLocks noGrp="1"/>
          </p:cNvSpPr>
          <p:nvPr>
            <p:ph type="title"/>
          </p:nvPr>
        </p:nvSpPr>
        <p:spPr>
          <a:xfrm>
            <a:off x="467544" y="332656"/>
            <a:ext cx="8229600" cy="1143000"/>
          </a:xfrm>
        </p:spPr>
        <p:txBody>
          <a:bodyPr/>
          <a:lstStyle/>
          <a:p>
            <a:pPr algn="ctr"/>
            <a:r>
              <a:rPr lang="fr-FR" sz="3800" b="1" dirty="0" smtClean="0"/>
              <a:t>b - La garantie contre les vices cachés</a:t>
            </a:r>
          </a:p>
        </p:txBody>
      </p:sp>
      <p:sp>
        <p:nvSpPr>
          <p:cNvPr id="137218" name="Rectangle 3"/>
          <p:cNvSpPr>
            <a:spLocks noGrp="1"/>
          </p:cNvSpPr>
          <p:nvPr>
            <p:ph idx="1"/>
          </p:nvPr>
        </p:nvSpPr>
        <p:spPr/>
        <p:txBody>
          <a:bodyPr>
            <a:normAutofit lnSpcReduction="10000"/>
          </a:bodyPr>
          <a:lstStyle/>
          <a:p>
            <a:r>
              <a:rPr lang="fr-FR" sz="3400" smtClean="0"/>
              <a:t>Ces vices sont également appelés </a:t>
            </a:r>
            <a:r>
              <a:rPr lang="fr-FR" sz="3400" i="1" smtClean="0"/>
              <a:t>vices rédhibitoires</a:t>
            </a:r>
            <a:r>
              <a:rPr lang="fr-FR" sz="3400" smtClean="0"/>
              <a:t> ; ce sont des </a:t>
            </a:r>
            <a:r>
              <a:rPr lang="fr-FR" sz="3400" i="1" smtClean="0"/>
              <a:t>défauts</a:t>
            </a:r>
            <a:r>
              <a:rPr lang="fr-FR" sz="3400" smtClean="0"/>
              <a:t> non révélés au moment de la vente qui </a:t>
            </a:r>
            <a:r>
              <a:rPr lang="fr-FR" sz="3400" i="1" smtClean="0"/>
              <a:t>nuisent à l’usage de la chose</a:t>
            </a:r>
            <a:r>
              <a:rPr lang="fr-FR" sz="3400" smtClean="0"/>
              <a:t> vendue et qui en </a:t>
            </a:r>
            <a:r>
              <a:rPr lang="fr-FR" sz="3400" i="1" smtClean="0"/>
              <a:t>diminuent sensiblement la valeur</a:t>
            </a:r>
            <a:r>
              <a:rPr lang="fr-FR" sz="3400" smtClean="0"/>
              <a:t>.</a:t>
            </a:r>
          </a:p>
          <a:p>
            <a:pPr>
              <a:buFont typeface="Wingdings 2" pitchFamily="18" charset="2"/>
              <a:buNone/>
            </a:pPr>
            <a:r>
              <a:rPr lang="fr-FR" sz="3400" smtClean="0"/>
              <a:t>	On examinera :</a:t>
            </a:r>
          </a:p>
          <a:p>
            <a:r>
              <a:rPr lang="fr-FR" sz="3400" smtClean="0"/>
              <a:t> d’abord les conditions de cette garantie,</a:t>
            </a:r>
          </a:p>
          <a:p>
            <a:r>
              <a:rPr lang="fr-FR" sz="3400" smtClean="0"/>
              <a:t>ensuite ses conséquences.</a:t>
            </a:r>
          </a:p>
        </p:txBody>
      </p:sp>
    </p:spTree>
    <p:extLst>
      <p:ext uri="{BB962C8B-B14F-4D97-AF65-F5344CB8AC3E}">
        <p14:creationId xmlns:p14="http://schemas.microsoft.com/office/powerpoint/2010/main" val="91530058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2"/>
          <p:cNvSpPr>
            <a:spLocks noGrp="1"/>
          </p:cNvSpPr>
          <p:nvPr>
            <p:ph type="title"/>
          </p:nvPr>
        </p:nvSpPr>
        <p:spPr/>
        <p:txBody>
          <a:bodyPr/>
          <a:lstStyle/>
          <a:p>
            <a:pPr algn="ctr"/>
            <a:r>
              <a:rPr lang="fr-FR" sz="4600" b="1" smtClean="0"/>
              <a:t>1/ Les conditions de la garantie</a:t>
            </a:r>
          </a:p>
        </p:txBody>
      </p:sp>
      <p:sp>
        <p:nvSpPr>
          <p:cNvPr id="138242" name="Rectangle 3"/>
          <p:cNvSpPr>
            <a:spLocks noGrp="1"/>
          </p:cNvSpPr>
          <p:nvPr>
            <p:ph idx="1"/>
          </p:nvPr>
        </p:nvSpPr>
        <p:spPr/>
        <p:txBody>
          <a:bodyPr/>
          <a:lstStyle/>
          <a:p>
            <a:r>
              <a:rPr lang="fr-FR" sz="3400" smtClean="0"/>
              <a:t>La garantie des vices est soumise à trois conditions : </a:t>
            </a:r>
            <a:endParaRPr lang="fr-FR" sz="3400" b="1" smtClean="0"/>
          </a:p>
          <a:p>
            <a:pPr>
              <a:buFont typeface="Wingdings 2" pitchFamily="18" charset="2"/>
              <a:buNone/>
            </a:pPr>
            <a:r>
              <a:rPr lang="fr-FR" sz="3400" b="1" smtClean="0"/>
              <a:t>	1-1/ Le vice doit être </a:t>
            </a:r>
            <a:r>
              <a:rPr lang="fr-FR" sz="3400" b="1" i="1" smtClean="0"/>
              <a:t>nuisible</a:t>
            </a:r>
            <a:r>
              <a:rPr lang="fr-FR" sz="3400" smtClean="0"/>
              <a:t> : D’après l’article 549 la garantie s’applique aux vices de la chose qui en </a:t>
            </a:r>
            <a:r>
              <a:rPr lang="fr-FR" sz="3400" i="1" smtClean="0"/>
              <a:t>diminuent sensiblement la valeur</a:t>
            </a:r>
            <a:r>
              <a:rPr lang="fr-FR" sz="3400" smtClean="0"/>
              <a:t>, ou </a:t>
            </a:r>
            <a:r>
              <a:rPr lang="fr-FR" sz="3400" i="1" smtClean="0"/>
              <a:t>la rendent impropre à l’usage</a:t>
            </a:r>
            <a:r>
              <a:rPr lang="fr-FR" sz="3400" smtClean="0"/>
              <a:t> auquel elle est destinée. </a:t>
            </a:r>
          </a:p>
        </p:txBody>
      </p:sp>
    </p:spTree>
    <p:extLst>
      <p:ext uri="{BB962C8B-B14F-4D97-AF65-F5344CB8AC3E}">
        <p14:creationId xmlns:p14="http://schemas.microsoft.com/office/powerpoint/2010/main" val="38372208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3"/>
          <p:cNvSpPr>
            <a:spLocks noGrp="1"/>
          </p:cNvSpPr>
          <p:nvPr>
            <p:ph type="body" idx="4294967295"/>
          </p:nvPr>
        </p:nvSpPr>
        <p:spPr>
          <a:xfrm>
            <a:off x="323528" y="1340768"/>
            <a:ext cx="8497888" cy="4479478"/>
          </a:xfrm>
        </p:spPr>
        <p:txBody>
          <a:bodyPr/>
          <a:lstStyle/>
          <a:p>
            <a:pPr>
              <a:lnSpc>
                <a:spcPct val="90000"/>
              </a:lnSpc>
              <a:buFont typeface="Wingdings 2" pitchFamily="18" charset="2"/>
              <a:buNone/>
            </a:pPr>
            <a:r>
              <a:rPr lang="fr-FR" sz="3200" b="1" dirty="0" smtClean="0"/>
              <a:t>	1-2/ Le vice doit être </a:t>
            </a:r>
            <a:r>
              <a:rPr lang="fr-FR" sz="3200" b="1" i="1" dirty="0" smtClean="0"/>
              <a:t>caché</a:t>
            </a:r>
            <a:r>
              <a:rPr lang="fr-FR" sz="3200" dirty="0" smtClean="0"/>
              <a:t> : Cette condition conduit à exclure de la garantie trois catégories de vices :</a:t>
            </a:r>
          </a:p>
          <a:p>
            <a:pPr>
              <a:lnSpc>
                <a:spcPct val="90000"/>
              </a:lnSpc>
              <a:buFont typeface="Wingdings 2" pitchFamily="18" charset="2"/>
              <a:buNone/>
            </a:pPr>
            <a:endParaRPr lang="fr-FR" sz="3200" dirty="0" smtClean="0"/>
          </a:p>
          <a:p>
            <a:pPr>
              <a:lnSpc>
                <a:spcPct val="90000"/>
              </a:lnSpc>
            </a:pPr>
            <a:r>
              <a:rPr lang="fr-FR" sz="3200" dirty="0" smtClean="0"/>
              <a:t>- Tout d’abord, les </a:t>
            </a:r>
            <a:r>
              <a:rPr lang="fr-FR" sz="3200" b="1" i="1" dirty="0" smtClean="0"/>
              <a:t>vices apparents :</a:t>
            </a:r>
            <a:r>
              <a:rPr lang="fr-FR" sz="3200" dirty="0" smtClean="0"/>
              <a:t> </a:t>
            </a:r>
            <a:r>
              <a:rPr lang="fr-FR" sz="3200" dirty="0" err="1" smtClean="0"/>
              <a:t>c-à-d</a:t>
            </a:r>
            <a:r>
              <a:rPr lang="fr-FR" sz="3200" dirty="0" smtClean="0"/>
              <a:t> les vices que l’acquéreur aurait pu facilement connaître par des vérifications d’usage sauf s’il a été trompé par des déclarations du vendeur.</a:t>
            </a:r>
          </a:p>
        </p:txBody>
      </p:sp>
    </p:spTree>
    <p:extLst>
      <p:ext uri="{BB962C8B-B14F-4D97-AF65-F5344CB8AC3E}">
        <p14:creationId xmlns:p14="http://schemas.microsoft.com/office/powerpoint/2010/main" val="154633242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3"/>
          <p:cNvSpPr>
            <a:spLocks noGrp="1"/>
          </p:cNvSpPr>
          <p:nvPr>
            <p:ph type="body" idx="4294967295"/>
          </p:nvPr>
        </p:nvSpPr>
        <p:spPr>
          <a:xfrm>
            <a:off x="395536" y="1412776"/>
            <a:ext cx="8208963" cy="4389437"/>
          </a:xfrm>
        </p:spPr>
        <p:txBody>
          <a:bodyPr/>
          <a:lstStyle/>
          <a:p>
            <a:r>
              <a:rPr lang="fr-FR" sz="3200" dirty="0" smtClean="0"/>
              <a:t>- Ensuite, les </a:t>
            </a:r>
            <a:r>
              <a:rPr lang="fr-FR" sz="3200" b="1" i="1" dirty="0" smtClean="0"/>
              <a:t>vices non apparents mais connus de l’acquéreur</a:t>
            </a:r>
            <a:r>
              <a:rPr lang="fr-FR" sz="3200" dirty="0" smtClean="0"/>
              <a:t>, la preuve de cette connaissance est à la charge du vendeur, elle sera souvent déduite d’un prix anormalement bas.</a:t>
            </a:r>
          </a:p>
          <a:p>
            <a:r>
              <a:rPr lang="fr-FR" sz="3200" dirty="0" smtClean="0"/>
              <a:t>- Enfin, sont exclus de la garantie </a:t>
            </a:r>
            <a:r>
              <a:rPr lang="fr-FR" sz="3200" b="1" i="1" dirty="0" smtClean="0"/>
              <a:t>les vices déclarés par le vendeur au moment de la vente</a:t>
            </a:r>
            <a:r>
              <a:rPr lang="fr-FR" sz="2800" b="1" i="1" dirty="0" smtClean="0"/>
              <a:t>.</a:t>
            </a:r>
            <a:endParaRPr lang="fr-FR" b="1" i="1" dirty="0" smtClean="0"/>
          </a:p>
        </p:txBody>
      </p:sp>
    </p:spTree>
    <p:extLst>
      <p:ext uri="{BB962C8B-B14F-4D97-AF65-F5344CB8AC3E}">
        <p14:creationId xmlns:p14="http://schemas.microsoft.com/office/powerpoint/2010/main" val="84105797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3"/>
          <p:cNvSpPr>
            <a:spLocks noGrp="1"/>
          </p:cNvSpPr>
          <p:nvPr>
            <p:ph type="body" idx="4294967295"/>
          </p:nvPr>
        </p:nvSpPr>
        <p:spPr>
          <a:xfrm>
            <a:off x="539552" y="1196752"/>
            <a:ext cx="7978775" cy="4408487"/>
          </a:xfrm>
        </p:spPr>
        <p:txBody>
          <a:bodyPr/>
          <a:lstStyle/>
          <a:p>
            <a:r>
              <a:rPr lang="fr-FR" sz="3000" dirty="0" smtClean="0"/>
              <a:t>Dans tous les cas, </a:t>
            </a:r>
            <a:r>
              <a:rPr lang="fr-FR" sz="3000" i="1" dirty="0" smtClean="0"/>
              <a:t>peu importe que le vendeur ignorait l’existence du vice</a:t>
            </a:r>
            <a:r>
              <a:rPr lang="fr-FR" sz="3000" dirty="0" smtClean="0"/>
              <a:t>, il ne peut en effet être exonéré de la garantie sous prétexte de cette ignorance </a:t>
            </a:r>
            <a:r>
              <a:rPr lang="fr-FR" sz="3000" i="1" dirty="0" smtClean="0"/>
              <a:t>sauf clause supprimant la garantie</a:t>
            </a:r>
            <a:r>
              <a:rPr lang="fr-FR" sz="3000" dirty="0" smtClean="0"/>
              <a:t>. Même dans ce cas, l’acheteur peut prouver qu’il connaissait le vice.</a:t>
            </a:r>
          </a:p>
          <a:p>
            <a:r>
              <a:rPr lang="fr-FR" sz="3000" dirty="0" smtClean="0"/>
              <a:t>Il sera toutefois dispensé de cette preuve si le vendeur est un </a:t>
            </a:r>
            <a:r>
              <a:rPr lang="fr-FR" sz="3000" i="1" dirty="0" smtClean="0"/>
              <a:t>professionnel</a:t>
            </a:r>
            <a:r>
              <a:rPr lang="fr-FR" sz="3000" dirty="0" smtClean="0"/>
              <a:t>, car il serait présumé connaître le vice.</a:t>
            </a:r>
          </a:p>
        </p:txBody>
      </p:sp>
    </p:spTree>
    <p:extLst>
      <p:ext uri="{BB962C8B-B14F-4D97-AF65-F5344CB8AC3E}">
        <p14:creationId xmlns:p14="http://schemas.microsoft.com/office/powerpoint/2010/main" val="126331155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3"/>
          <p:cNvSpPr>
            <a:spLocks noGrp="1"/>
          </p:cNvSpPr>
          <p:nvPr>
            <p:ph type="body" idx="4294967295"/>
          </p:nvPr>
        </p:nvSpPr>
        <p:spPr>
          <a:xfrm>
            <a:off x="611560" y="1268760"/>
            <a:ext cx="7905750" cy="4479925"/>
          </a:xfrm>
        </p:spPr>
        <p:txBody>
          <a:bodyPr/>
          <a:lstStyle/>
          <a:p>
            <a:pPr>
              <a:buFont typeface="Wingdings 2" pitchFamily="18" charset="2"/>
              <a:buNone/>
            </a:pPr>
            <a:r>
              <a:rPr lang="fr-FR" sz="3000" b="1" dirty="0" smtClean="0"/>
              <a:t>	1-3/ </a:t>
            </a:r>
            <a:r>
              <a:rPr lang="fr-FR" sz="3000" b="1" i="1" dirty="0" smtClean="0"/>
              <a:t>Le vice doit exister au moment de la vente</a:t>
            </a:r>
            <a:r>
              <a:rPr lang="fr-FR" sz="3000" dirty="0" smtClean="0"/>
              <a:t> : </a:t>
            </a:r>
          </a:p>
          <a:p>
            <a:r>
              <a:rPr lang="fr-FR" sz="3800" dirty="0" smtClean="0"/>
              <a:t>Le vendeur n’est pas tenu à la garantie si le vice est le résultat d’une </a:t>
            </a:r>
            <a:r>
              <a:rPr lang="fr-FR" sz="3800" i="1" dirty="0" smtClean="0"/>
              <a:t>mauvaise utilisation par l’acheteur</a:t>
            </a:r>
            <a:r>
              <a:rPr lang="fr-FR" sz="3800" dirty="0" smtClean="0"/>
              <a:t> postérieurement au transfert de la propriété.</a:t>
            </a:r>
          </a:p>
        </p:txBody>
      </p:sp>
    </p:spTree>
    <p:extLst>
      <p:ext uri="{BB962C8B-B14F-4D97-AF65-F5344CB8AC3E}">
        <p14:creationId xmlns:p14="http://schemas.microsoft.com/office/powerpoint/2010/main" val="51892302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3"/>
          <p:cNvSpPr>
            <a:spLocks noGrp="1"/>
          </p:cNvSpPr>
          <p:nvPr>
            <p:ph idx="1"/>
          </p:nvPr>
        </p:nvSpPr>
        <p:spPr>
          <a:xfrm>
            <a:off x="539552" y="1412776"/>
            <a:ext cx="8229600" cy="4389120"/>
          </a:xfrm>
        </p:spPr>
        <p:txBody>
          <a:bodyPr>
            <a:normAutofit lnSpcReduction="10000"/>
          </a:bodyPr>
          <a:lstStyle/>
          <a:p>
            <a:r>
              <a:rPr lang="fr-FR" sz="4200" dirty="0" smtClean="0"/>
              <a:t>Néanmoins, il doit la garantie si le </a:t>
            </a:r>
            <a:r>
              <a:rPr lang="fr-FR" sz="4200" i="1" dirty="0" smtClean="0"/>
              <a:t>vice apparu après la vente a une origine antérieure</a:t>
            </a:r>
            <a:r>
              <a:rPr lang="fr-FR" sz="4200" dirty="0" smtClean="0"/>
              <a:t> à la vente, par exemple, un animal dont la maladie est apparue après la vente mais dont la cause est antérieure</a:t>
            </a:r>
            <a:r>
              <a:rPr lang="fr-FR" sz="4600" dirty="0" smtClean="0"/>
              <a:t>.</a:t>
            </a:r>
            <a:endParaRPr lang="fr-FR" sz="4200" dirty="0" smtClean="0"/>
          </a:p>
        </p:txBody>
      </p:sp>
    </p:spTree>
    <p:extLst>
      <p:ext uri="{BB962C8B-B14F-4D97-AF65-F5344CB8AC3E}">
        <p14:creationId xmlns:p14="http://schemas.microsoft.com/office/powerpoint/2010/main" val="303007364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Titre 1"/>
          <p:cNvSpPr>
            <a:spLocks noGrp="1"/>
          </p:cNvSpPr>
          <p:nvPr>
            <p:ph type="title"/>
          </p:nvPr>
        </p:nvSpPr>
        <p:spPr/>
        <p:txBody>
          <a:bodyPr>
            <a:normAutofit fontScale="90000"/>
          </a:bodyPr>
          <a:lstStyle/>
          <a:p>
            <a:pPr algn="ctr"/>
            <a:r>
              <a:rPr lang="fr-FR" b="1" smtClean="0"/>
              <a:t>2/ Les conséquences de la garantie</a:t>
            </a:r>
            <a:endParaRPr lang="fr-FR" smtClean="0"/>
          </a:p>
        </p:txBody>
      </p:sp>
      <p:sp>
        <p:nvSpPr>
          <p:cNvPr id="144386" name="Espace réservé du contenu 2"/>
          <p:cNvSpPr>
            <a:spLocks noGrp="1"/>
          </p:cNvSpPr>
          <p:nvPr>
            <p:ph idx="1"/>
          </p:nvPr>
        </p:nvSpPr>
        <p:spPr/>
        <p:txBody>
          <a:bodyPr/>
          <a:lstStyle/>
          <a:p>
            <a:r>
              <a:rPr lang="fr-FR" sz="4000" dirty="0" smtClean="0"/>
              <a:t>Ces conséquences vont être mises en œuvre au moyen d’une action en justice : l’action rédhibitoire ; elle doit entraîner deux conséquences : la restitution du prix et, éventuellement, le versement d’une indemnité. </a:t>
            </a:r>
          </a:p>
          <a:p>
            <a:endParaRPr lang="fr-FR" dirty="0" smtClean="0"/>
          </a:p>
        </p:txBody>
      </p:sp>
    </p:spTree>
    <p:extLst>
      <p:ext uri="{BB962C8B-B14F-4D97-AF65-F5344CB8AC3E}">
        <p14:creationId xmlns:p14="http://schemas.microsoft.com/office/powerpoint/2010/main" val="148099802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Espace réservé du contenu 2"/>
          <p:cNvSpPr>
            <a:spLocks noGrp="1"/>
          </p:cNvSpPr>
          <p:nvPr>
            <p:ph idx="1"/>
          </p:nvPr>
        </p:nvSpPr>
        <p:spPr>
          <a:xfrm>
            <a:off x="467544" y="1340768"/>
            <a:ext cx="8229600" cy="4389120"/>
          </a:xfrm>
        </p:spPr>
        <p:txBody>
          <a:bodyPr/>
          <a:lstStyle/>
          <a:p>
            <a:r>
              <a:rPr lang="fr-FR" sz="4000" dirty="0" smtClean="0"/>
              <a:t>Pour obtenir cette restitution, l’acquéreur doit, dès qu’il s’aperçoit du vice affectant la chose, le faire constater par l’autorité judiciaire qui désigne un expert (art. 554), le vendeur doit être averti. </a:t>
            </a:r>
          </a:p>
          <a:p>
            <a:endParaRPr lang="fr-FR" dirty="0" smtClean="0"/>
          </a:p>
        </p:txBody>
      </p:sp>
    </p:spTree>
    <p:extLst>
      <p:ext uri="{BB962C8B-B14F-4D97-AF65-F5344CB8AC3E}">
        <p14:creationId xmlns:p14="http://schemas.microsoft.com/office/powerpoint/2010/main" val="333984708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Espace réservé du contenu 2"/>
          <p:cNvSpPr>
            <a:spLocks noGrp="1"/>
          </p:cNvSpPr>
          <p:nvPr>
            <p:ph idx="1"/>
          </p:nvPr>
        </p:nvSpPr>
        <p:spPr>
          <a:xfrm>
            <a:off x="467544" y="1268760"/>
            <a:ext cx="8229600" cy="4389120"/>
          </a:xfrm>
        </p:spPr>
        <p:txBody>
          <a:bodyPr/>
          <a:lstStyle/>
          <a:p>
            <a:r>
              <a:rPr lang="fr-FR" sz="3600" dirty="0" smtClean="0"/>
              <a:t>Une fois ces formalités accomplies, l’acquéreur pourra demander la résolution de la vente pour obtenir la restitution du prix. En contrepartie, il doit restituer la chose affectée du vice, sauf si le vice a causé la destruction complète de la chose.</a:t>
            </a:r>
          </a:p>
          <a:p>
            <a:endParaRPr lang="fr-FR" dirty="0" smtClean="0"/>
          </a:p>
        </p:txBody>
      </p:sp>
    </p:spTree>
    <p:extLst>
      <p:ext uri="{BB962C8B-B14F-4D97-AF65-F5344CB8AC3E}">
        <p14:creationId xmlns:p14="http://schemas.microsoft.com/office/powerpoint/2010/main" val="79382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p:cNvSpPr>
          <p:nvPr>
            <p:ph idx="1"/>
          </p:nvPr>
        </p:nvSpPr>
        <p:spPr>
          <a:xfrm>
            <a:off x="467544" y="1268760"/>
            <a:ext cx="8229600" cy="4389120"/>
          </a:xfrm>
        </p:spPr>
        <p:txBody>
          <a:bodyPr>
            <a:normAutofit/>
          </a:bodyPr>
          <a:lstStyle/>
          <a:p>
            <a:r>
              <a:rPr lang="fr-FR" sz="3200" dirty="0" smtClean="0"/>
              <a:t>Cependant, en matière de </a:t>
            </a:r>
            <a:r>
              <a:rPr lang="fr-FR" sz="3200" i="1" dirty="0" smtClean="0">
                <a:solidFill>
                  <a:srgbClr val="FF0000"/>
                </a:solidFill>
              </a:rPr>
              <a:t>vente d’immeubles</a:t>
            </a:r>
            <a:r>
              <a:rPr lang="fr-FR" sz="3200" dirty="0" smtClean="0">
                <a:solidFill>
                  <a:srgbClr val="FF0000"/>
                </a:solidFill>
              </a:rPr>
              <a:t> </a:t>
            </a:r>
            <a:r>
              <a:rPr lang="fr-FR" sz="3200" dirty="0" smtClean="0"/>
              <a:t>le législateur </a:t>
            </a:r>
            <a:r>
              <a:rPr lang="fr-FR" sz="3200" dirty="0" smtClean="0">
                <a:solidFill>
                  <a:srgbClr val="FF0000"/>
                </a:solidFill>
              </a:rPr>
              <a:t>impose</a:t>
            </a:r>
            <a:r>
              <a:rPr lang="fr-FR" sz="3200" dirty="0" smtClean="0"/>
              <a:t> la rédaction d’un </a:t>
            </a:r>
            <a:r>
              <a:rPr lang="fr-FR" sz="3200" dirty="0" smtClean="0">
                <a:solidFill>
                  <a:srgbClr val="FF0000"/>
                </a:solidFill>
              </a:rPr>
              <a:t>écrit</a:t>
            </a:r>
            <a:r>
              <a:rPr lang="fr-FR" sz="3200" dirty="0" smtClean="0"/>
              <a:t> ; malgré cette exigence, la vente reste un contrat consensuel puisque, à défaut d’écrit, </a:t>
            </a:r>
            <a:r>
              <a:rPr lang="fr-FR" sz="3200" i="1" dirty="0" smtClean="0"/>
              <a:t>le contrat n’est pas nul mais seulement inopposable aux tiers</a:t>
            </a:r>
            <a:r>
              <a:rPr lang="fr-FR" sz="3200" dirty="0" smtClean="0"/>
              <a:t>. La vente est donc valable entre les parties qui peuvent s’en prévaloir en l’absence de l’écrit.</a:t>
            </a:r>
          </a:p>
        </p:txBody>
      </p:sp>
    </p:spTree>
    <p:extLst>
      <p:ext uri="{BB962C8B-B14F-4D97-AF65-F5344CB8AC3E}">
        <p14:creationId xmlns:p14="http://schemas.microsoft.com/office/powerpoint/2010/main" val="181383489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2"/>
          <p:cNvSpPr>
            <a:spLocks noGrp="1"/>
          </p:cNvSpPr>
          <p:nvPr>
            <p:ph type="title"/>
          </p:nvPr>
        </p:nvSpPr>
        <p:spPr/>
        <p:txBody>
          <a:bodyPr/>
          <a:lstStyle/>
          <a:p>
            <a:pPr algn="ctr"/>
            <a:r>
              <a:rPr lang="fr-FR" sz="3800" b="1" smtClean="0"/>
              <a:t>§ 3 - LES OBLIGATIONS DE L’ACHETEUR</a:t>
            </a:r>
          </a:p>
        </p:txBody>
      </p:sp>
      <p:sp>
        <p:nvSpPr>
          <p:cNvPr id="147458" name="Rectangle 3"/>
          <p:cNvSpPr>
            <a:spLocks noGrp="1"/>
          </p:cNvSpPr>
          <p:nvPr>
            <p:ph idx="1"/>
          </p:nvPr>
        </p:nvSpPr>
        <p:spPr/>
        <p:txBody>
          <a:bodyPr/>
          <a:lstStyle/>
          <a:p>
            <a:pPr>
              <a:buFont typeface="Wingdings 2" pitchFamily="18" charset="2"/>
              <a:buNone/>
            </a:pPr>
            <a:r>
              <a:rPr lang="fr-FR" sz="4200" smtClean="0"/>
              <a:t>	L’acheteur a deux obligations :</a:t>
            </a:r>
          </a:p>
          <a:p>
            <a:r>
              <a:rPr lang="fr-FR" sz="4200" smtClean="0"/>
              <a:t> la principale est de payer le prix,</a:t>
            </a:r>
          </a:p>
          <a:p>
            <a:r>
              <a:rPr lang="fr-FR" sz="4200" smtClean="0"/>
              <a:t> mais il doit aussi prendre livraison de la chose vendue.</a:t>
            </a:r>
            <a:endParaRPr lang="fr-FR" sz="4200" b="1" smtClean="0"/>
          </a:p>
          <a:p>
            <a:endParaRPr lang="fr-FR" sz="4200" b="1" smtClean="0"/>
          </a:p>
          <a:p>
            <a:endParaRPr lang="fr-FR" smtClean="0"/>
          </a:p>
        </p:txBody>
      </p:sp>
    </p:spTree>
    <p:extLst>
      <p:ext uri="{BB962C8B-B14F-4D97-AF65-F5344CB8AC3E}">
        <p14:creationId xmlns:p14="http://schemas.microsoft.com/office/powerpoint/2010/main" val="192384763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2"/>
          <p:cNvSpPr>
            <a:spLocks noGrp="1"/>
          </p:cNvSpPr>
          <p:nvPr>
            <p:ph type="title"/>
          </p:nvPr>
        </p:nvSpPr>
        <p:spPr/>
        <p:txBody>
          <a:bodyPr/>
          <a:lstStyle/>
          <a:p>
            <a:pPr algn="ctr"/>
            <a:r>
              <a:rPr lang="fr-FR" sz="4200" b="1" smtClean="0"/>
              <a:t>A - L’OBLIGATION DE PAYER LE PRIX</a:t>
            </a:r>
            <a:endParaRPr lang="en-US" sz="4200" b="1" smtClean="0"/>
          </a:p>
        </p:txBody>
      </p:sp>
      <p:sp>
        <p:nvSpPr>
          <p:cNvPr id="148482" name="Rectangle 3"/>
          <p:cNvSpPr>
            <a:spLocks noGrp="1"/>
          </p:cNvSpPr>
          <p:nvPr>
            <p:ph idx="1"/>
          </p:nvPr>
        </p:nvSpPr>
        <p:spPr/>
        <p:txBody>
          <a:bodyPr/>
          <a:lstStyle/>
          <a:p>
            <a:r>
              <a:rPr lang="fr-FR" sz="5000" smtClean="0"/>
              <a:t>Nous examinerons :</a:t>
            </a:r>
          </a:p>
          <a:p>
            <a:r>
              <a:rPr lang="fr-FR" sz="5000" smtClean="0"/>
              <a:t> d’abord le moment du paiement, </a:t>
            </a:r>
          </a:p>
          <a:p>
            <a:r>
              <a:rPr lang="fr-FR" sz="5000" smtClean="0"/>
              <a:t> ensuite les garanties du paiement.</a:t>
            </a:r>
            <a:endParaRPr lang="fr-FR" sz="5000" b="1" smtClean="0"/>
          </a:p>
        </p:txBody>
      </p:sp>
    </p:spTree>
    <p:extLst>
      <p:ext uri="{BB962C8B-B14F-4D97-AF65-F5344CB8AC3E}">
        <p14:creationId xmlns:p14="http://schemas.microsoft.com/office/powerpoint/2010/main" val="96348932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2"/>
          <p:cNvSpPr>
            <a:spLocks noGrp="1"/>
          </p:cNvSpPr>
          <p:nvPr>
            <p:ph type="title"/>
          </p:nvPr>
        </p:nvSpPr>
        <p:spPr/>
        <p:txBody>
          <a:bodyPr/>
          <a:lstStyle/>
          <a:p>
            <a:pPr algn="ctr"/>
            <a:r>
              <a:rPr lang="fr-FR" sz="4600" b="1" smtClean="0"/>
              <a:t>a - Le moment du paiement</a:t>
            </a:r>
          </a:p>
        </p:txBody>
      </p:sp>
      <p:sp>
        <p:nvSpPr>
          <p:cNvPr id="149506" name="Rectangle 3"/>
          <p:cNvSpPr>
            <a:spLocks noGrp="1"/>
          </p:cNvSpPr>
          <p:nvPr>
            <p:ph idx="1"/>
          </p:nvPr>
        </p:nvSpPr>
        <p:spPr/>
        <p:txBody>
          <a:bodyPr/>
          <a:lstStyle/>
          <a:p>
            <a:pPr>
              <a:buFont typeface="Wingdings 2" pitchFamily="18" charset="2"/>
              <a:buNone/>
            </a:pPr>
            <a:r>
              <a:rPr lang="fr-FR" sz="3400" smtClean="0"/>
              <a:t>	L’article 577 nous invite à nous référer :</a:t>
            </a:r>
          </a:p>
          <a:p>
            <a:r>
              <a:rPr lang="fr-FR" sz="3400" smtClean="0"/>
              <a:t> d’abord aux </a:t>
            </a:r>
            <a:r>
              <a:rPr lang="fr-FR" sz="3400" i="1" smtClean="0">
                <a:solidFill>
                  <a:srgbClr val="FF3300"/>
                </a:solidFill>
              </a:rPr>
              <a:t>stipulations du contrat</a:t>
            </a:r>
            <a:r>
              <a:rPr lang="fr-FR" sz="3400" smtClean="0"/>
              <a:t> qui déterminent la date du paiement ; </a:t>
            </a:r>
          </a:p>
          <a:p>
            <a:r>
              <a:rPr lang="fr-FR" sz="3400" i="1" smtClean="0"/>
              <a:t>si le </a:t>
            </a:r>
            <a:r>
              <a:rPr lang="fr-FR" sz="3400" i="1" smtClean="0">
                <a:solidFill>
                  <a:srgbClr val="FF3300"/>
                </a:solidFill>
              </a:rPr>
              <a:t>contrat ne précise rien</a:t>
            </a:r>
            <a:r>
              <a:rPr lang="fr-FR" sz="3400" smtClean="0"/>
              <a:t>, la vente est alors censée faite au </a:t>
            </a:r>
            <a:r>
              <a:rPr lang="fr-FR" sz="3400" i="1" smtClean="0"/>
              <a:t>comptant</a:t>
            </a:r>
            <a:r>
              <a:rPr lang="fr-FR" sz="3400" smtClean="0"/>
              <a:t>, et l’acheteur doit payer au moment de la délivrance.</a:t>
            </a:r>
          </a:p>
        </p:txBody>
      </p:sp>
    </p:spTree>
    <p:extLst>
      <p:ext uri="{BB962C8B-B14F-4D97-AF65-F5344CB8AC3E}">
        <p14:creationId xmlns:p14="http://schemas.microsoft.com/office/powerpoint/2010/main" val="176844611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2"/>
          <p:cNvSpPr>
            <a:spLocks noGrp="1"/>
          </p:cNvSpPr>
          <p:nvPr>
            <p:ph type="title"/>
          </p:nvPr>
        </p:nvSpPr>
        <p:spPr/>
        <p:txBody>
          <a:bodyPr/>
          <a:lstStyle/>
          <a:p>
            <a:pPr algn="ctr"/>
            <a:r>
              <a:rPr lang="fr-FR" sz="4600" b="1" smtClean="0"/>
              <a:t>b - Les garanties de paiement</a:t>
            </a:r>
          </a:p>
        </p:txBody>
      </p:sp>
      <p:sp>
        <p:nvSpPr>
          <p:cNvPr id="150530" name="Rectangle 3"/>
          <p:cNvSpPr>
            <a:spLocks noGrp="1"/>
          </p:cNvSpPr>
          <p:nvPr>
            <p:ph idx="1"/>
          </p:nvPr>
        </p:nvSpPr>
        <p:spPr/>
        <p:txBody>
          <a:bodyPr/>
          <a:lstStyle/>
          <a:p>
            <a:r>
              <a:rPr lang="fr-FR" sz="4600" smtClean="0"/>
              <a:t>Lorsque le vendeur n’est pas payé, il dispose de trois prérogatives :</a:t>
            </a:r>
          </a:p>
        </p:txBody>
      </p:sp>
    </p:spTree>
    <p:extLst>
      <p:ext uri="{BB962C8B-B14F-4D97-AF65-F5344CB8AC3E}">
        <p14:creationId xmlns:p14="http://schemas.microsoft.com/office/powerpoint/2010/main" val="380225391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p:cNvSpPr>
          <p:nvPr>
            <p:ph type="title"/>
          </p:nvPr>
        </p:nvSpPr>
        <p:spPr/>
        <p:txBody>
          <a:bodyPr/>
          <a:lstStyle/>
          <a:p>
            <a:pPr algn="ctr"/>
            <a:r>
              <a:rPr lang="fr-FR" sz="4600" b="1" smtClean="0"/>
              <a:t>1/ Le droit de rétention</a:t>
            </a:r>
          </a:p>
        </p:txBody>
      </p:sp>
      <p:sp>
        <p:nvSpPr>
          <p:cNvPr id="151554" name="Rectangle 3"/>
          <p:cNvSpPr>
            <a:spLocks noGrp="1"/>
          </p:cNvSpPr>
          <p:nvPr>
            <p:ph idx="1"/>
          </p:nvPr>
        </p:nvSpPr>
        <p:spPr/>
        <p:txBody>
          <a:bodyPr/>
          <a:lstStyle/>
          <a:p>
            <a:pPr>
              <a:buFont typeface="Wingdings 2" pitchFamily="18" charset="2"/>
              <a:buNone/>
            </a:pPr>
            <a:r>
              <a:rPr lang="fr-FR" smtClean="0"/>
              <a:t>	</a:t>
            </a:r>
            <a:r>
              <a:rPr lang="fr-FR" sz="3800" smtClean="0"/>
              <a:t>Ce droit consiste, pour le vendeur non payé, de </a:t>
            </a:r>
            <a:r>
              <a:rPr lang="fr-FR" sz="3800" i="1" smtClean="0">
                <a:solidFill>
                  <a:srgbClr val="FF3300"/>
                </a:solidFill>
              </a:rPr>
              <a:t>retenir</a:t>
            </a:r>
            <a:r>
              <a:rPr lang="fr-FR" sz="3800" smtClean="0"/>
              <a:t> la chose vendue, c’est-à-dire de refuser la livraison jusqu’au paiement du prix. </a:t>
            </a:r>
          </a:p>
          <a:p>
            <a:pPr>
              <a:buFont typeface="Wingdings 2" pitchFamily="18" charset="2"/>
              <a:buNone/>
            </a:pPr>
            <a:r>
              <a:rPr lang="fr-FR" sz="3800" smtClean="0"/>
              <a:t>Mais ce droit reste subordonné à deux conditions :</a:t>
            </a:r>
          </a:p>
        </p:txBody>
      </p:sp>
    </p:spTree>
    <p:extLst>
      <p:ext uri="{BB962C8B-B14F-4D97-AF65-F5344CB8AC3E}">
        <p14:creationId xmlns:p14="http://schemas.microsoft.com/office/powerpoint/2010/main" val="300669739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3"/>
          <p:cNvSpPr>
            <a:spLocks noGrp="1"/>
          </p:cNvSpPr>
          <p:nvPr>
            <p:ph idx="1"/>
          </p:nvPr>
        </p:nvSpPr>
        <p:spPr>
          <a:xfrm>
            <a:off x="467544" y="1484784"/>
            <a:ext cx="8229600" cy="4389120"/>
          </a:xfrm>
        </p:spPr>
        <p:txBody>
          <a:bodyPr/>
          <a:lstStyle/>
          <a:p>
            <a:r>
              <a:rPr lang="fr-FR" sz="3000" dirty="0" smtClean="0"/>
              <a:t>- que la vente soit au </a:t>
            </a:r>
            <a:r>
              <a:rPr lang="fr-FR" sz="3000" i="1" dirty="0" smtClean="0">
                <a:solidFill>
                  <a:srgbClr val="FF3300"/>
                </a:solidFill>
              </a:rPr>
              <a:t>comptant</a:t>
            </a:r>
            <a:r>
              <a:rPr lang="fr-FR" sz="3000" dirty="0" smtClean="0"/>
              <a:t>, c’est-à-dire qu’il n’ait pas accordé de délai de paiement, mais même s’il y a délai de paiement, le vendeur reste en droit de retenir la chose si, entre-temps, l’acheteur a été déclaré en redressement ou en liquidation judiciaire ou en état de déconfiture ;</a:t>
            </a:r>
          </a:p>
          <a:p>
            <a:r>
              <a:rPr lang="fr-FR" sz="3000" dirty="0" smtClean="0"/>
              <a:t>- qu’il soit encore en </a:t>
            </a:r>
            <a:r>
              <a:rPr lang="fr-FR" sz="3000" dirty="0" smtClean="0">
                <a:solidFill>
                  <a:srgbClr val="FF3300"/>
                </a:solidFill>
              </a:rPr>
              <a:t>possession</a:t>
            </a:r>
            <a:r>
              <a:rPr lang="fr-FR" sz="3000" dirty="0" smtClean="0"/>
              <a:t> de la chose.</a:t>
            </a:r>
            <a:endParaRPr lang="fr-FR" dirty="0" smtClean="0"/>
          </a:p>
        </p:txBody>
      </p:sp>
    </p:spTree>
    <p:extLst>
      <p:ext uri="{BB962C8B-B14F-4D97-AF65-F5344CB8AC3E}">
        <p14:creationId xmlns:p14="http://schemas.microsoft.com/office/powerpoint/2010/main" val="408101126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2"/>
          <p:cNvSpPr>
            <a:spLocks noGrp="1"/>
          </p:cNvSpPr>
          <p:nvPr>
            <p:ph type="title"/>
          </p:nvPr>
        </p:nvSpPr>
        <p:spPr/>
        <p:txBody>
          <a:bodyPr/>
          <a:lstStyle/>
          <a:p>
            <a:pPr algn="ctr"/>
            <a:r>
              <a:rPr lang="fr-FR" sz="4600" b="1" smtClean="0"/>
              <a:t>2/ Le droit de revendication</a:t>
            </a:r>
          </a:p>
        </p:txBody>
      </p:sp>
      <p:sp>
        <p:nvSpPr>
          <p:cNvPr id="153602" name="Rectangle 3"/>
          <p:cNvSpPr>
            <a:spLocks noGrp="1"/>
          </p:cNvSpPr>
          <p:nvPr>
            <p:ph idx="1"/>
          </p:nvPr>
        </p:nvSpPr>
        <p:spPr/>
        <p:txBody>
          <a:bodyPr/>
          <a:lstStyle/>
          <a:p>
            <a:pPr>
              <a:buFont typeface="Wingdings 2" pitchFamily="18" charset="2"/>
              <a:buNone/>
            </a:pPr>
            <a:r>
              <a:rPr lang="fr-FR" sz="3800" smtClean="0"/>
              <a:t>C’est le droit pour le vendeur de </a:t>
            </a:r>
            <a:r>
              <a:rPr lang="fr-FR" sz="3800" i="1" smtClean="0"/>
              <a:t>revendiquer la reprise de la chose</a:t>
            </a:r>
            <a:r>
              <a:rPr lang="fr-FR" sz="3800" smtClean="0"/>
              <a:t> lorsqu’elle a déjà été livrée à l’acheteur. </a:t>
            </a:r>
          </a:p>
          <a:p>
            <a:pPr>
              <a:buFont typeface="Wingdings 2" pitchFamily="18" charset="2"/>
              <a:buNone/>
            </a:pPr>
            <a:r>
              <a:rPr lang="fr-FR" sz="3800" smtClean="0"/>
              <a:t>Cette prérogative ne peut cependant être exercée que sous réserve des conditions suivantes :</a:t>
            </a:r>
          </a:p>
        </p:txBody>
      </p:sp>
    </p:spTree>
    <p:extLst>
      <p:ext uri="{BB962C8B-B14F-4D97-AF65-F5344CB8AC3E}">
        <p14:creationId xmlns:p14="http://schemas.microsoft.com/office/powerpoint/2010/main" val="24306959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3"/>
          <p:cNvSpPr>
            <a:spLocks noGrp="1"/>
          </p:cNvSpPr>
          <p:nvPr>
            <p:ph idx="1"/>
          </p:nvPr>
        </p:nvSpPr>
        <p:spPr>
          <a:xfrm>
            <a:off x="539552" y="1484784"/>
            <a:ext cx="8229600" cy="4389120"/>
          </a:xfrm>
        </p:spPr>
        <p:txBody>
          <a:bodyPr/>
          <a:lstStyle/>
          <a:p>
            <a:r>
              <a:rPr lang="fr-FR" sz="3800" dirty="0" smtClean="0"/>
              <a:t>1 - que la chose vendue soit de nature </a:t>
            </a:r>
            <a:r>
              <a:rPr lang="fr-FR" sz="3800" i="1" dirty="0" smtClean="0"/>
              <a:t>mobilière</a:t>
            </a:r>
            <a:r>
              <a:rPr lang="fr-FR" sz="3800" dirty="0" smtClean="0"/>
              <a:t> ;</a:t>
            </a:r>
          </a:p>
          <a:p>
            <a:r>
              <a:rPr lang="fr-FR" sz="3800" dirty="0" smtClean="0"/>
              <a:t>2 - que la vente soit au </a:t>
            </a:r>
            <a:r>
              <a:rPr lang="fr-FR" sz="3800" i="1" dirty="0" smtClean="0"/>
              <a:t>comptant</a:t>
            </a:r>
            <a:r>
              <a:rPr lang="fr-FR" sz="3800" dirty="0" smtClean="0"/>
              <a:t> ;</a:t>
            </a:r>
          </a:p>
          <a:p>
            <a:r>
              <a:rPr lang="fr-FR" sz="3800" dirty="0" smtClean="0"/>
              <a:t>3 - que </a:t>
            </a:r>
            <a:r>
              <a:rPr lang="fr-FR" sz="3800" i="1" dirty="0" smtClean="0"/>
              <a:t>l’action</a:t>
            </a:r>
            <a:r>
              <a:rPr lang="fr-FR" sz="3800" dirty="0" smtClean="0"/>
              <a:t> en revendication soit exercée dans les </a:t>
            </a:r>
            <a:r>
              <a:rPr lang="fr-FR" sz="3800" i="1" dirty="0" smtClean="0"/>
              <a:t>quinze jours</a:t>
            </a:r>
            <a:r>
              <a:rPr lang="fr-FR" sz="3800" dirty="0" smtClean="0"/>
              <a:t> de la livraison ;</a:t>
            </a:r>
          </a:p>
          <a:p>
            <a:endParaRPr lang="fr-FR" dirty="0" smtClean="0"/>
          </a:p>
        </p:txBody>
      </p:sp>
    </p:spTree>
    <p:extLst>
      <p:ext uri="{BB962C8B-B14F-4D97-AF65-F5344CB8AC3E}">
        <p14:creationId xmlns:p14="http://schemas.microsoft.com/office/powerpoint/2010/main" val="425306002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p:cNvSpPr>
          <p:nvPr>
            <p:ph idx="1"/>
          </p:nvPr>
        </p:nvSpPr>
        <p:spPr>
          <a:xfrm>
            <a:off x="467544" y="1124744"/>
            <a:ext cx="8229600" cy="4824536"/>
          </a:xfrm>
        </p:spPr>
        <p:txBody>
          <a:bodyPr/>
          <a:lstStyle/>
          <a:p>
            <a:r>
              <a:rPr lang="fr-FR" sz="3000" dirty="0" smtClean="0"/>
              <a:t>Cependant, il y a lieu de souligner que ces deux dernières mesures ne sont que </a:t>
            </a:r>
            <a:r>
              <a:rPr lang="fr-FR" sz="3000" b="1" i="1" dirty="0" smtClean="0"/>
              <a:t>provisoires</a:t>
            </a:r>
            <a:r>
              <a:rPr lang="fr-FR" sz="3000" dirty="0" smtClean="0"/>
              <a:t> puisque la vente demeure valable avec tous ses effets, notamment le transfert de propriété.</a:t>
            </a:r>
          </a:p>
          <a:p>
            <a:r>
              <a:rPr lang="fr-FR" sz="3000" dirty="0" smtClean="0"/>
              <a:t>Il ne s’agit donc que d’une question d’inexécution d’une obligation, ces mesures sont justement destinées à inciter l’acheteur à payer le prix de la vente, c’est pourquoi on peut les qualifier de </a:t>
            </a:r>
            <a:r>
              <a:rPr lang="fr-FR" sz="3000" i="1" dirty="0" smtClean="0"/>
              <a:t>mesures d’exécution forcée.</a:t>
            </a:r>
          </a:p>
        </p:txBody>
      </p:sp>
    </p:spTree>
    <p:extLst>
      <p:ext uri="{BB962C8B-B14F-4D97-AF65-F5344CB8AC3E}">
        <p14:creationId xmlns:p14="http://schemas.microsoft.com/office/powerpoint/2010/main" val="302303966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3"/>
          <p:cNvSpPr>
            <a:spLocks noGrp="1"/>
          </p:cNvSpPr>
          <p:nvPr>
            <p:ph idx="1"/>
          </p:nvPr>
        </p:nvSpPr>
        <p:spPr>
          <a:xfrm>
            <a:off x="467544" y="1196752"/>
            <a:ext cx="8229600" cy="4389120"/>
          </a:xfrm>
        </p:spPr>
        <p:txBody>
          <a:bodyPr/>
          <a:lstStyle/>
          <a:p>
            <a:endParaRPr lang="fr-FR" sz="4200" dirty="0" smtClean="0"/>
          </a:p>
          <a:p>
            <a:pPr>
              <a:buFont typeface="Wingdings 2" pitchFamily="18" charset="2"/>
              <a:buNone/>
            </a:pPr>
            <a:r>
              <a:rPr lang="fr-FR" sz="4200" dirty="0" smtClean="0"/>
              <a:t>Si le vendeur ne tient plus à la vente, il dispose d’une autre mesure, la résolution du contrat de vente </a:t>
            </a:r>
            <a:r>
              <a:rPr lang="fr-FR" sz="4200" dirty="0" smtClean="0">
                <a:sym typeface="Wingdings" pitchFamily="2" charset="2"/>
              </a:rPr>
              <a:t></a:t>
            </a:r>
            <a:endParaRPr lang="fr-FR" sz="4200" dirty="0" smtClean="0"/>
          </a:p>
          <a:p>
            <a:endParaRPr lang="fr-FR" sz="4200" dirty="0" smtClean="0"/>
          </a:p>
        </p:txBody>
      </p:sp>
    </p:spTree>
    <p:extLst>
      <p:ext uri="{BB962C8B-B14F-4D97-AF65-F5344CB8AC3E}">
        <p14:creationId xmlns:p14="http://schemas.microsoft.com/office/powerpoint/2010/main" val="3648245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p:cNvSpPr>
          <p:nvPr>
            <p:ph idx="1"/>
          </p:nvPr>
        </p:nvSpPr>
        <p:spPr>
          <a:xfrm>
            <a:off x="467544" y="1052736"/>
            <a:ext cx="8229600" cy="5112568"/>
          </a:xfrm>
        </p:spPr>
        <p:txBody>
          <a:bodyPr>
            <a:normAutofit/>
          </a:bodyPr>
          <a:lstStyle/>
          <a:p>
            <a:r>
              <a:rPr lang="fr-FR" sz="3000" dirty="0" smtClean="0"/>
              <a:t>Mais, dans certains cas la vente devient un véritable contrat solennel, par exemple en matière de </a:t>
            </a:r>
            <a:r>
              <a:rPr lang="fr-FR" sz="3000" i="1" dirty="0" smtClean="0"/>
              <a:t>vente de </a:t>
            </a:r>
            <a:r>
              <a:rPr lang="fr-FR" sz="3000" b="1" i="1" dirty="0" smtClean="0"/>
              <a:t>fonds de commerce</a:t>
            </a:r>
            <a:r>
              <a:rPr lang="fr-FR" sz="3000" dirty="0" smtClean="0"/>
              <a:t> le législateur exige la rédaction d’un écrit qui doit obligatoirement contenir certaines mentions et faire l’objet d’une publicité. </a:t>
            </a:r>
          </a:p>
          <a:p>
            <a:r>
              <a:rPr lang="fr-FR" sz="3000" dirty="0" smtClean="0"/>
              <a:t>La solennité du contrat de vente du fonds de commerce vient du fait que le défaut d’accomplissement de ces formalités rend le </a:t>
            </a:r>
            <a:r>
              <a:rPr lang="fr-FR" sz="3000" i="1" dirty="0" smtClean="0"/>
              <a:t>contrat annulable</a:t>
            </a:r>
            <a:r>
              <a:rPr lang="fr-FR" sz="3000" dirty="0" smtClean="0"/>
              <a:t>.</a:t>
            </a:r>
          </a:p>
        </p:txBody>
      </p:sp>
    </p:spTree>
    <p:extLst>
      <p:ext uri="{BB962C8B-B14F-4D97-AF65-F5344CB8AC3E}">
        <p14:creationId xmlns:p14="http://schemas.microsoft.com/office/powerpoint/2010/main" val="79184005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2"/>
          <p:cNvSpPr>
            <a:spLocks noGrp="1"/>
          </p:cNvSpPr>
          <p:nvPr>
            <p:ph type="title"/>
          </p:nvPr>
        </p:nvSpPr>
        <p:spPr>
          <a:xfrm>
            <a:off x="467544" y="620688"/>
            <a:ext cx="8229600" cy="1143000"/>
          </a:xfrm>
        </p:spPr>
        <p:txBody>
          <a:bodyPr/>
          <a:lstStyle/>
          <a:p>
            <a:pPr algn="ctr"/>
            <a:r>
              <a:rPr lang="fr-FR" sz="4600" b="1" dirty="0" smtClean="0"/>
              <a:t>3/ La résolution de la vente</a:t>
            </a:r>
          </a:p>
        </p:txBody>
      </p:sp>
      <p:sp>
        <p:nvSpPr>
          <p:cNvPr id="157698" name="Rectangle 3"/>
          <p:cNvSpPr>
            <a:spLocks noGrp="1"/>
          </p:cNvSpPr>
          <p:nvPr>
            <p:ph idx="1"/>
          </p:nvPr>
        </p:nvSpPr>
        <p:spPr>
          <a:xfrm>
            <a:off x="395536" y="1628800"/>
            <a:ext cx="8229600" cy="4389120"/>
          </a:xfrm>
        </p:spPr>
        <p:txBody>
          <a:bodyPr/>
          <a:lstStyle/>
          <a:p>
            <a:endParaRPr lang="fr-FR" dirty="0" smtClean="0"/>
          </a:p>
          <a:p>
            <a:r>
              <a:rPr lang="fr-FR" sz="3400" dirty="0" smtClean="0"/>
              <a:t>La résolution est </a:t>
            </a:r>
            <a:r>
              <a:rPr lang="fr-FR" sz="3400" i="1" dirty="0" smtClean="0"/>
              <a:t>l’anéantissement</a:t>
            </a:r>
            <a:r>
              <a:rPr lang="fr-FR" sz="3400" dirty="0" smtClean="0"/>
              <a:t> </a:t>
            </a:r>
            <a:r>
              <a:rPr lang="fr-FR" sz="3400" i="1" dirty="0" smtClean="0"/>
              <a:t>rétroactif</a:t>
            </a:r>
            <a:r>
              <a:rPr lang="fr-FR" sz="3400" dirty="0" smtClean="0"/>
              <a:t> du contrat de vente qui a pour cause l’inexécution totale ou même partielle de l’obligation de payer le prix.</a:t>
            </a:r>
          </a:p>
          <a:p>
            <a:r>
              <a:rPr lang="fr-FR" sz="3400" dirty="0" smtClean="0"/>
              <a:t>En principe, la résolution doit toujours être prononcée par le tribunal ; </a:t>
            </a:r>
          </a:p>
          <a:p>
            <a:pPr>
              <a:buFont typeface="Wingdings 2" pitchFamily="18" charset="2"/>
              <a:buNone/>
            </a:pPr>
            <a:endParaRPr lang="fr-FR" sz="3800" dirty="0" smtClean="0"/>
          </a:p>
        </p:txBody>
      </p:sp>
    </p:spTree>
    <p:extLst>
      <p:ext uri="{BB962C8B-B14F-4D97-AF65-F5344CB8AC3E}">
        <p14:creationId xmlns:p14="http://schemas.microsoft.com/office/powerpoint/2010/main" val="228671065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3"/>
          <p:cNvSpPr>
            <a:spLocks noGrp="1"/>
          </p:cNvSpPr>
          <p:nvPr>
            <p:ph idx="1"/>
          </p:nvPr>
        </p:nvSpPr>
        <p:spPr>
          <a:xfrm>
            <a:off x="467544" y="1412776"/>
            <a:ext cx="8229600" cy="4389120"/>
          </a:xfrm>
        </p:spPr>
        <p:txBody>
          <a:bodyPr>
            <a:normAutofit fontScale="92500"/>
          </a:bodyPr>
          <a:lstStyle/>
          <a:p>
            <a:r>
              <a:rPr lang="fr-FR" sz="3400" dirty="0" smtClean="0"/>
              <a:t>mais l’article 581 permet aux parties d’insérer une </a:t>
            </a:r>
            <a:r>
              <a:rPr lang="fr-FR" sz="3400" b="1" i="1" dirty="0" smtClean="0"/>
              <a:t>clause résolutoire</a:t>
            </a:r>
            <a:r>
              <a:rPr lang="fr-FR" sz="3400" dirty="0" smtClean="0"/>
              <a:t> dans le contrat d’après laquelle la vente serait résolue faute de paiement. </a:t>
            </a:r>
          </a:p>
          <a:p>
            <a:r>
              <a:rPr lang="fr-FR" sz="3400" dirty="0" smtClean="0"/>
              <a:t>Dans ce cas, par le seul fait du non-paiement dans le délai convenu, la vente serait résolue de plein droit, c’est-à-dire sans qu’il soit nécessaire de recourir à la justice</a:t>
            </a:r>
            <a:r>
              <a:rPr lang="fr-FR" sz="3000" dirty="0" smtClean="0"/>
              <a:t>.</a:t>
            </a:r>
            <a:endParaRPr lang="fr-FR" dirty="0" smtClean="0"/>
          </a:p>
        </p:txBody>
      </p:sp>
    </p:spTree>
    <p:extLst>
      <p:ext uri="{BB962C8B-B14F-4D97-AF65-F5344CB8AC3E}">
        <p14:creationId xmlns:p14="http://schemas.microsoft.com/office/powerpoint/2010/main" val="47006065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3"/>
          <p:cNvSpPr>
            <a:spLocks noGrp="1"/>
          </p:cNvSpPr>
          <p:nvPr>
            <p:ph idx="1"/>
          </p:nvPr>
        </p:nvSpPr>
        <p:spPr>
          <a:xfrm>
            <a:off x="611560" y="1268760"/>
            <a:ext cx="8229600" cy="4389120"/>
          </a:xfrm>
        </p:spPr>
        <p:txBody>
          <a:bodyPr>
            <a:normAutofit lnSpcReduction="10000"/>
          </a:bodyPr>
          <a:lstStyle/>
          <a:p>
            <a:r>
              <a:rPr lang="fr-FR" sz="3800" dirty="0" smtClean="0"/>
              <a:t>Qu’elle soit de plein droit ou judiciaire, la résolution donne lieu à l’anéantissement rétroactif de la vente, ce qui a pour effet la restitution par </a:t>
            </a:r>
            <a:r>
              <a:rPr lang="fr-FR" sz="3800" i="1" dirty="0" smtClean="0"/>
              <a:t>l’acheteur</a:t>
            </a:r>
            <a:r>
              <a:rPr lang="fr-FR" sz="3800" dirty="0" smtClean="0"/>
              <a:t> de la chose vendue, et si le </a:t>
            </a:r>
            <a:r>
              <a:rPr lang="fr-FR" sz="3800" i="1" dirty="0" smtClean="0"/>
              <a:t>vendeur</a:t>
            </a:r>
            <a:r>
              <a:rPr lang="fr-FR" sz="3800" dirty="0" smtClean="0"/>
              <a:t> a reçu des acomptes sur le prix, il doit les restituer à l’acheteur.</a:t>
            </a:r>
          </a:p>
        </p:txBody>
      </p:sp>
    </p:spTree>
    <p:extLst>
      <p:ext uri="{BB962C8B-B14F-4D97-AF65-F5344CB8AC3E}">
        <p14:creationId xmlns:p14="http://schemas.microsoft.com/office/powerpoint/2010/main" val="24106842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2"/>
          <p:cNvSpPr>
            <a:spLocks noGrp="1"/>
          </p:cNvSpPr>
          <p:nvPr>
            <p:ph type="title"/>
          </p:nvPr>
        </p:nvSpPr>
        <p:spPr/>
        <p:txBody>
          <a:bodyPr>
            <a:normAutofit fontScale="90000"/>
          </a:bodyPr>
          <a:lstStyle/>
          <a:p>
            <a:pPr algn="ctr"/>
            <a:r>
              <a:rPr lang="fr-FR" sz="3800" b="1" smtClean="0"/>
              <a:t>B - L’OBLIGATION DE PRENDRE LIVRAISON DE LA CHOSE</a:t>
            </a:r>
          </a:p>
        </p:txBody>
      </p:sp>
      <p:sp>
        <p:nvSpPr>
          <p:cNvPr id="160770" name="Rectangle 3"/>
          <p:cNvSpPr>
            <a:spLocks noGrp="1"/>
          </p:cNvSpPr>
          <p:nvPr>
            <p:ph idx="1"/>
          </p:nvPr>
        </p:nvSpPr>
        <p:spPr/>
        <p:txBody>
          <a:bodyPr/>
          <a:lstStyle/>
          <a:p>
            <a:r>
              <a:rPr lang="fr-FR" sz="3400" smtClean="0"/>
              <a:t>L’obligation de délivrance du vendeur se limite à mettre la chose vendue à la disposition de l’acheteur ; corrélativement ce dernier a pour obligation d’en prendre livraison dans le lieu et à la date fixés par le contrat (art. 580 DOC) et à ses frais. C’est la fameuse </a:t>
            </a:r>
            <a:r>
              <a:rPr lang="fr-FR" sz="3400" i="1" smtClean="0"/>
              <a:t>obligation de retirement</a:t>
            </a:r>
            <a:r>
              <a:rPr lang="fr-FR" sz="3400" smtClean="0"/>
              <a:t>.</a:t>
            </a:r>
          </a:p>
        </p:txBody>
      </p:sp>
    </p:spTree>
    <p:extLst>
      <p:ext uri="{BB962C8B-B14F-4D97-AF65-F5344CB8AC3E}">
        <p14:creationId xmlns:p14="http://schemas.microsoft.com/office/powerpoint/2010/main" val="39223096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5880</TotalTime>
  <Words>3338</Words>
  <Application>Microsoft Office PowerPoint</Application>
  <PresentationFormat>Affichage à l'écran (4:3)</PresentationFormat>
  <Paragraphs>199</Paragraphs>
  <Slides>93</Slides>
  <Notes>0</Notes>
  <HiddenSlides>0</HiddenSlides>
  <MMClips>0</MMClips>
  <ScaleCrop>false</ScaleCrop>
  <HeadingPairs>
    <vt:vector size="4" baseType="variant">
      <vt:variant>
        <vt:lpstr>Thème</vt:lpstr>
      </vt:variant>
      <vt:variant>
        <vt:i4>1</vt:i4>
      </vt:variant>
      <vt:variant>
        <vt:lpstr>Titres des diapositives</vt:lpstr>
      </vt:variant>
      <vt:variant>
        <vt:i4>93</vt:i4>
      </vt:variant>
    </vt:vector>
  </HeadingPairs>
  <TitlesOfParts>
    <vt:vector size="94" baseType="lpstr">
      <vt:lpstr>Débit</vt:lpstr>
      <vt:lpstr>DROIT DES AFFAIRES </vt:lpstr>
      <vt:lpstr>CHAPITRE I – LE CONTRAT DE VENTE</vt:lpstr>
      <vt:lpstr>Présentation PowerPoint</vt:lpstr>
      <vt:lpstr>Section I - FORMATION DU CONTRAT DE VENTE</vt:lpstr>
      <vt:lpstr>Présentation PowerPoint</vt:lpstr>
      <vt:lpstr>§ 1 - LE CONSENTEMENT DES PARTIES A - LA THÉORIE DU CONSENSUALISME ET LA VENTE</vt:lpstr>
      <vt:lpstr>Présentation PowerPoint</vt:lpstr>
      <vt:lpstr>Présentation PowerPoint</vt:lpstr>
      <vt:lpstr>Présentation PowerPoint</vt:lpstr>
      <vt:lpstr>B - LA RENCONTRE DES CONSENTEMENTS</vt:lpstr>
      <vt:lpstr>a - Les compromis de vente</vt:lpstr>
      <vt:lpstr>Présentation PowerPoint</vt:lpstr>
      <vt:lpstr>Présentation PowerPoint</vt:lpstr>
      <vt:lpstr>b - Les promesses de vente</vt:lpstr>
      <vt:lpstr>1/ La promesse synallagmatique de vente</vt:lpstr>
      <vt:lpstr>Présentation PowerPoint</vt:lpstr>
      <vt:lpstr>Présentation PowerPoint</vt:lpstr>
      <vt:lpstr>Présentation PowerPoint</vt:lpstr>
      <vt:lpstr>2/ La promesse unilatérale de vente</vt:lpstr>
      <vt:lpstr>Présentation PowerPoint</vt:lpstr>
      <vt:lpstr>Présentation PowerPoint</vt:lpstr>
      <vt:lpstr>c - Les ventes avec dédit et arrhes</vt:lpstr>
      <vt:lpstr>Présentation PowerPoint</vt:lpstr>
      <vt:lpstr>Présentation PowerPoint</vt:lpstr>
      <vt:lpstr>Présentation PowerPoint</vt:lpstr>
      <vt:lpstr>Présentation PowerPoint</vt:lpstr>
      <vt:lpstr>§ 2 - L’OBJET DU CONTRAT DE VENTE</vt:lpstr>
      <vt:lpstr>A - LA CHOSE VENDUE</vt:lpstr>
      <vt:lpstr>a - L’existence de la chose au moment de la vente </vt:lpstr>
      <vt:lpstr>Présentation PowerPoint</vt:lpstr>
      <vt:lpstr>b - La vente de choses futures</vt:lpstr>
      <vt:lpstr>Présentation PowerPoint</vt:lpstr>
      <vt:lpstr>Présentation PowerPoint</vt:lpstr>
      <vt:lpstr>Présentation PowerPoint</vt:lpstr>
      <vt:lpstr>Présentation PowerPoint</vt:lpstr>
      <vt:lpstr>Présentation PowerPoint</vt:lpstr>
      <vt:lpstr>Présentation PowerPoint</vt:lpstr>
      <vt:lpstr>B - LE PRIX</vt:lpstr>
      <vt:lpstr>Présentation PowerPoint</vt:lpstr>
      <vt:lpstr>Présentation PowerPoint</vt:lpstr>
      <vt:lpstr>Présentation PowerPoint</vt:lpstr>
      <vt:lpstr>Section 2 - LES EFFETS DE LA VENTE</vt:lpstr>
      <vt:lpstr>§ 1 - LE TRANSFERT DE PROPRIETE </vt:lpstr>
      <vt:lpstr>A - LE PRINCIPE</vt:lpstr>
      <vt:lpstr>Présentation PowerPoint</vt:lpstr>
      <vt:lpstr>Présentation PowerPoint</vt:lpstr>
      <vt:lpstr>B - LES EXCEPTIONS a - La vente de choses de genre</vt:lpstr>
      <vt:lpstr>b - La vente de choses futures</vt:lpstr>
      <vt:lpstr>c - La vente avec clause de réserve de propriété</vt:lpstr>
      <vt:lpstr>Présentation PowerPoint</vt:lpstr>
      <vt:lpstr>Présentation PowerPoint</vt:lpstr>
      <vt:lpstr>Présentation PowerPoint</vt:lpstr>
      <vt:lpstr>d - La vente en libre service</vt:lpstr>
      <vt:lpstr>Présentation PowerPoint</vt:lpstr>
      <vt:lpstr>e - La vente à l’égard des tiers</vt:lpstr>
      <vt:lpstr>Présentation PowerPoint</vt:lpstr>
      <vt:lpstr>Présentation PowerPoint</vt:lpstr>
      <vt:lpstr>Présentation PowerPoint</vt:lpstr>
      <vt:lpstr>§ 2 - LES OBLIGATIONS DU VENDEUR</vt:lpstr>
      <vt:lpstr>A - L’OBLIGATION DE DÉLIVRER LA CHOSE</vt:lpstr>
      <vt:lpstr>Présentation PowerPoint</vt:lpstr>
      <vt:lpstr>Présentation PowerPoint</vt:lpstr>
      <vt:lpstr>B - L’OBLIGATION DE GARANTIE</vt:lpstr>
      <vt:lpstr>a - La garantie contre l’éviction</vt:lpstr>
      <vt:lpstr>1/ La garantie du fait personnel du vendeur</vt:lpstr>
      <vt:lpstr>Présentation PowerPoint</vt:lpstr>
      <vt:lpstr>Présentation PowerPoint</vt:lpstr>
      <vt:lpstr>2/ La garantie du fait des tiers</vt:lpstr>
      <vt:lpstr>Présentation PowerPoint</vt:lpstr>
      <vt:lpstr>b - La garantie contre les vices cachés</vt:lpstr>
      <vt:lpstr>1/ Les conditions de la garantie</vt:lpstr>
      <vt:lpstr>Présentation PowerPoint</vt:lpstr>
      <vt:lpstr>Présentation PowerPoint</vt:lpstr>
      <vt:lpstr>Présentation PowerPoint</vt:lpstr>
      <vt:lpstr>Présentation PowerPoint</vt:lpstr>
      <vt:lpstr>Présentation PowerPoint</vt:lpstr>
      <vt:lpstr>2/ Les conséquences de la garantie</vt:lpstr>
      <vt:lpstr>Présentation PowerPoint</vt:lpstr>
      <vt:lpstr>Présentation PowerPoint</vt:lpstr>
      <vt:lpstr>§ 3 - LES OBLIGATIONS DE L’ACHETEUR</vt:lpstr>
      <vt:lpstr>A - L’OBLIGATION DE PAYER LE PRIX</vt:lpstr>
      <vt:lpstr>a - Le moment du paiement</vt:lpstr>
      <vt:lpstr>b - Les garanties de paiement</vt:lpstr>
      <vt:lpstr>1/ Le droit de rétention</vt:lpstr>
      <vt:lpstr>Présentation PowerPoint</vt:lpstr>
      <vt:lpstr>2/ Le droit de revendication</vt:lpstr>
      <vt:lpstr>Présentation PowerPoint</vt:lpstr>
      <vt:lpstr>Présentation PowerPoint</vt:lpstr>
      <vt:lpstr>Présentation PowerPoint</vt:lpstr>
      <vt:lpstr>3/ La résolution de la vente</vt:lpstr>
      <vt:lpstr>Présentation PowerPoint</vt:lpstr>
      <vt:lpstr>Présentation PowerPoint</vt:lpstr>
      <vt:lpstr>B - L’OBLIGATION DE PRENDRE LIVRAISON DE LA CHOSE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 DES AFFAIRES </dc:title>
  <dc:creator>HP</dc:creator>
  <cp:lastModifiedBy>HP</cp:lastModifiedBy>
  <cp:revision>20</cp:revision>
  <dcterms:created xsi:type="dcterms:W3CDTF">2015-05-13T22:56:18Z</dcterms:created>
  <dcterms:modified xsi:type="dcterms:W3CDTF">2015-11-30T23:26:29Z</dcterms:modified>
</cp:coreProperties>
</file>