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5842"/>
    <a:srgbClr val="8C0C3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53" autoAdjust="0"/>
    <p:restoredTop sz="94660"/>
  </p:normalViewPr>
  <p:slideViewPr>
    <p:cSldViewPr>
      <p:cViewPr varScale="1">
        <p:scale>
          <a:sx n="68" d="100"/>
          <a:sy n="68"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7A2F161F-CBB7-46CD-B532-CD736A836FEA}" type="datetimeFigureOut">
              <a:rPr lang="fr-FR" smtClean="0"/>
              <a:t>05/12/2015</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20B3970-943E-48BB-99F2-6E17BFCB6B8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A2F161F-CBB7-46CD-B532-CD736A836FEA}" type="datetimeFigureOut">
              <a:rPr lang="fr-FR" smtClean="0"/>
              <a:t>05/12/2015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A2F161F-CBB7-46CD-B532-CD736A836FEA}" type="datetimeFigureOut">
              <a:rPr lang="fr-FR" smtClean="0"/>
              <a:t>05/12/2015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A2F161F-CBB7-46CD-B532-CD736A836FEA}" type="datetimeFigureOut">
              <a:rPr lang="fr-FR" smtClean="0"/>
              <a:t>05/12/2015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A2F161F-CBB7-46CD-B532-CD736A836FEA}" type="datetimeFigureOut">
              <a:rPr lang="fr-FR" smtClean="0"/>
              <a:t>05/12/2015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A2F161F-CBB7-46CD-B532-CD736A836FEA}" type="datetimeFigureOut">
              <a:rPr lang="fr-FR" smtClean="0"/>
              <a:t>05/12/2015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7A2F161F-CBB7-46CD-B532-CD736A836FEA}" type="datetimeFigureOut">
              <a:rPr lang="fr-FR" smtClean="0"/>
              <a:t>05/12/2015</a:t>
            </a:fld>
            <a:endParaRPr lang="fr-FR"/>
          </a:p>
        </p:txBody>
      </p:sp>
      <p:sp>
        <p:nvSpPr>
          <p:cNvPr id="27" name="Espace réservé du numéro de diapositive 26"/>
          <p:cNvSpPr>
            <a:spLocks noGrp="1"/>
          </p:cNvSpPr>
          <p:nvPr>
            <p:ph type="sldNum" sz="quarter" idx="11"/>
          </p:nvPr>
        </p:nvSpPr>
        <p:spPr/>
        <p:txBody>
          <a:bodyPr rtlCol="0"/>
          <a:lstStyle/>
          <a:p>
            <a:fld id="{A20B3970-943E-48BB-99F2-6E17BFCB6B81}" type="slidenum">
              <a:rPr lang="fr-FR" smtClean="0"/>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7A2F161F-CBB7-46CD-B532-CD736A836FEA}" type="datetimeFigureOut">
              <a:rPr lang="fr-FR" smtClean="0"/>
              <a:t>05/12/2015</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A20B3970-943E-48BB-99F2-6E17BFCB6B8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2F161F-CBB7-46CD-B532-CD736A836FEA}" type="datetimeFigureOut">
              <a:rPr lang="fr-FR" smtClean="0"/>
              <a:t>05/12/2015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A2F161F-CBB7-46CD-B532-CD736A836FEA}" type="datetimeFigureOut">
              <a:rPr lang="fr-FR" smtClean="0"/>
              <a:t>05/12/2015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A2F161F-CBB7-46CD-B532-CD736A836FEA}" type="datetimeFigureOut">
              <a:rPr lang="fr-FR" smtClean="0"/>
              <a:t>05/12/2015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0B3970-943E-48BB-99F2-6E17BFCB6B8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A2F161F-CBB7-46CD-B532-CD736A836FEA}" type="datetimeFigureOut">
              <a:rPr lang="fr-FR" smtClean="0"/>
              <a:t>05/12/2015</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20B3970-943E-48BB-99F2-6E17BFCB6B8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FR" sz="6600" dirty="0" smtClean="0"/>
              <a:t>FOND DE COMMERCE</a:t>
            </a:r>
            <a:endParaRPr lang="fr-FR" sz="66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u="sng" dirty="0" smtClean="0">
                <a:solidFill>
                  <a:schemeClr val="accent6">
                    <a:lumMod val="75000"/>
                  </a:schemeClr>
                </a:solidFill>
              </a:rPr>
              <a:t>B – CONTRE LA CONCURRENCE DÉLOYALE </a:t>
            </a:r>
            <a:endParaRPr lang="fr-FR" sz="3200" b="1" u="sng" dirty="0">
              <a:solidFill>
                <a:schemeClr val="accent6">
                  <a:lumMod val="75000"/>
                </a:schemeClr>
              </a:solidFill>
            </a:endParaRPr>
          </a:p>
        </p:txBody>
      </p:sp>
      <p:sp>
        <p:nvSpPr>
          <p:cNvPr id="3" name="Espace réservé du contenu 2"/>
          <p:cNvSpPr>
            <a:spLocks noGrp="1"/>
          </p:cNvSpPr>
          <p:nvPr>
            <p:ph idx="1"/>
          </p:nvPr>
        </p:nvSpPr>
        <p:spPr/>
        <p:txBody>
          <a:bodyPr/>
          <a:lstStyle/>
          <a:p>
            <a:pPr>
              <a:buNone/>
            </a:pPr>
            <a:r>
              <a:rPr lang="fr-FR" b="1" u="sng" dirty="0" smtClean="0">
                <a:solidFill>
                  <a:schemeClr val="accent2">
                    <a:lumMod val="75000"/>
                  </a:schemeClr>
                </a:solidFill>
              </a:rPr>
              <a:t>Définition</a:t>
            </a:r>
          </a:p>
          <a:p>
            <a:r>
              <a:rPr lang="fr-FR" dirty="0" smtClean="0"/>
              <a:t>La concurrence déloyale désigne la mise en œuvre de pratiques commerciales abusives de la part d’une entreprise à l’égard de l’un de ses concurrents (dénigrement, la publicité comparative non- conforme, l’imitation .. .).</a:t>
            </a:r>
          </a:p>
          <a:p>
            <a:r>
              <a:rPr lang="fr-FR" dirty="0" smtClean="0"/>
              <a:t>Pour qualifier une pratique de concurrence déloyale, il faut qu’il y ait une faute, un préjudice et un lien de cause à effet.</a:t>
            </a:r>
          </a:p>
          <a:p>
            <a:pPr>
              <a:buNone/>
            </a:pPr>
            <a:endParaRPr lang="fr-FR" dirty="0" smtClean="0"/>
          </a:p>
          <a:p>
            <a:pPr>
              <a:buNone/>
            </a:pPr>
            <a:endParaRPr lang="fr-F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143000"/>
            <a:ext cx="8401080" cy="1066800"/>
          </a:xfrm>
        </p:spPr>
        <p:txBody>
          <a:bodyPr>
            <a:normAutofit/>
          </a:bodyPr>
          <a:lstStyle/>
          <a:p>
            <a:r>
              <a:rPr lang="fr-FR" sz="2800" b="1" dirty="0" smtClean="0">
                <a:solidFill>
                  <a:schemeClr val="accent2">
                    <a:lumMod val="75000"/>
                  </a:schemeClr>
                </a:solidFill>
              </a:rPr>
              <a:t>Article 84 du code des obligations et contrats </a:t>
            </a:r>
            <a:endParaRPr lang="fr-FR" sz="2800" dirty="0">
              <a:solidFill>
                <a:schemeClr val="accent2">
                  <a:lumMod val="75000"/>
                </a:schemeClr>
              </a:solidFill>
            </a:endParaRPr>
          </a:p>
        </p:txBody>
      </p:sp>
      <p:sp>
        <p:nvSpPr>
          <p:cNvPr id="3" name="Espace réservé du contenu 2"/>
          <p:cNvSpPr>
            <a:spLocks noGrp="1"/>
          </p:cNvSpPr>
          <p:nvPr>
            <p:ph idx="1"/>
          </p:nvPr>
        </p:nvSpPr>
        <p:spPr>
          <a:xfrm>
            <a:off x="0" y="2249424"/>
            <a:ext cx="9144000" cy="4608576"/>
          </a:xfrm>
        </p:spPr>
        <p:txBody>
          <a:bodyPr>
            <a:normAutofit fontScale="70000" lnSpcReduction="20000"/>
          </a:bodyPr>
          <a:lstStyle/>
          <a:p>
            <a:pPr fontAlgn="base">
              <a:buNone/>
            </a:pPr>
            <a:r>
              <a:rPr lang="fr-FR" b="1" dirty="0" smtClean="0"/>
              <a:t>Peuvent donner lieu à des dommages-intérêts les faits constituant une concurrence déloyale et, par exemple </a:t>
            </a:r>
            <a:r>
              <a:rPr lang="fr-FR" b="1" dirty="0" smtClean="0"/>
              <a:t>:</a:t>
            </a:r>
            <a:r>
              <a:rPr lang="fr-FR" b="1" dirty="0" smtClean="0"/>
              <a:t> </a:t>
            </a:r>
            <a:endParaRPr lang="fr-FR" dirty="0" smtClean="0"/>
          </a:p>
          <a:p>
            <a:pPr lvl="0" fontAlgn="base"/>
            <a:r>
              <a:rPr lang="fr-FR" dirty="0" smtClean="0"/>
              <a:t>Le fait d'user d'un nom ou d'une marque à peu près similaire à ceux appartenant légalement à une maison ou fabrique déjà connue, ou à une localité ayant une réputation collective, de manière à induire le public en erreur sur l'individualité du fabricant et la provenance du produit ; </a:t>
            </a:r>
          </a:p>
          <a:p>
            <a:pPr lvl="0" fontAlgn="base"/>
            <a:r>
              <a:rPr lang="fr-FR" dirty="0" smtClean="0"/>
              <a:t>Le fait d'user d'une enseigne, tableau, inscription, écriteau, ou autre emblème quelconque, identique ou semblable à ceux déjà adaptés légalement par un négociant, ou fabricant, ou établissement du même lieu, faisant le commerce de produits semblables, de manière à détourner la clientèle de l'un au profit de l'autre ; </a:t>
            </a:r>
          </a:p>
          <a:p>
            <a:pPr lvl="0" fontAlgn="base"/>
            <a:r>
              <a:rPr lang="fr-FR" dirty="0" smtClean="0"/>
              <a:t>Le fait d'ajouter au nom d'un produit les mots : façon de..., d'après la recette de..., ou autres expressions analogues, tendant à induire le public en erreur sur la nature ou l'origine du produit; </a:t>
            </a:r>
          </a:p>
          <a:p>
            <a:pPr lvl="0" fontAlgn="base"/>
            <a:r>
              <a:rPr lang="fr-FR" dirty="0" smtClean="0"/>
              <a:t>Le fait de faire croire, par des publications ou autres moyens, que l'on est le cessionnaire ou le représentant d'une autre maison ou établissement déjà connu.</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928934"/>
            <a:ext cx="8229600" cy="1069864"/>
          </a:xfrm>
        </p:spPr>
        <p:txBody>
          <a:bodyPr>
            <a:normAutofit fontScale="90000"/>
          </a:bodyPr>
          <a:lstStyle/>
          <a:p>
            <a:pPr algn="ctr"/>
            <a:r>
              <a:rPr lang="fr-FR" b="1" u="sng" dirty="0" smtClean="0">
                <a:solidFill>
                  <a:srgbClr val="405842"/>
                </a:solidFill>
                <a:latin typeface="Times New Roman" pitchFamily="18" charset="0"/>
                <a:cs typeface="Times New Roman" pitchFamily="18" charset="0"/>
              </a:rPr>
              <a:t>LES OPÉRATIONS SUR LE FONDS DE COMMERCE</a:t>
            </a:r>
            <a:endParaRPr lang="fr-FR" u="sng" dirty="0">
              <a:solidFill>
                <a:srgbClr val="405842"/>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071678"/>
            <a:ext cx="8658196" cy="4786322"/>
          </a:xfrm>
        </p:spPr>
        <p:txBody>
          <a:bodyPr/>
          <a:lstStyle/>
          <a:p>
            <a:r>
              <a:rPr lang="fr-FR" b="1" dirty="0" smtClean="0"/>
              <a:t>A - </a:t>
            </a:r>
            <a:r>
              <a:rPr lang="fr-FR" sz="2000" b="1" dirty="0" smtClean="0"/>
              <a:t>LES PERSONNES QUI DOIVENT ETRE  PROTÉGÉES PAR LA </a:t>
            </a:r>
            <a:r>
              <a:rPr lang="fr-FR" sz="2000" b="1" dirty="0" smtClean="0"/>
              <a:t>LOI</a:t>
            </a:r>
          </a:p>
          <a:p>
            <a:pPr>
              <a:buNone/>
            </a:pPr>
            <a:r>
              <a:rPr lang="fr-FR" sz="2400" dirty="0" smtClean="0"/>
              <a:t>Les différentes personnes qui doivent être  protégées par la loi sont :</a:t>
            </a:r>
          </a:p>
          <a:p>
            <a:pPr lvl="0" algn="ctr"/>
            <a:r>
              <a:rPr lang="fr-FR" sz="2400" dirty="0" smtClean="0"/>
              <a:t>Le vendeur contre l’acheteur ;</a:t>
            </a:r>
          </a:p>
          <a:p>
            <a:pPr lvl="0" algn="ctr"/>
            <a:r>
              <a:rPr lang="fr-FR" sz="2400" dirty="0" smtClean="0"/>
              <a:t>Les créanciers du vendeur ;</a:t>
            </a:r>
          </a:p>
          <a:p>
            <a:pPr lvl="0" algn="ctr"/>
            <a:r>
              <a:rPr lang="fr-FR" sz="2400" dirty="0" smtClean="0"/>
              <a:t>L’acheteur contre le vendeur</a:t>
            </a:r>
          </a:p>
          <a:p>
            <a:endParaRPr lang="fr-FR" b="1" dirty="0" smtClean="0"/>
          </a:p>
          <a:p>
            <a:endParaRPr lang="fr-FR" dirty="0"/>
          </a:p>
        </p:txBody>
      </p:sp>
      <p:sp>
        <p:nvSpPr>
          <p:cNvPr id="4" name="Titre 3"/>
          <p:cNvSpPr>
            <a:spLocks noGrp="1"/>
          </p:cNvSpPr>
          <p:nvPr>
            <p:ph type="title"/>
          </p:nvPr>
        </p:nvSpPr>
        <p:spPr/>
        <p:txBody>
          <a:bodyPr/>
          <a:lstStyle/>
          <a:p>
            <a:pPr algn="ctr"/>
            <a:r>
              <a:rPr lang="fr-FR" b="1" u="sng" dirty="0" smtClean="0">
                <a:solidFill>
                  <a:schemeClr val="accent3">
                    <a:lumMod val="75000"/>
                  </a:schemeClr>
                </a:solidFill>
              </a:rPr>
              <a:t>La vente </a:t>
            </a:r>
            <a:endParaRPr lang="fr-FR" b="1" u="sng" dirty="0">
              <a:solidFill>
                <a:schemeClr val="accent3">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85794"/>
            <a:ext cx="8229600" cy="1424006"/>
          </a:xfrm>
        </p:spPr>
        <p:txBody>
          <a:bodyPr>
            <a:normAutofit/>
          </a:bodyPr>
          <a:lstStyle/>
          <a:p>
            <a:r>
              <a:rPr lang="fr-FR" sz="2000" b="1" dirty="0" smtClean="0"/>
              <a:t>B - LES MESURES PRÉVUES PAR LE LÉGISLATEUR POUR PROTÉGER CHACUNE DES </a:t>
            </a:r>
            <a:r>
              <a:rPr lang="fr-FR" sz="2000" b="1" dirty="0" smtClean="0"/>
              <a:t>PARTIES </a:t>
            </a:r>
            <a:r>
              <a:rPr lang="fr-FR" sz="2000" b="1" dirty="0" smtClean="0"/>
              <a:t>EN PRÉSENCE </a:t>
            </a:r>
            <a:br>
              <a:rPr lang="fr-FR" sz="2000" b="1" dirty="0" smtClean="0"/>
            </a:br>
            <a:endParaRPr lang="fr-FR" sz="2000" dirty="0"/>
          </a:p>
        </p:txBody>
      </p:sp>
      <p:sp>
        <p:nvSpPr>
          <p:cNvPr id="3" name="Espace réservé du contenu 2"/>
          <p:cNvSpPr>
            <a:spLocks noGrp="1"/>
          </p:cNvSpPr>
          <p:nvPr>
            <p:ph idx="1"/>
          </p:nvPr>
        </p:nvSpPr>
        <p:spPr/>
        <p:txBody>
          <a:bodyPr>
            <a:normAutofit/>
          </a:bodyPr>
          <a:lstStyle/>
          <a:p>
            <a:pPr>
              <a:buNone/>
            </a:pPr>
            <a:r>
              <a:rPr lang="fr-FR" b="1" dirty="0" smtClean="0">
                <a:solidFill>
                  <a:srgbClr val="00B050"/>
                </a:solidFill>
              </a:rPr>
              <a:t>La  protection du vendeur contre </a:t>
            </a:r>
            <a:r>
              <a:rPr lang="fr-FR" b="1" dirty="0" smtClean="0">
                <a:solidFill>
                  <a:srgbClr val="00B050"/>
                </a:solidFill>
              </a:rPr>
              <a:t>l’acheteur</a:t>
            </a:r>
          </a:p>
          <a:p>
            <a:pPr>
              <a:buNone/>
            </a:pPr>
            <a:r>
              <a:rPr lang="fr-FR" b="1" u="sng" dirty="0" smtClean="0"/>
              <a:t>1– L’action </a:t>
            </a:r>
            <a:r>
              <a:rPr lang="fr-FR" b="1" u="sng" dirty="0" smtClean="0"/>
              <a:t>résolutoire</a:t>
            </a:r>
            <a:r>
              <a:rPr lang="fr-FR" b="1" dirty="0" smtClean="0"/>
              <a:t> </a:t>
            </a:r>
            <a:endParaRPr lang="fr-FR" dirty="0" smtClean="0"/>
          </a:p>
          <a:p>
            <a:r>
              <a:rPr lang="fr-FR" dirty="0" smtClean="0"/>
              <a:t>Le vendeur impayé peut demander l’annulation de la vente et reprendre son fonds de commerce</a:t>
            </a:r>
            <a:r>
              <a:rPr lang="fr-FR" dirty="0" smtClean="0"/>
              <a:t>.</a:t>
            </a:r>
            <a:r>
              <a:rPr lang="fr-FR" dirty="0" smtClean="0"/>
              <a:t> </a:t>
            </a:r>
          </a:p>
          <a:p>
            <a:r>
              <a:rPr lang="fr-FR" b="1" u="sng" dirty="0" smtClean="0"/>
              <a:t>2– Le privilège du vendeur</a:t>
            </a:r>
            <a:r>
              <a:rPr lang="fr-FR" b="1" dirty="0" smtClean="0"/>
              <a:t>.</a:t>
            </a:r>
            <a:r>
              <a:rPr lang="fr-FR" dirty="0" smtClean="0"/>
              <a:t> </a:t>
            </a:r>
          </a:p>
          <a:p>
            <a:pPr>
              <a:buNone/>
            </a:pPr>
            <a:r>
              <a:rPr lang="fr-FR" b="1" dirty="0" smtClean="0"/>
              <a:t>a)-</a:t>
            </a:r>
            <a:r>
              <a:rPr lang="fr-FR" dirty="0" smtClean="0"/>
              <a:t> Il confère au vendeur :</a:t>
            </a:r>
          </a:p>
          <a:p>
            <a:pPr lvl="0"/>
            <a:r>
              <a:rPr lang="fr-FR" dirty="0" smtClean="0"/>
              <a:t>un </a:t>
            </a:r>
            <a:r>
              <a:rPr lang="fr-FR" b="1" dirty="0" smtClean="0"/>
              <a:t>droit de préférence</a:t>
            </a:r>
            <a:r>
              <a:rPr lang="fr-FR" dirty="0" smtClean="0"/>
              <a:t> </a:t>
            </a:r>
          </a:p>
          <a:p>
            <a:pPr lvl="0"/>
            <a:r>
              <a:rPr lang="fr-FR" dirty="0" smtClean="0"/>
              <a:t>et un</a:t>
            </a:r>
            <a:r>
              <a:rPr lang="fr-FR" b="1" dirty="0" smtClean="0"/>
              <a:t> droit de suite</a:t>
            </a:r>
            <a:endParaRPr lang="fr-FR" dirty="0" smtClean="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57298"/>
            <a:ext cx="9144000" cy="5500702"/>
          </a:xfrm>
        </p:spPr>
        <p:txBody>
          <a:bodyPr>
            <a:normAutofit/>
          </a:bodyPr>
          <a:lstStyle/>
          <a:p>
            <a:r>
              <a:rPr lang="fr-FR" b="1" dirty="0" smtClean="0"/>
              <a:t>Le droit de préférence</a:t>
            </a:r>
            <a:r>
              <a:rPr lang="fr-FR" dirty="0" smtClean="0"/>
              <a:t> :</a:t>
            </a:r>
            <a:r>
              <a:rPr lang="fr-FR" b="1" dirty="0" smtClean="0"/>
              <a:t> </a:t>
            </a:r>
            <a:r>
              <a:rPr lang="fr-FR" dirty="0" smtClean="0"/>
              <a:t>Il permet au vendeur non payé de saisir le fonds de commerce, de le faire vendre aux enchères publiques et de se faire payer en priorité sur le prix de vente</a:t>
            </a:r>
            <a:r>
              <a:rPr lang="fr-FR" dirty="0" smtClean="0"/>
              <a:t>. </a:t>
            </a:r>
            <a:endParaRPr lang="fr-FR" dirty="0" smtClean="0"/>
          </a:p>
          <a:p>
            <a:r>
              <a:rPr lang="fr-FR" b="1" dirty="0" smtClean="0"/>
              <a:t>- Le droit de suite :</a:t>
            </a:r>
            <a:r>
              <a:rPr lang="fr-FR" dirty="0" smtClean="0"/>
              <a:t> En cas de reventes successives, le vendeur peut suivre le fonds de main en main, le saisir et disposer ainsi de son droit de préférence sur le prix de vente</a:t>
            </a:r>
            <a:r>
              <a:rPr lang="fr-FR" dirty="0" smtClean="0"/>
              <a:t>.</a:t>
            </a:r>
            <a:endParaRPr lang="fr-FR" dirty="0" smtClean="0"/>
          </a:p>
          <a:p>
            <a:r>
              <a:rPr lang="fr-FR" b="1" dirty="0" smtClean="0"/>
              <a:t>b)-</a:t>
            </a:r>
            <a:r>
              <a:rPr lang="fr-FR" dirty="0" smtClean="0"/>
              <a:t> Le privilège doit être inscrit, dans les 15 </a:t>
            </a:r>
            <a:r>
              <a:rPr lang="fr-FR" b="1" dirty="0" smtClean="0"/>
              <a:t> </a:t>
            </a:r>
            <a:r>
              <a:rPr lang="fr-FR" dirty="0" smtClean="0"/>
              <a:t>jours de la vente, au registre de commerce</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solidFill>
                  <a:srgbClr val="00B050"/>
                </a:solidFill>
              </a:rPr>
              <a:t>La protection des créanciers du vendeur</a:t>
            </a:r>
            <a:endParaRPr lang="fr-FR" sz="3200" dirty="0">
              <a:solidFill>
                <a:srgbClr val="00B050"/>
              </a:solidFill>
            </a:endParaRPr>
          </a:p>
        </p:txBody>
      </p:sp>
      <p:sp>
        <p:nvSpPr>
          <p:cNvPr id="3" name="Espace réservé du contenu 2"/>
          <p:cNvSpPr>
            <a:spLocks noGrp="1"/>
          </p:cNvSpPr>
          <p:nvPr>
            <p:ph idx="1"/>
          </p:nvPr>
        </p:nvSpPr>
        <p:spPr/>
        <p:txBody>
          <a:bodyPr>
            <a:normAutofit/>
          </a:bodyPr>
          <a:lstStyle/>
          <a:p>
            <a:pPr>
              <a:buNone/>
            </a:pPr>
            <a:r>
              <a:rPr lang="fr-FR" b="1" dirty="0" smtClean="0"/>
              <a:t>1 – La publicité de la vente </a:t>
            </a:r>
          </a:p>
          <a:p>
            <a:pPr>
              <a:buNone/>
            </a:pPr>
            <a:r>
              <a:rPr lang="fr-FR" dirty="0" smtClean="0"/>
              <a:t>L’acte de vente doit être </a:t>
            </a:r>
            <a:r>
              <a:rPr lang="fr-FR" dirty="0" smtClean="0"/>
              <a:t>:</a:t>
            </a:r>
            <a:endParaRPr lang="fr-FR" dirty="0" smtClean="0"/>
          </a:p>
          <a:p>
            <a:pPr>
              <a:buNone/>
            </a:pPr>
            <a:r>
              <a:rPr lang="fr-FR" dirty="0" smtClean="0"/>
              <a:t>- </a:t>
            </a:r>
            <a:r>
              <a:rPr lang="fr-FR" b="1" dirty="0" smtClean="0"/>
              <a:t>Constaté</a:t>
            </a:r>
            <a:r>
              <a:rPr lang="fr-FR" dirty="0" smtClean="0"/>
              <a:t> par un acte écrit</a:t>
            </a:r>
            <a:r>
              <a:rPr lang="fr-FR" dirty="0" smtClean="0"/>
              <a:t>.</a:t>
            </a:r>
            <a:endParaRPr lang="fr-FR" dirty="0" smtClean="0"/>
          </a:p>
          <a:p>
            <a:pPr>
              <a:buNone/>
            </a:pPr>
            <a:r>
              <a:rPr lang="fr-FR" dirty="0" smtClean="0"/>
              <a:t>- </a:t>
            </a:r>
            <a:r>
              <a:rPr lang="fr-FR" b="1" dirty="0" smtClean="0"/>
              <a:t>Inscrit</a:t>
            </a:r>
            <a:r>
              <a:rPr lang="fr-FR" dirty="0" smtClean="0"/>
              <a:t> au</a:t>
            </a:r>
            <a:r>
              <a:rPr lang="fr-FR" b="1" dirty="0" smtClean="0"/>
              <a:t> </a:t>
            </a:r>
            <a:r>
              <a:rPr lang="fr-FR" dirty="0" smtClean="0"/>
              <a:t>registre de commerce, au plus tard, 15 jours après la date de son </a:t>
            </a:r>
            <a:r>
              <a:rPr lang="fr-FR" dirty="0" smtClean="0"/>
              <a:t>établissement.</a:t>
            </a:r>
            <a:r>
              <a:rPr lang="fr-FR" dirty="0" smtClean="0"/>
              <a:t> </a:t>
            </a:r>
          </a:p>
          <a:p>
            <a:pPr>
              <a:buNone/>
            </a:pPr>
            <a:r>
              <a:rPr lang="fr-FR" dirty="0" smtClean="0"/>
              <a:t>- </a:t>
            </a:r>
            <a:r>
              <a:rPr lang="fr-FR" b="1" dirty="0" smtClean="0"/>
              <a:t>Publié </a:t>
            </a:r>
            <a:r>
              <a:rPr lang="fr-FR" dirty="0" smtClean="0"/>
              <a:t>au bulletin officiel et dans un journal d’annonces légales à deux reprises avec un intervalle de 8 jours au moins et de 15 jours au plus</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a:buNone/>
            </a:pPr>
            <a:r>
              <a:rPr lang="fr-FR" b="1" dirty="0" smtClean="0"/>
              <a:t>2 –Le droit de former </a:t>
            </a:r>
            <a:r>
              <a:rPr lang="fr-FR" b="1" dirty="0" smtClean="0"/>
              <a:t> Opposition</a:t>
            </a:r>
            <a:r>
              <a:rPr lang="fr-FR" b="1" dirty="0" smtClean="0"/>
              <a:t> : </a:t>
            </a:r>
            <a:r>
              <a:rPr lang="fr-FR" dirty="0" smtClean="0"/>
              <a:t>Dans les 15 jours qui suivent la 2</a:t>
            </a:r>
            <a:r>
              <a:rPr lang="fr-FR" baseline="30000" dirty="0" smtClean="0"/>
              <a:t>ème </a:t>
            </a:r>
            <a:r>
              <a:rPr lang="fr-FR" dirty="0" smtClean="0"/>
              <a:t> publication de l’acte de vente, tout créancier  peut demander au tribunal  le non versement du  prix de la vente du fonds de commerce au vendeur.</a:t>
            </a:r>
          </a:p>
          <a:p>
            <a:pPr>
              <a:buNone/>
            </a:pPr>
            <a:r>
              <a:rPr lang="fr-FR" dirty="0" smtClean="0"/>
              <a:t> </a:t>
            </a:r>
          </a:p>
          <a:p>
            <a:pPr>
              <a:buNone/>
            </a:pPr>
            <a:r>
              <a:rPr lang="fr-FR" b="1" dirty="0" smtClean="0"/>
              <a:t>2 –Le droit de surenchère du sixième </a:t>
            </a:r>
            <a:endParaRPr lang="fr-FR" dirty="0" smtClean="0"/>
          </a:p>
          <a:p>
            <a:pPr>
              <a:buNone/>
            </a:pPr>
            <a:r>
              <a:rPr lang="fr-FR" dirty="0" smtClean="0"/>
              <a:t>Tout créancier  qui soupçonne que le prix de vente déclaré est insuffisant, peut demander au tribunal la revente du fonds de commerce aux enchères  en se portant premier, surenchérisseur (acheteur), à un prix supérieur au prix contesté d’un sixième  du prix de vente des éléments incorporels.</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43000"/>
            <a:ext cx="9144000" cy="1066800"/>
          </a:xfrm>
        </p:spPr>
        <p:txBody>
          <a:bodyPr>
            <a:normAutofit/>
          </a:bodyPr>
          <a:lstStyle/>
          <a:p>
            <a:r>
              <a:rPr lang="fr-FR" sz="3200" b="1" dirty="0" smtClean="0">
                <a:solidFill>
                  <a:srgbClr val="00B050"/>
                </a:solidFill>
              </a:rPr>
              <a:t>La protection de l’acheteur contre le vendeur</a:t>
            </a:r>
            <a:endParaRPr lang="fr-FR" sz="3200" dirty="0">
              <a:solidFill>
                <a:srgbClr val="00B050"/>
              </a:solidFill>
            </a:endParaRPr>
          </a:p>
        </p:txBody>
      </p:sp>
      <p:sp>
        <p:nvSpPr>
          <p:cNvPr id="3" name="Espace réservé du contenu 2"/>
          <p:cNvSpPr>
            <a:spLocks noGrp="1"/>
          </p:cNvSpPr>
          <p:nvPr>
            <p:ph idx="1"/>
          </p:nvPr>
        </p:nvSpPr>
        <p:spPr/>
        <p:txBody>
          <a:bodyPr>
            <a:normAutofit fontScale="85000" lnSpcReduction="10000"/>
          </a:bodyPr>
          <a:lstStyle/>
          <a:p>
            <a:pPr>
              <a:buNone/>
            </a:pPr>
            <a:r>
              <a:rPr lang="fr-FR" b="1" dirty="0" smtClean="0"/>
              <a:t>1–La clause de non – rétablissement</a:t>
            </a:r>
          </a:p>
          <a:p>
            <a:pPr>
              <a:buNone/>
            </a:pPr>
            <a:r>
              <a:rPr lang="fr-FR" dirty="0" smtClean="0"/>
              <a:t>Le vendeur d’un fonds de commerce peut être tenté d’en créer  un autre similaire et</a:t>
            </a:r>
          </a:p>
          <a:p>
            <a:pPr>
              <a:buNone/>
            </a:pPr>
            <a:r>
              <a:rPr lang="fr-FR" dirty="0" smtClean="0"/>
              <a:t>dans la même zone géographique, ce qui causerait préjudice à  l’acheteur. ce dernier</a:t>
            </a:r>
          </a:p>
          <a:p>
            <a:pPr>
              <a:buNone/>
            </a:pPr>
            <a:r>
              <a:rPr lang="fr-FR" dirty="0" smtClean="0"/>
              <a:t>peut faire prévaloir ses droits en vertu  des </a:t>
            </a:r>
          </a:p>
          <a:p>
            <a:pPr>
              <a:buNone/>
            </a:pPr>
            <a:r>
              <a:rPr lang="fr-FR" dirty="0" smtClean="0"/>
              <a:t>dispositions légales de la concurrence déloyale. </a:t>
            </a:r>
          </a:p>
          <a:p>
            <a:pPr>
              <a:buNone/>
            </a:pPr>
            <a:r>
              <a:rPr lang="fr-FR" b="1" dirty="0" smtClean="0"/>
              <a:t> </a:t>
            </a:r>
          </a:p>
          <a:p>
            <a:pPr>
              <a:buNone/>
            </a:pPr>
            <a:r>
              <a:rPr lang="fr-FR" b="1" dirty="0" smtClean="0"/>
              <a:t>2–Le droit d’annuler le contrat d’achat</a:t>
            </a:r>
          </a:p>
          <a:p>
            <a:pPr>
              <a:buNone/>
            </a:pPr>
            <a:r>
              <a:rPr lang="fr-FR" dirty="0" smtClean="0"/>
              <a:t>Lorsqu’une ou plusieurs mentions figurant dans l’acte de vente sont fausses et qu’un préjudice en est résulté,  l’acheteur peut demander la nullité du contrat.</a:t>
            </a:r>
            <a:endParaRPr lang="fr-FR" b="1"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solidFill>
                  <a:srgbClr val="0070C0"/>
                </a:solidFill>
              </a:rPr>
              <a:t>LE NANTISSEMENT</a:t>
            </a:r>
            <a:endParaRPr lang="fr-FR" b="1" u="sng" dirty="0">
              <a:solidFill>
                <a:srgbClr val="0070C0"/>
              </a:solidFill>
            </a:endParaRP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Le </a:t>
            </a:r>
            <a:r>
              <a:rPr lang="fr-FR" dirty="0" smtClean="0"/>
              <a:t>nantissement consiste à permettre au commerçant de remettre son fonds de commerce en garantie  du remboursement de sa dette sans en perdre la possession :</a:t>
            </a:r>
            <a:r>
              <a:rPr lang="fr-FR" b="1" dirty="0" smtClean="0"/>
              <a:t> </a:t>
            </a:r>
            <a:r>
              <a:rPr lang="fr-FR" dirty="0" smtClean="0"/>
              <a:t>on parle de gage sans        </a:t>
            </a:r>
            <a:endParaRPr lang="fr-FR" b="1" dirty="0" smtClean="0"/>
          </a:p>
          <a:p>
            <a:pPr>
              <a:buNone/>
            </a:pPr>
            <a:r>
              <a:rPr lang="fr-FR" dirty="0" smtClean="0"/>
              <a:t>Dépossession.</a:t>
            </a:r>
            <a:endParaRPr lang="fr-FR" b="1" dirty="0" smtClean="0"/>
          </a:p>
          <a:p>
            <a:pPr>
              <a:buNone/>
            </a:pPr>
            <a:r>
              <a:rPr lang="fr-FR" b="1" dirty="0" smtClean="0"/>
              <a:t> </a:t>
            </a:r>
          </a:p>
          <a:p>
            <a:pPr>
              <a:buNone/>
            </a:pPr>
            <a:r>
              <a:rPr lang="fr-FR" b="1" dirty="0" smtClean="0"/>
              <a:t> </a:t>
            </a:r>
            <a:r>
              <a:rPr lang="fr-FR" b="1" dirty="0" smtClean="0"/>
              <a:t>-</a:t>
            </a:r>
            <a:r>
              <a:rPr lang="fr-FR" dirty="0" smtClean="0"/>
              <a:t> Le nantissement est constaté, par un écrit comme l’acte de vente.</a:t>
            </a:r>
          </a:p>
          <a:p>
            <a:pPr>
              <a:buNone/>
            </a:pPr>
            <a:r>
              <a:rPr lang="fr-FR" b="1" dirty="0" smtClean="0"/>
              <a:t> </a:t>
            </a:r>
          </a:p>
          <a:p>
            <a:pPr>
              <a:buNone/>
            </a:pPr>
            <a:r>
              <a:rPr lang="fr-FR" b="1" dirty="0" smtClean="0"/>
              <a:t>Remarque : </a:t>
            </a:r>
          </a:p>
          <a:p>
            <a:pPr>
              <a:buNone/>
            </a:pPr>
            <a:r>
              <a:rPr lang="fr-FR" dirty="0" smtClean="0"/>
              <a:t>Cette inscription n’est pas soumise à la publication dans les journaux.  </a:t>
            </a:r>
            <a:endParaRPr lang="fr-FR" b="1"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b="1" u="sng" dirty="0" smtClean="0">
                <a:solidFill>
                  <a:schemeClr val="accent1">
                    <a:lumMod val="50000"/>
                  </a:schemeClr>
                </a:solidFill>
                <a:latin typeface="Times New Roman" pitchFamily="18" charset="0"/>
                <a:cs typeface="Times New Roman" pitchFamily="18" charset="0"/>
              </a:rPr>
              <a:t>PLAN</a:t>
            </a:r>
            <a:r>
              <a:rPr lang="fr-FR" dirty="0" smtClean="0"/>
              <a:t> </a:t>
            </a:r>
            <a:endParaRPr lang="fr-FR" dirty="0"/>
          </a:p>
        </p:txBody>
      </p:sp>
      <p:sp>
        <p:nvSpPr>
          <p:cNvPr id="3" name="Espace réservé du contenu 2"/>
          <p:cNvSpPr>
            <a:spLocks noGrp="1"/>
          </p:cNvSpPr>
          <p:nvPr>
            <p:ph sz="half" idx="1"/>
          </p:nvPr>
        </p:nvSpPr>
        <p:spPr/>
        <p:txBody>
          <a:bodyPr/>
          <a:lstStyle/>
          <a:p>
            <a:endParaRPr lang="fr-FR" dirty="0" smtClean="0"/>
          </a:p>
          <a:p>
            <a:pPr>
              <a:buFont typeface="Wingdings" pitchFamily="2" charset="2"/>
              <a:buChar char=""/>
            </a:pPr>
            <a:r>
              <a:rPr lang="fr-FR" sz="2400" dirty="0" smtClean="0"/>
              <a:t>Définition du fond de commerce</a:t>
            </a:r>
          </a:p>
          <a:p>
            <a:pPr>
              <a:buFont typeface="Wingdings" pitchFamily="2" charset="2"/>
              <a:buChar char=""/>
            </a:pPr>
            <a:endParaRPr lang="fr-FR" sz="2400" dirty="0" smtClean="0"/>
          </a:p>
          <a:p>
            <a:pPr>
              <a:buFont typeface="Wingdings" pitchFamily="2" charset="2"/>
              <a:buChar char=""/>
            </a:pPr>
            <a:r>
              <a:rPr lang="fr-FR" sz="2400" dirty="0" smtClean="0"/>
              <a:t>Les composantes du fond de commerce</a:t>
            </a:r>
          </a:p>
          <a:p>
            <a:pPr>
              <a:buFont typeface="Wingdings" pitchFamily="2" charset="2"/>
              <a:buChar char=""/>
            </a:pPr>
            <a:endParaRPr lang="fr-FR" sz="2400" dirty="0" smtClean="0"/>
          </a:p>
          <a:p>
            <a:pPr>
              <a:buFont typeface="Wingdings" pitchFamily="2" charset="2"/>
              <a:buChar char=""/>
            </a:pPr>
            <a:r>
              <a:rPr lang="fr-FR" sz="2400" dirty="0" smtClean="0"/>
              <a:t>La protection du fond de commerce</a:t>
            </a:r>
          </a:p>
          <a:p>
            <a:endParaRPr lang="fr-FR" dirty="0"/>
          </a:p>
        </p:txBody>
      </p:sp>
      <p:sp>
        <p:nvSpPr>
          <p:cNvPr id="4" name="Espace réservé du contenu 3"/>
          <p:cNvSpPr>
            <a:spLocks noGrp="1"/>
          </p:cNvSpPr>
          <p:nvPr>
            <p:ph sz="half" idx="2"/>
          </p:nvPr>
        </p:nvSpPr>
        <p:spPr>
          <a:xfrm>
            <a:off x="4648200" y="2500306"/>
            <a:ext cx="4038600" cy="4275081"/>
          </a:xfrm>
        </p:spPr>
        <p:txBody>
          <a:bodyPr/>
          <a:lstStyle/>
          <a:p>
            <a:pPr>
              <a:buFont typeface="Wingdings" pitchFamily="2" charset="2"/>
              <a:buChar char="Ï"/>
            </a:pPr>
            <a:r>
              <a:rPr lang="fr-FR" sz="2400" dirty="0" smtClean="0"/>
              <a:t>les opérations du fond de commerce </a:t>
            </a:r>
            <a:endParaRPr lang="fr-FR" sz="2400" dirty="0" smtClean="0"/>
          </a:p>
          <a:p>
            <a:pPr>
              <a:buNone/>
            </a:pPr>
            <a:endParaRPr lang="fr-FR" sz="2400" dirty="0" smtClean="0"/>
          </a:p>
          <a:p>
            <a:pPr marL="566928" indent="-457200">
              <a:buFont typeface="+mj-lt"/>
              <a:buAutoNum type="arabicPeriod"/>
            </a:pPr>
            <a:r>
              <a:rPr lang="fr-FR" dirty="0" smtClean="0"/>
              <a:t>La vente </a:t>
            </a:r>
          </a:p>
          <a:p>
            <a:pPr marL="566928" indent="-457200">
              <a:buFont typeface="+mj-lt"/>
              <a:buAutoNum type="arabicPeriod"/>
            </a:pPr>
            <a:r>
              <a:rPr lang="fr-FR" dirty="0" smtClean="0"/>
              <a:t>Le nantissement </a:t>
            </a:r>
          </a:p>
          <a:p>
            <a:pPr marL="566928" indent="-457200">
              <a:buFont typeface="+mj-lt"/>
              <a:buAutoNum type="arabicPeriod"/>
            </a:pPr>
            <a:r>
              <a:rPr lang="fr-FR" dirty="0" smtClean="0"/>
              <a:t>La gérance libre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wipe(down)">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down)">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wipe(down)">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wipe(down)">
                                      <p:cBhvr>
                                        <p:cTn id="4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42918"/>
            <a:ext cx="9144000" cy="1566882"/>
          </a:xfrm>
        </p:spPr>
        <p:txBody>
          <a:bodyPr>
            <a:noAutofit/>
          </a:bodyPr>
          <a:lstStyle/>
          <a:p>
            <a:r>
              <a:rPr lang="fr-FR" sz="2800" b="1" dirty="0" smtClean="0">
                <a:solidFill>
                  <a:srgbClr val="00B050"/>
                </a:solidFill>
              </a:rPr>
              <a:t>Les éléments sur lesquels peut porter </a:t>
            </a:r>
            <a:r>
              <a:rPr lang="fr-FR" sz="2800" b="1" dirty="0" smtClean="0">
                <a:solidFill>
                  <a:srgbClr val="00B050"/>
                </a:solidFill>
              </a:rPr>
              <a:t>le nantissement</a:t>
            </a:r>
            <a:r>
              <a:rPr lang="fr-FR" sz="2800" b="1" dirty="0" smtClean="0">
                <a:solidFill>
                  <a:srgbClr val="00B050"/>
                </a:solidFill>
              </a:rPr>
              <a:t/>
            </a:r>
            <a:br>
              <a:rPr lang="fr-FR" sz="2800" b="1" dirty="0" smtClean="0">
                <a:solidFill>
                  <a:srgbClr val="00B050"/>
                </a:solidFill>
              </a:rPr>
            </a:br>
            <a:r>
              <a:rPr lang="fr-FR" sz="2800" b="1" dirty="0" smtClean="0">
                <a:solidFill>
                  <a:srgbClr val="00B050"/>
                </a:solidFill>
              </a:rPr>
              <a:t> </a:t>
            </a:r>
            <a:endParaRPr lang="fr-FR" sz="2800" dirty="0">
              <a:solidFill>
                <a:srgbClr val="00B050"/>
              </a:solidFill>
            </a:endParaRPr>
          </a:p>
        </p:txBody>
      </p:sp>
      <p:sp>
        <p:nvSpPr>
          <p:cNvPr id="3" name="Espace réservé du contenu 2"/>
          <p:cNvSpPr>
            <a:spLocks noGrp="1"/>
          </p:cNvSpPr>
          <p:nvPr>
            <p:ph idx="1"/>
          </p:nvPr>
        </p:nvSpPr>
        <p:spPr/>
        <p:txBody>
          <a:bodyPr/>
          <a:lstStyle/>
          <a:p>
            <a:pPr>
              <a:buNone/>
            </a:pPr>
            <a:r>
              <a:rPr lang="fr-FR" b="1" dirty="0" smtClean="0"/>
              <a:t>1 -</a:t>
            </a:r>
            <a:r>
              <a:rPr lang="fr-FR" dirty="0" smtClean="0"/>
              <a:t>Le nantissement ne porte jamais sur les marchandises en raison de leur circulation et de leur instabilité ;</a:t>
            </a:r>
          </a:p>
          <a:p>
            <a:pPr>
              <a:buNone/>
            </a:pPr>
            <a:r>
              <a:rPr lang="fr-FR" dirty="0" smtClean="0"/>
              <a:t> </a:t>
            </a:r>
          </a:p>
          <a:p>
            <a:pPr>
              <a:buNone/>
            </a:pPr>
            <a:r>
              <a:rPr lang="fr-FR" b="1" dirty="0" smtClean="0"/>
              <a:t>2 -</a:t>
            </a:r>
            <a:r>
              <a:rPr lang="fr-FR" dirty="0" smtClean="0"/>
              <a:t>Le nantissement porte seulement sur les éléments énumérés dans l’acte de nantissement.</a:t>
            </a:r>
          </a:p>
          <a:p>
            <a:pPr>
              <a:buNone/>
            </a:pPr>
            <a:endParaRPr lang="fr-F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solidFill>
                  <a:srgbClr val="002060"/>
                </a:solidFill>
              </a:rPr>
              <a:t>Les formes du nantissement</a:t>
            </a:r>
            <a:endParaRPr lang="fr-FR" b="1" u="sng" dirty="0">
              <a:solidFill>
                <a:srgbClr val="002060"/>
              </a:solidFill>
            </a:endParaRPr>
          </a:p>
        </p:txBody>
      </p:sp>
      <p:sp>
        <p:nvSpPr>
          <p:cNvPr id="3" name="Espace réservé du contenu 2"/>
          <p:cNvSpPr>
            <a:spLocks noGrp="1"/>
          </p:cNvSpPr>
          <p:nvPr>
            <p:ph idx="1"/>
          </p:nvPr>
        </p:nvSpPr>
        <p:spPr/>
        <p:txBody>
          <a:bodyPr>
            <a:normAutofit fontScale="70000" lnSpcReduction="20000"/>
          </a:bodyPr>
          <a:lstStyle/>
          <a:p>
            <a:pPr>
              <a:buNone/>
            </a:pPr>
            <a:r>
              <a:rPr lang="fr-FR" b="1" dirty="0" smtClean="0"/>
              <a:t>1 -Le nantissement conventionnel</a:t>
            </a:r>
            <a:endParaRPr lang="fr-FR" dirty="0" smtClean="0"/>
          </a:p>
          <a:p>
            <a:pPr>
              <a:buNone/>
            </a:pPr>
            <a:r>
              <a:rPr lang="fr-FR" dirty="0" smtClean="0"/>
              <a:t> </a:t>
            </a:r>
          </a:p>
          <a:p>
            <a:pPr>
              <a:buNone/>
            </a:pPr>
            <a:r>
              <a:rPr lang="fr-FR" dirty="0" smtClean="0"/>
              <a:t>C’est le résultat d’un accord entre le commerçant et son créancier.</a:t>
            </a:r>
          </a:p>
          <a:p>
            <a:pPr>
              <a:buNone/>
            </a:pPr>
            <a:r>
              <a:rPr lang="fr-FR" dirty="0" smtClean="0"/>
              <a:t> </a:t>
            </a:r>
          </a:p>
          <a:p>
            <a:pPr>
              <a:buNone/>
            </a:pPr>
            <a:r>
              <a:rPr lang="fr-FR" b="1" dirty="0" smtClean="0"/>
              <a:t>2 -Le nantissement judiciaire</a:t>
            </a:r>
            <a:endParaRPr lang="fr-FR" dirty="0" smtClean="0"/>
          </a:p>
          <a:p>
            <a:pPr>
              <a:buNone/>
            </a:pPr>
            <a:r>
              <a:rPr lang="fr-FR" dirty="0" smtClean="0"/>
              <a:t> </a:t>
            </a:r>
          </a:p>
          <a:p>
            <a:pPr>
              <a:buNone/>
            </a:pPr>
            <a:r>
              <a:rPr lang="fr-FR" dirty="0" smtClean="0"/>
              <a:t>Le créancier d’un commerçant peut demander au tribunal un nantissement dans les  cas suivants :</a:t>
            </a:r>
          </a:p>
          <a:p>
            <a:pPr>
              <a:buNone/>
            </a:pPr>
            <a:r>
              <a:rPr lang="fr-FR" dirty="0" smtClean="0"/>
              <a:t> </a:t>
            </a:r>
          </a:p>
          <a:p>
            <a:pPr lvl="0">
              <a:buNone/>
            </a:pPr>
            <a:r>
              <a:rPr lang="fr-FR" dirty="0" smtClean="0"/>
              <a:t>Cas où le recouvrement de sa créance semble en péril ;</a:t>
            </a:r>
          </a:p>
          <a:p>
            <a:pPr>
              <a:buNone/>
            </a:pPr>
            <a:r>
              <a:rPr lang="fr-FR" dirty="0" smtClean="0"/>
              <a:t> </a:t>
            </a:r>
          </a:p>
          <a:p>
            <a:pPr lvl="0">
              <a:buNone/>
            </a:pPr>
            <a:r>
              <a:rPr lang="fr-FR" dirty="0" smtClean="0"/>
              <a:t>s’il craint que son débiteur qui est le commerçant accorde à des créanciers un nantissement sur son F.C. …</a:t>
            </a:r>
          </a:p>
          <a:p>
            <a:pPr>
              <a:buNone/>
            </a:pPr>
            <a:r>
              <a:rPr lang="fr-FR"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effets du nantissement</a:t>
            </a:r>
            <a:endParaRPr lang="fr-FR" b="1" dirty="0"/>
          </a:p>
        </p:txBody>
      </p:sp>
      <p:sp>
        <p:nvSpPr>
          <p:cNvPr id="3" name="Espace réservé du contenu 2"/>
          <p:cNvSpPr>
            <a:spLocks noGrp="1"/>
          </p:cNvSpPr>
          <p:nvPr>
            <p:ph idx="1"/>
          </p:nvPr>
        </p:nvSpPr>
        <p:spPr/>
        <p:txBody>
          <a:bodyPr>
            <a:normAutofit fontScale="55000" lnSpcReduction="20000"/>
          </a:bodyPr>
          <a:lstStyle/>
          <a:p>
            <a:pPr>
              <a:buNone/>
            </a:pPr>
            <a:r>
              <a:rPr lang="fr-FR" b="1" dirty="0" smtClean="0"/>
              <a:t>1- </a:t>
            </a:r>
            <a:r>
              <a:rPr lang="fr-FR" dirty="0" smtClean="0"/>
              <a:t>Le créancier</a:t>
            </a:r>
            <a:r>
              <a:rPr lang="fr-FR" b="1" dirty="0" smtClean="0"/>
              <a:t> nanti </a:t>
            </a:r>
            <a:r>
              <a:rPr lang="fr-FR" dirty="0" smtClean="0"/>
              <a:t>possède les droits suivants :</a:t>
            </a:r>
          </a:p>
          <a:p>
            <a:pPr>
              <a:buNone/>
            </a:pPr>
            <a:r>
              <a:rPr lang="fr-FR" dirty="0" smtClean="0"/>
              <a:t> </a:t>
            </a:r>
          </a:p>
          <a:p>
            <a:pPr>
              <a:buNone/>
            </a:pPr>
            <a:r>
              <a:rPr lang="fr-FR" b="1" dirty="0" smtClean="0"/>
              <a:t> - Le droit de préférence</a:t>
            </a:r>
            <a:r>
              <a:rPr lang="fr-FR" dirty="0" smtClean="0"/>
              <a:t> </a:t>
            </a:r>
          </a:p>
          <a:p>
            <a:pPr>
              <a:buNone/>
            </a:pPr>
            <a:r>
              <a:rPr lang="fr-FR" dirty="0" smtClean="0"/>
              <a:t>      </a:t>
            </a:r>
          </a:p>
          <a:p>
            <a:pPr>
              <a:buNone/>
            </a:pPr>
            <a:r>
              <a:rPr lang="fr-FR" b="1" dirty="0" smtClean="0"/>
              <a:t> -  Le droit de suite       </a:t>
            </a:r>
            <a:endParaRPr lang="fr-FR" dirty="0" smtClean="0"/>
          </a:p>
          <a:p>
            <a:pPr>
              <a:buNone/>
            </a:pPr>
            <a:r>
              <a:rPr lang="fr-FR" b="1" dirty="0" smtClean="0"/>
              <a:t> </a:t>
            </a:r>
            <a:endParaRPr lang="fr-FR" dirty="0" smtClean="0"/>
          </a:p>
          <a:p>
            <a:pPr>
              <a:buNone/>
            </a:pPr>
            <a:r>
              <a:rPr lang="fr-FR" b="1" dirty="0" smtClean="0"/>
              <a:t> -  Le droit à l’information :</a:t>
            </a:r>
            <a:endParaRPr lang="fr-FR" dirty="0" smtClean="0"/>
          </a:p>
          <a:p>
            <a:pPr>
              <a:buNone/>
            </a:pPr>
            <a:r>
              <a:rPr lang="fr-FR" b="1" dirty="0" smtClean="0"/>
              <a:t> </a:t>
            </a:r>
            <a:endParaRPr lang="fr-FR" dirty="0" smtClean="0"/>
          </a:p>
          <a:p>
            <a:pPr>
              <a:buNone/>
            </a:pPr>
            <a:r>
              <a:rPr lang="fr-FR" dirty="0" smtClean="0"/>
              <a:t> Le créancier gagiste inscrit a le droit de s’informer et d’être informé de tout acte  et de </a:t>
            </a:r>
            <a:r>
              <a:rPr lang="fr-FR" dirty="0" smtClean="0"/>
              <a:t>toute opération </a:t>
            </a:r>
            <a:r>
              <a:rPr lang="fr-FR" dirty="0" smtClean="0"/>
              <a:t>sur le F.C., objet de son gage, de nature à lui causer préjudice : </a:t>
            </a:r>
          </a:p>
          <a:p>
            <a:r>
              <a:rPr lang="fr-FR" dirty="0" smtClean="0"/>
              <a:t>demande du propriétaire de résilier le contrat de bail ;</a:t>
            </a:r>
          </a:p>
          <a:p>
            <a:r>
              <a:rPr lang="fr-FR" dirty="0" smtClean="0"/>
              <a:t>déplacement du fonds;</a:t>
            </a:r>
          </a:p>
          <a:p>
            <a:pPr lvl="0">
              <a:buNone/>
            </a:pPr>
            <a:endParaRPr lang="fr-FR" b="1" dirty="0" smtClean="0"/>
          </a:p>
          <a:p>
            <a:pPr>
              <a:buNone/>
            </a:pPr>
            <a:r>
              <a:rPr lang="fr-FR" b="1" dirty="0" smtClean="0"/>
              <a:t>2-  Le commerçant </a:t>
            </a:r>
            <a:r>
              <a:rPr lang="fr-FR" dirty="0" smtClean="0"/>
              <a:t>possède </a:t>
            </a:r>
            <a:r>
              <a:rPr lang="fr-FR" dirty="0" smtClean="0"/>
              <a:t>  </a:t>
            </a:r>
            <a:r>
              <a:rPr lang="fr-FR" dirty="0" smtClean="0"/>
              <a:t>les droits suivants :</a:t>
            </a:r>
            <a:endParaRPr lang="fr-FR" b="1" dirty="0" smtClean="0"/>
          </a:p>
          <a:p>
            <a:pPr>
              <a:buNone/>
            </a:pPr>
            <a:r>
              <a:rPr lang="fr-FR" b="1" dirty="0" smtClean="0"/>
              <a:t> </a:t>
            </a:r>
          </a:p>
          <a:p>
            <a:pPr>
              <a:buNone/>
            </a:pPr>
            <a:r>
              <a:rPr lang="fr-FR" dirty="0" smtClean="0"/>
              <a:t>- Droit de jouissance ;</a:t>
            </a:r>
            <a:endParaRPr lang="fr-F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solidFill>
                  <a:schemeClr val="accent5">
                    <a:lumMod val="75000"/>
                  </a:schemeClr>
                </a:solidFill>
              </a:rPr>
              <a:t>LA GÉRANCE LIBRE</a:t>
            </a:r>
            <a:endParaRPr lang="fr-FR" b="1" u="sng" dirty="0">
              <a:solidFill>
                <a:schemeClr val="accent5">
                  <a:lumMod val="75000"/>
                </a:schemeClr>
              </a:solidFill>
            </a:endParaRPr>
          </a:p>
        </p:txBody>
      </p:sp>
      <p:sp>
        <p:nvSpPr>
          <p:cNvPr id="3" name="Espace réservé du contenu 2"/>
          <p:cNvSpPr>
            <a:spLocks noGrp="1"/>
          </p:cNvSpPr>
          <p:nvPr>
            <p:ph idx="1"/>
          </p:nvPr>
        </p:nvSpPr>
        <p:spPr>
          <a:xfrm>
            <a:off x="457200" y="3214686"/>
            <a:ext cx="8229600" cy="2786082"/>
          </a:xfrm>
        </p:spPr>
        <p:txBody>
          <a:bodyPr/>
          <a:lstStyle/>
          <a:p>
            <a:r>
              <a:rPr lang="fr-FR" dirty="0" smtClean="0"/>
              <a:t>C’est  l’acte par lequel le propriétaire ou l’exploitant d’un fonds de commerce en concède, totalement ou partiellement, la gestion à un gérant qui l’exploite à ses risques et périls ”.</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86058"/>
            <a:ext cx="8229600" cy="1069848"/>
          </a:xfrm>
        </p:spPr>
        <p:txBody>
          <a:bodyPr>
            <a:noAutofit/>
          </a:bodyPr>
          <a:lstStyle/>
          <a:p>
            <a:pPr algn="ctr"/>
            <a:r>
              <a:rPr lang="fr-FR" sz="4400" b="1" dirty="0" smtClean="0">
                <a:solidFill>
                  <a:srgbClr val="FF0000"/>
                </a:solidFill>
              </a:rPr>
              <a:t>Effets de la gérance libre</a:t>
            </a:r>
            <a:br>
              <a:rPr lang="fr-FR" sz="4400" b="1" dirty="0" smtClean="0">
                <a:solidFill>
                  <a:srgbClr val="FF0000"/>
                </a:solidFill>
              </a:rPr>
            </a:br>
            <a:endParaRPr lang="fr-FR" sz="4400"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 l’égard du gérant libre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Le gérant libre a la q</a:t>
            </a:r>
            <a:r>
              <a:rPr lang="fr-FR" dirty="0" smtClean="0"/>
              <a:t>ualité </a:t>
            </a:r>
            <a:r>
              <a:rPr lang="fr-FR" dirty="0" smtClean="0"/>
              <a:t>de </a:t>
            </a:r>
            <a:r>
              <a:rPr lang="fr-FR" dirty="0" smtClean="0"/>
              <a:t>commerçant et </a:t>
            </a:r>
            <a:r>
              <a:rPr lang="fr-FR" dirty="0" smtClean="0"/>
              <a:t>il est soumis à toutes</a:t>
            </a:r>
            <a:r>
              <a:rPr lang="fr-FR" b="1" dirty="0" smtClean="0"/>
              <a:t> </a:t>
            </a:r>
            <a:r>
              <a:rPr lang="fr-FR" dirty="0" smtClean="0"/>
              <a:t>les obligations</a:t>
            </a:r>
            <a:r>
              <a:rPr lang="fr-FR" b="1" dirty="0" smtClean="0"/>
              <a:t> </a:t>
            </a:r>
            <a:r>
              <a:rPr lang="fr-FR" dirty="0" smtClean="0"/>
              <a:t>qui en découlent ;</a:t>
            </a:r>
          </a:p>
          <a:p>
            <a:pPr>
              <a:buNone/>
            </a:pPr>
            <a:r>
              <a:rPr lang="fr-FR" b="1" dirty="0" smtClean="0"/>
              <a:t> </a:t>
            </a:r>
            <a:endParaRPr lang="fr-FR" dirty="0" smtClean="0"/>
          </a:p>
          <a:p>
            <a:pPr>
              <a:buNone/>
            </a:pPr>
            <a:r>
              <a:rPr lang="fr-FR" b="1" dirty="0" smtClean="0"/>
              <a:t>- </a:t>
            </a:r>
            <a:r>
              <a:rPr lang="fr-FR" dirty="0" smtClean="0"/>
              <a:t>A</a:t>
            </a:r>
            <a:r>
              <a:rPr lang="fr-FR" b="1" dirty="0" smtClean="0"/>
              <a:t>  </a:t>
            </a:r>
            <a:r>
              <a:rPr lang="fr-FR" dirty="0" smtClean="0"/>
              <a:t>l’expiration du contrat, le gérant libre doit rendre le fonds au bailleur, toutes</a:t>
            </a:r>
            <a:r>
              <a:rPr lang="fr-FR" b="1" dirty="0" smtClean="0"/>
              <a:t> </a:t>
            </a:r>
            <a:r>
              <a:rPr lang="fr-FR" dirty="0" smtClean="0"/>
              <a:t>dettes d’exploitation éteintes et dans</a:t>
            </a:r>
            <a:r>
              <a:rPr lang="fr-FR" b="1" dirty="0" smtClean="0"/>
              <a:t> </a:t>
            </a:r>
            <a:r>
              <a:rPr lang="fr-FR" dirty="0" smtClean="0"/>
              <a:t>les mêmes conditions de publicité que lors de la location.</a:t>
            </a:r>
          </a:p>
          <a:p>
            <a:pPr>
              <a:buNone/>
            </a:pPr>
            <a:r>
              <a:rPr lang="fr-FR" b="1" dirty="0" smtClean="0"/>
              <a:t> </a:t>
            </a:r>
            <a:endParaRPr lang="fr-FR" dirty="0" smtClean="0"/>
          </a:p>
          <a:p>
            <a:pPr>
              <a:buNone/>
            </a:pPr>
            <a:r>
              <a:rPr lang="fr-FR" b="1" dirty="0" smtClean="0"/>
              <a:t>- </a:t>
            </a:r>
            <a:r>
              <a:rPr lang="fr-FR" dirty="0" smtClean="0"/>
              <a:t>Le gérant libre doit respecter ses obligations envers le bailleur.</a:t>
            </a:r>
          </a:p>
          <a:p>
            <a:pPr>
              <a:buNone/>
            </a:pPr>
            <a:r>
              <a:rPr lang="fr-FR" b="1" dirty="0" smtClean="0"/>
              <a:t> </a:t>
            </a:r>
            <a:endParaRPr lang="fr-FR" dirty="0" smtClean="0"/>
          </a:p>
          <a:p>
            <a:r>
              <a:rPr lang="fr-FR" dirty="0" smtClean="0"/>
              <a:t>Exercer une activité légale ;</a:t>
            </a:r>
          </a:p>
          <a:p>
            <a:r>
              <a:rPr lang="fr-FR" dirty="0" smtClean="0"/>
              <a:t>Ne pas changer d’activité ;</a:t>
            </a:r>
          </a:p>
          <a:p>
            <a:r>
              <a:rPr lang="fr-FR" dirty="0" smtClean="0"/>
              <a:t>Payer la redevance prévue.</a:t>
            </a:r>
          </a:p>
          <a:p>
            <a:endParaRPr lang="fr-F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A l’égard du bailleur des locaux</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fr-FR" dirty="0" smtClean="0"/>
              <a:t>Le bailleur d’un fonds de commerce est tenu de faire modifier son inscription personnelle au registre de commerce avec la mention expresse de la mise du fonds en gérance libre. </a:t>
            </a:r>
          </a:p>
          <a:p>
            <a:pPr>
              <a:buNone/>
            </a:pPr>
            <a:r>
              <a:rPr lang="fr-FR" dirty="0" smtClean="0"/>
              <a:t> </a:t>
            </a:r>
          </a:p>
          <a:p>
            <a:pPr>
              <a:buNone/>
            </a:pPr>
            <a:r>
              <a:rPr lang="fr-FR" dirty="0" smtClean="0"/>
              <a:t>- Tant que radiation / modification n’est pas faite, le bailleur demeure solidairement  responsable avec le gérant de toutes les dettes d’exploitation du fonds que ce dernier aurait contractées. </a:t>
            </a:r>
          </a:p>
          <a:p>
            <a:pPr>
              <a:buNone/>
            </a:pPr>
            <a:r>
              <a:rPr lang="fr-FR" dirty="0" smtClean="0"/>
              <a:t> </a:t>
            </a:r>
          </a:p>
          <a:p>
            <a:pPr>
              <a:buNone/>
            </a:pPr>
            <a:r>
              <a:rPr lang="fr-FR" dirty="0" smtClean="0"/>
              <a:t>- Cette même solidarité est, dans tous les cas, reconnue au gérant jusqu’à la fin du 6</a:t>
            </a:r>
            <a:r>
              <a:rPr lang="fr-FR" baseline="30000" dirty="0" smtClean="0"/>
              <a:t>ème</a:t>
            </a:r>
            <a:r>
              <a:rPr lang="fr-FR" dirty="0" smtClean="0"/>
              <a:t>  mois suivant la date de publication du contrat de gérance.</a:t>
            </a:r>
            <a:r>
              <a:rPr lang="fr-FR" b="1" dirty="0" smtClean="0"/>
              <a:t> </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A l’égard des créanciers du bailleur</a:t>
            </a:r>
            <a:endParaRPr lang="fr-FR" b="1" dirty="0"/>
          </a:p>
        </p:txBody>
      </p:sp>
      <p:sp>
        <p:nvSpPr>
          <p:cNvPr id="3" name="Espace réservé du contenu 2"/>
          <p:cNvSpPr>
            <a:spLocks noGrp="1"/>
          </p:cNvSpPr>
          <p:nvPr>
            <p:ph idx="1"/>
          </p:nvPr>
        </p:nvSpPr>
        <p:spPr/>
        <p:txBody>
          <a:bodyPr/>
          <a:lstStyle/>
          <a:p>
            <a:pPr>
              <a:buNone/>
            </a:pPr>
            <a:r>
              <a:rPr lang="fr-FR" dirty="0" smtClean="0"/>
              <a:t>Les créanciers du bailleur, quand le contrat de gérance libre est de nature à leur porter</a:t>
            </a:r>
            <a:r>
              <a:rPr lang="fr-FR" b="1" dirty="0" smtClean="0"/>
              <a:t> </a:t>
            </a:r>
            <a:r>
              <a:rPr lang="fr-FR" dirty="0" smtClean="0"/>
              <a:t>préjudice, peuvent exiger de leur débiteur de s’acquitter de ses dettes par anticipation. </a:t>
            </a:r>
          </a:p>
          <a:p>
            <a:pPr>
              <a:buNone/>
            </a:pPr>
            <a:r>
              <a:rPr lang="fr-FR" dirty="0" smtClean="0"/>
              <a:t> </a:t>
            </a:r>
          </a:p>
          <a:p>
            <a:pPr>
              <a:buNone/>
            </a:pPr>
            <a:r>
              <a:rPr lang="fr-FR" dirty="0" smtClean="0"/>
              <a:t>- Ils doivent saisir le tribunal, dans les 3 mois qui suivent la publication du Bulletin officiel du contrat de gérance.</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Publicité de la gérance libre</a:t>
            </a:r>
            <a:br>
              <a:rPr lang="fr-FR" b="1" dirty="0" smtClean="0"/>
            </a:br>
            <a:endParaRPr lang="fr-FR" dirty="0"/>
          </a:p>
        </p:txBody>
      </p:sp>
      <p:sp>
        <p:nvSpPr>
          <p:cNvPr id="3" name="Espace réservé du contenu 2"/>
          <p:cNvSpPr>
            <a:spLocks noGrp="1"/>
          </p:cNvSpPr>
          <p:nvPr>
            <p:ph idx="1"/>
          </p:nvPr>
        </p:nvSpPr>
        <p:spPr>
          <a:xfrm>
            <a:off x="500034" y="2714620"/>
            <a:ext cx="8229600" cy="3359850"/>
          </a:xfrm>
        </p:spPr>
        <p:txBody>
          <a:bodyPr/>
          <a:lstStyle/>
          <a:p>
            <a:r>
              <a:rPr lang="fr-FR" dirty="0" smtClean="0"/>
              <a:t>Tout contrat de gérance libre doit être publié, dans </a:t>
            </a:r>
            <a:r>
              <a:rPr lang="fr-FR" dirty="0" smtClean="0"/>
              <a:t>la quinzaine </a:t>
            </a:r>
            <a:r>
              <a:rPr lang="fr-FR" dirty="0" smtClean="0"/>
              <a:t>de  sa  date, sous forme d’extrait </a:t>
            </a:r>
            <a:r>
              <a:rPr lang="fr-FR" dirty="0" smtClean="0"/>
              <a:t> dans </a:t>
            </a:r>
            <a:r>
              <a:rPr lang="fr-FR" dirty="0" smtClean="0"/>
              <a:t>un  journal d’annonces légales et au Bulletin officiel.</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solidFill>
                  <a:schemeClr val="accent3">
                    <a:lumMod val="75000"/>
                  </a:schemeClr>
                </a:solidFill>
              </a:rPr>
              <a:t>FOND DE COMMERCE </a:t>
            </a:r>
            <a:endParaRPr lang="fr-FR" b="1" u="sng" dirty="0">
              <a:solidFill>
                <a:schemeClr val="accent3">
                  <a:lumMod val="75000"/>
                </a:schemeClr>
              </a:solidFill>
            </a:endParaRPr>
          </a:p>
        </p:txBody>
      </p:sp>
      <p:sp>
        <p:nvSpPr>
          <p:cNvPr id="3" name="Espace réservé du contenu 2"/>
          <p:cNvSpPr>
            <a:spLocks noGrp="1"/>
          </p:cNvSpPr>
          <p:nvPr>
            <p:ph idx="1"/>
          </p:nvPr>
        </p:nvSpPr>
        <p:spPr>
          <a:xfrm>
            <a:off x="457200" y="3000372"/>
            <a:ext cx="8229600" cy="3574164"/>
          </a:xfrm>
        </p:spPr>
        <p:txBody>
          <a:bodyPr/>
          <a:lstStyle/>
          <a:p>
            <a:pPr algn="ctr"/>
            <a:r>
              <a:rPr lang="fr-FR" dirty="0" smtClean="0"/>
              <a:t>Les fond de commerce sont un ensemble d’éléments qui appartiennent au commerçant que celui-ci regroupe et met en œuvre pour créer et conserver sa clientèle.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u="sng" dirty="0" smtClean="0">
                <a:solidFill>
                  <a:srgbClr val="FF0000"/>
                </a:solidFill>
              </a:rPr>
              <a:t>LES COMPOSANTES DU FONDS DE COMMERCE</a:t>
            </a:r>
            <a:endParaRPr lang="fr-FR" b="1" u="sng" dirty="0">
              <a:solidFill>
                <a:srgbClr val="FF0000"/>
              </a:solidFill>
            </a:endParaRPr>
          </a:p>
        </p:txBody>
      </p:sp>
      <p:sp>
        <p:nvSpPr>
          <p:cNvPr id="3" name="Espace réservé du contenu 2"/>
          <p:cNvSpPr>
            <a:spLocks noGrp="1"/>
          </p:cNvSpPr>
          <p:nvPr>
            <p:ph idx="1"/>
          </p:nvPr>
        </p:nvSpPr>
        <p:spPr>
          <a:xfrm>
            <a:off x="457200" y="2357430"/>
            <a:ext cx="8258204" cy="4217106"/>
          </a:xfrm>
        </p:spPr>
        <p:txBody>
          <a:bodyPr/>
          <a:lstStyle/>
          <a:p>
            <a:pPr>
              <a:buClr>
                <a:schemeClr val="accent6">
                  <a:lumMod val="75000"/>
                </a:schemeClr>
              </a:buClr>
              <a:buFont typeface="Wingdings" pitchFamily="2" charset="2"/>
              <a:buChar char=""/>
            </a:pPr>
            <a:r>
              <a:rPr lang="fr-FR" b="1" u="sng" dirty="0" smtClean="0">
                <a:solidFill>
                  <a:schemeClr val="accent6">
                    <a:lumMod val="75000"/>
                  </a:schemeClr>
                </a:solidFill>
              </a:rPr>
              <a:t>Article 79 du code de commerc</a:t>
            </a:r>
            <a:r>
              <a:rPr lang="fr-FR" b="1" dirty="0" smtClean="0">
                <a:solidFill>
                  <a:schemeClr val="accent6">
                    <a:lumMod val="75000"/>
                  </a:schemeClr>
                </a:solidFill>
              </a:rPr>
              <a:t>e </a:t>
            </a:r>
            <a:endParaRPr lang="fr-FR" dirty="0" smtClean="0">
              <a:solidFill>
                <a:schemeClr val="accent6">
                  <a:lumMod val="75000"/>
                </a:schemeClr>
              </a:solidFill>
            </a:endParaRPr>
          </a:p>
          <a:p>
            <a:endParaRPr lang="fr-FR" dirty="0" smtClean="0"/>
          </a:p>
          <a:p>
            <a:pPr>
              <a:buNone/>
            </a:pPr>
            <a:r>
              <a:rPr lang="fr-FR" dirty="0" smtClean="0"/>
              <a:t>   Le </a:t>
            </a:r>
            <a:r>
              <a:rPr lang="fr-FR" dirty="0" smtClean="0"/>
              <a:t>fonds de commerce est </a:t>
            </a:r>
            <a:r>
              <a:rPr lang="fr-FR" b="1" dirty="0" smtClean="0"/>
              <a:t>un bien meuble incorporel</a:t>
            </a:r>
            <a:r>
              <a:rPr lang="fr-FR" dirty="0" smtClean="0"/>
              <a:t> constitué par l’ensemble de biens mobiliers affectés à l’exercice d’une ou plusieurs activités commerciales.</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28670"/>
            <a:ext cx="9144000" cy="5929330"/>
          </a:xfrm>
        </p:spPr>
        <p:txBody>
          <a:bodyPr>
            <a:normAutofit/>
          </a:bodyPr>
          <a:lstStyle/>
          <a:p>
            <a:pPr>
              <a:buClr>
                <a:schemeClr val="accent6">
                  <a:lumMod val="75000"/>
                </a:schemeClr>
              </a:buClr>
              <a:buFont typeface="Wingdings" pitchFamily="2" charset="2"/>
              <a:buChar char="@"/>
            </a:pPr>
            <a:r>
              <a:rPr lang="fr-FR" b="1" u="sng" dirty="0" smtClean="0">
                <a:solidFill>
                  <a:schemeClr val="accent6">
                    <a:lumMod val="75000"/>
                  </a:schemeClr>
                </a:solidFill>
              </a:rPr>
              <a:t>Article 80 du code de commerce </a:t>
            </a:r>
            <a:r>
              <a:rPr lang="fr-FR" dirty="0" smtClean="0"/>
              <a:t> </a:t>
            </a:r>
          </a:p>
          <a:p>
            <a:endParaRPr lang="fr-FR" sz="2400" b="1" dirty="0" smtClean="0"/>
          </a:p>
          <a:p>
            <a:r>
              <a:rPr lang="fr-FR" sz="2400" b="1" dirty="0" smtClean="0"/>
              <a:t>Le </a:t>
            </a:r>
            <a:r>
              <a:rPr lang="fr-FR" sz="2400" b="1" dirty="0" smtClean="0"/>
              <a:t>fonds de commerce comprend obligatoirement la clientèle et </a:t>
            </a:r>
            <a:r>
              <a:rPr lang="fr-FR" sz="2400" b="1" dirty="0" smtClean="0"/>
              <a:t>l’achalandage. Il </a:t>
            </a:r>
            <a:r>
              <a:rPr lang="fr-FR" sz="2400" b="1" dirty="0" smtClean="0"/>
              <a:t>comprend aussi</a:t>
            </a:r>
            <a:r>
              <a:rPr lang="fr-FR" sz="2400" dirty="0" smtClean="0"/>
              <a:t>, tous autres biens nécessaires à l’exploitation du fonds tels que le nom commercial, l’enseigne, le droit au bail, le mobilier commercial, les marchandises, le matériel et l’outillage, les brevets d’invention, les licences, les marques de fabrique, de commerce et de service, les dessins et modèles industriels et, généralement, tous droits de propriété industrielle, littéraire ou artistique qui y sont attachés.</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u="sng" dirty="0" smtClean="0">
                <a:solidFill>
                  <a:schemeClr val="accent4">
                    <a:lumMod val="75000"/>
                  </a:schemeClr>
                </a:solidFill>
              </a:rPr>
              <a:t>ELÉMENTS INCORPORELS DU FONDS DE COMMERCE</a:t>
            </a:r>
            <a:endParaRPr lang="fr-FR" sz="2800" u="sng" dirty="0">
              <a:solidFill>
                <a:schemeClr val="accent4">
                  <a:lumMod val="75000"/>
                </a:schemeClr>
              </a:solidFill>
            </a:endParaRPr>
          </a:p>
        </p:txBody>
      </p:sp>
      <p:sp>
        <p:nvSpPr>
          <p:cNvPr id="3" name="Espace réservé du contenu 2"/>
          <p:cNvSpPr>
            <a:spLocks noGrp="1"/>
          </p:cNvSpPr>
          <p:nvPr>
            <p:ph sz="half" idx="1"/>
          </p:nvPr>
        </p:nvSpPr>
        <p:spPr/>
        <p:txBody>
          <a:bodyPr/>
          <a:lstStyle/>
          <a:p>
            <a:r>
              <a:rPr lang="fr-FR" b="1" u="sng" dirty="0" smtClean="0"/>
              <a:t>Clientèle</a:t>
            </a:r>
          </a:p>
          <a:p>
            <a:pPr>
              <a:buNone/>
            </a:pPr>
            <a:r>
              <a:rPr lang="fr-FR" dirty="0" smtClean="0"/>
              <a:t>C’est l’ensemble  des  acheteurs qui s’approvisionnent régulièrement  auprès du </a:t>
            </a:r>
            <a:r>
              <a:rPr lang="fr-FR" dirty="0" smtClean="0"/>
              <a:t>commerçant</a:t>
            </a:r>
          </a:p>
          <a:p>
            <a:pPr>
              <a:buNone/>
            </a:pPr>
            <a:endParaRPr lang="fr-FR" dirty="0" smtClean="0"/>
          </a:p>
          <a:p>
            <a:r>
              <a:rPr lang="fr-FR" b="1" u="sng" dirty="0" smtClean="0"/>
              <a:t>Achalandage</a:t>
            </a:r>
          </a:p>
          <a:p>
            <a:pPr>
              <a:buNone/>
            </a:pPr>
            <a:r>
              <a:rPr lang="fr-FR" dirty="0" smtClean="0"/>
              <a:t>C’est la clientèle de passage, occasionnelle et irrégulière</a:t>
            </a:r>
            <a:endParaRPr lang="fr-FR" dirty="0"/>
          </a:p>
        </p:txBody>
      </p:sp>
      <p:sp>
        <p:nvSpPr>
          <p:cNvPr id="4" name="Espace réservé du contenu 3"/>
          <p:cNvSpPr>
            <a:spLocks noGrp="1"/>
          </p:cNvSpPr>
          <p:nvPr>
            <p:ph sz="half" idx="2"/>
          </p:nvPr>
        </p:nvSpPr>
        <p:spPr/>
        <p:txBody>
          <a:bodyPr/>
          <a:lstStyle/>
          <a:p>
            <a:r>
              <a:rPr lang="fr-FR" b="1" u="sng" dirty="0" smtClean="0"/>
              <a:t>Droit </a:t>
            </a:r>
            <a:r>
              <a:rPr lang="fr-FR" b="1" u="sng" dirty="0" smtClean="0"/>
              <a:t>au bail</a:t>
            </a:r>
          </a:p>
          <a:p>
            <a:pPr>
              <a:buNone/>
            </a:pPr>
            <a:r>
              <a:rPr lang="fr-FR" dirty="0" smtClean="0"/>
              <a:t>  C’est </a:t>
            </a:r>
            <a:r>
              <a:rPr lang="fr-FR" dirty="0" smtClean="0"/>
              <a:t>le droit qui permet au commerçant de jouir du local sans crainte d’être expulsé par le propriétaire pendant la </a:t>
            </a:r>
            <a:r>
              <a:rPr lang="fr-FR" dirty="0" smtClean="0"/>
              <a:t>durée </a:t>
            </a:r>
            <a:r>
              <a:rPr lang="fr-FR" dirty="0" smtClean="0"/>
              <a:t>du contrat de bail</a:t>
            </a:r>
            <a:r>
              <a:rPr lang="fr-FR" dirty="0" smtClean="0"/>
              <a:t>.</a:t>
            </a:r>
          </a:p>
          <a:p>
            <a:r>
              <a:rPr lang="fr-FR" b="1" u="sng" dirty="0" smtClean="0"/>
              <a:t>Nom commercial</a:t>
            </a:r>
          </a:p>
          <a:p>
            <a:pPr>
              <a:buNone/>
            </a:pPr>
            <a:r>
              <a:rPr lang="fr-FR" dirty="0" smtClean="0"/>
              <a:t>C’est l’appellation sous laquelle un commerçant exerce son commerce</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571612"/>
            <a:ext cx="4038600" cy="5203775"/>
          </a:xfrm>
        </p:spPr>
        <p:txBody>
          <a:bodyPr>
            <a:normAutofit/>
          </a:bodyPr>
          <a:lstStyle/>
          <a:p>
            <a:pPr>
              <a:buNone/>
            </a:pPr>
            <a:r>
              <a:rPr lang="fr-FR" dirty="0" smtClean="0"/>
              <a:t> </a:t>
            </a:r>
            <a:r>
              <a:rPr lang="fr-FR" b="1" u="sng" dirty="0" smtClean="0"/>
              <a:t>Enseigne</a:t>
            </a:r>
          </a:p>
          <a:p>
            <a:pPr>
              <a:buNone/>
            </a:pPr>
            <a:r>
              <a:rPr lang="fr-FR" dirty="0" smtClean="0"/>
              <a:t>C’est la désignation distinctive du fonds de commerce : emblème, dessin …</a:t>
            </a:r>
          </a:p>
          <a:p>
            <a:pPr>
              <a:buNone/>
            </a:pPr>
            <a:r>
              <a:rPr lang="fr-FR" b="1" u="sng" dirty="0" smtClean="0"/>
              <a:t>Marque</a:t>
            </a:r>
          </a:p>
          <a:p>
            <a:pPr>
              <a:buNone/>
            </a:pPr>
            <a:r>
              <a:rPr lang="fr-FR" dirty="0" smtClean="0"/>
              <a:t>C’est un signe, un nom, un symbole, un terme  servant à identifier  les produits et les différencier des produits concurrents. </a:t>
            </a:r>
            <a:endParaRPr lang="fr-FR" dirty="0" smtClean="0"/>
          </a:p>
          <a:p>
            <a:pPr>
              <a:buNone/>
            </a:pPr>
            <a:r>
              <a:rPr lang="fr-FR" b="1" u="sng" dirty="0" smtClean="0"/>
              <a:t>Dessins et modèles industriels</a:t>
            </a:r>
          </a:p>
          <a:p>
            <a:pPr>
              <a:buNone/>
            </a:pPr>
            <a:r>
              <a:rPr lang="fr-FR" dirty="0" smtClean="0"/>
              <a:t>Il s’agit de dessins, de schémas et de plans.</a:t>
            </a:r>
          </a:p>
          <a:p>
            <a:pPr>
              <a:buNone/>
            </a:pPr>
            <a:endParaRPr lang="fr-FR" b="1" dirty="0" smtClean="0"/>
          </a:p>
          <a:p>
            <a:endParaRPr lang="fr-FR" dirty="0"/>
          </a:p>
        </p:txBody>
      </p:sp>
      <p:sp>
        <p:nvSpPr>
          <p:cNvPr id="4" name="Espace réservé du contenu 3"/>
          <p:cNvSpPr>
            <a:spLocks noGrp="1"/>
          </p:cNvSpPr>
          <p:nvPr>
            <p:ph sz="half" idx="2"/>
          </p:nvPr>
        </p:nvSpPr>
        <p:spPr>
          <a:xfrm>
            <a:off x="4648200" y="1571612"/>
            <a:ext cx="4038600" cy="5203775"/>
          </a:xfrm>
        </p:spPr>
        <p:txBody>
          <a:bodyPr>
            <a:normAutofit/>
          </a:bodyPr>
          <a:lstStyle/>
          <a:p>
            <a:pPr>
              <a:buNone/>
            </a:pPr>
            <a:r>
              <a:rPr lang="fr-FR" b="1" u="sng" dirty="0" smtClean="0"/>
              <a:t>Brevet d’invention et licence</a:t>
            </a:r>
          </a:p>
          <a:p>
            <a:pPr>
              <a:buNone/>
            </a:pPr>
            <a:r>
              <a:rPr lang="fr-FR" dirty="0" smtClean="0"/>
              <a:t>C’est </a:t>
            </a:r>
            <a:r>
              <a:rPr lang="fr-FR" dirty="0" smtClean="0"/>
              <a:t>un titre de </a:t>
            </a:r>
            <a:r>
              <a:rPr lang="fr-FR" dirty="0" smtClean="0"/>
              <a:t>propriété industrielle </a:t>
            </a:r>
            <a:r>
              <a:rPr lang="fr-FR" dirty="0" smtClean="0"/>
              <a:t>délivré par l’OMPI à l’auteur d’une invention  nouvelle</a:t>
            </a:r>
            <a:r>
              <a:rPr lang="fr-FR" dirty="0" smtClean="0"/>
              <a:t>.</a:t>
            </a:r>
          </a:p>
          <a:p>
            <a:endParaRPr lang="fr-FR" dirty="0" smtClean="0"/>
          </a:p>
          <a:p>
            <a:pPr>
              <a:buNone/>
            </a:pPr>
            <a:r>
              <a:rPr lang="fr-FR" b="1" u="sng" dirty="0" smtClean="0"/>
              <a:t>Eléments de </a:t>
            </a:r>
            <a:r>
              <a:rPr lang="fr-FR" b="1" u="sng" dirty="0" smtClean="0"/>
              <a:t>la </a:t>
            </a:r>
            <a:r>
              <a:rPr lang="fr-FR" b="1" u="sng" dirty="0" smtClean="0"/>
              <a:t>propriété littéraire et artistique</a:t>
            </a:r>
          </a:p>
          <a:p>
            <a:pPr>
              <a:buNone/>
            </a:pPr>
            <a:r>
              <a:rPr lang="fr-FR" dirty="0" smtClean="0"/>
              <a:t>Il s’agit principalement des droits d’auteurs, des logiciels et des tableaux artistiques.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u="sng" dirty="0" smtClean="0">
                <a:solidFill>
                  <a:srgbClr val="FF0000"/>
                </a:solidFill>
              </a:rPr>
              <a:t>LA  PROTECTION  DU FONDS DE COMMERCE </a:t>
            </a:r>
            <a:endParaRPr lang="fr-FR" b="1" u="sng" dirty="0">
              <a:solidFill>
                <a:srgbClr val="FF0000"/>
              </a:solidFill>
            </a:endParaRPr>
          </a:p>
        </p:txBody>
      </p:sp>
      <p:sp>
        <p:nvSpPr>
          <p:cNvPr id="3" name="Espace réservé du contenu 2"/>
          <p:cNvSpPr>
            <a:spLocks noGrp="1"/>
          </p:cNvSpPr>
          <p:nvPr>
            <p:ph idx="1"/>
          </p:nvPr>
        </p:nvSpPr>
        <p:spPr/>
        <p:txBody>
          <a:bodyPr>
            <a:normAutofit fontScale="92500"/>
          </a:bodyPr>
          <a:lstStyle/>
          <a:p>
            <a:pPr>
              <a:buNone/>
            </a:pPr>
            <a:r>
              <a:rPr lang="fr-FR" b="1" u="sng" dirty="0" smtClean="0">
                <a:solidFill>
                  <a:schemeClr val="accent6">
                    <a:lumMod val="75000"/>
                  </a:schemeClr>
                </a:solidFill>
              </a:rPr>
              <a:t>A – CONTRE LE BAILLEUR DES </a:t>
            </a:r>
            <a:r>
              <a:rPr lang="fr-FR" b="1" u="sng" dirty="0" smtClean="0">
                <a:solidFill>
                  <a:schemeClr val="accent6">
                    <a:lumMod val="75000"/>
                  </a:schemeClr>
                </a:solidFill>
              </a:rPr>
              <a:t>LOCAUX</a:t>
            </a:r>
            <a:endParaRPr lang="fr-FR" b="1" u="sng" dirty="0" smtClean="0">
              <a:solidFill>
                <a:schemeClr val="accent6">
                  <a:lumMod val="75000"/>
                </a:schemeClr>
              </a:solidFill>
            </a:endParaRPr>
          </a:p>
          <a:p>
            <a:pPr>
              <a:buFont typeface="Wingdings" pitchFamily="2" charset="2"/>
              <a:buChar char="Ø"/>
            </a:pPr>
            <a:r>
              <a:rPr lang="fr-FR" dirty="0" smtClean="0"/>
              <a:t>Généralement, le commerçant est locataire des locaux dans lesquels il exerce le commerce. </a:t>
            </a:r>
          </a:p>
          <a:p>
            <a:pPr>
              <a:buFont typeface="Wingdings" pitchFamily="2" charset="2"/>
              <a:buChar char="Ø"/>
            </a:pPr>
            <a:r>
              <a:rPr lang="fr-FR" dirty="0" smtClean="0"/>
              <a:t>Au  terme du contrat de bail, le bailleur est généralement tenté de donner congé à son locataire.</a:t>
            </a:r>
          </a:p>
          <a:p>
            <a:pPr>
              <a:buFont typeface="Wingdings" pitchFamily="2" charset="2"/>
              <a:buChar char="Ø"/>
            </a:pPr>
            <a:r>
              <a:rPr lang="fr-FR" dirty="0" smtClean="0"/>
              <a:t>Devant cette situation préjudiciable pour le locataire, la loi confère à ce dernier les deux droits suivants </a:t>
            </a:r>
            <a:r>
              <a:rPr lang="fr-FR" dirty="0" smtClean="0"/>
              <a:t>:</a:t>
            </a:r>
            <a:r>
              <a:rPr lang="fr-FR" dirty="0" smtClean="0"/>
              <a:t>	</a:t>
            </a:r>
          </a:p>
          <a:p>
            <a:pPr lvl="0" algn="ctr"/>
            <a:r>
              <a:rPr lang="fr-FR" dirty="0" smtClean="0"/>
              <a:t>Le droit au renouvellement du bail ;</a:t>
            </a:r>
          </a:p>
          <a:p>
            <a:pPr lvl="0" algn="ctr"/>
            <a:r>
              <a:rPr lang="fr-FR" dirty="0" smtClean="0"/>
              <a:t>Le  droit à l’indemnité d’éviction.</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14422"/>
            <a:ext cx="9144000" cy="5643578"/>
          </a:xfrm>
        </p:spPr>
        <p:txBody>
          <a:bodyPr>
            <a:normAutofit fontScale="77500" lnSpcReduction="20000"/>
          </a:bodyPr>
          <a:lstStyle/>
          <a:p>
            <a:pPr lvl="0"/>
            <a:r>
              <a:rPr lang="fr-FR" b="1" u="sng" dirty="0" smtClean="0"/>
              <a:t>Le droit au renouvellement du bail</a:t>
            </a:r>
            <a:r>
              <a:rPr lang="fr-FR" u="sng" dirty="0" smtClean="0"/>
              <a:t> </a:t>
            </a:r>
            <a:r>
              <a:rPr lang="fr-FR" b="1" u="sng" dirty="0" smtClean="0"/>
              <a:t>:</a:t>
            </a:r>
            <a:endParaRPr lang="fr-FR" sz="4800" u="sng" dirty="0" smtClean="0"/>
          </a:p>
          <a:p>
            <a:pPr lvl="1">
              <a:buNone/>
            </a:pPr>
            <a:r>
              <a:rPr lang="fr-FR" sz="2800" dirty="0" smtClean="0">
                <a:solidFill>
                  <a:schemeClr val="tx1"/>
                </a:solidFill>
              </a:rPr>
              <a:t>Au terme du contrat de bail, le commerçant locataire a légalement le droit de poursuivre l’exploitation de son fonds de commerce </a:t>
            </a:r>
            <a:r>
              <a:rPr lang="fr-FR" sz="2800" b="1" dirty="0" smtClean="0">
                <a:solidFill>
                  <a:schemeClr val="tx1"/>
                </a:solidFill>
              </a:rPr>
              <a:t>en reconduisant</a:t>
            </a:r>
            <a:r>
              <a:rPr lang="fr-FR" sz="2800" dirty="0" smtClean="0">
                <a:solidFill>
                  <a:schemeClr val="tx1"/>
                </a:solidFill>
              </a:rPr>
              <a:t> le contrat.</a:t>
            </a:r>
            <a:endParaRPr lang="fr-FR" sz="4000" dirty="0" smtClean="0">
              <a:solidFill>
                <a:schemeClr val="tx1"/>
              </a:solidFill>
            </a:endParaRPr>
          </a:p>
          <a:p>
            <a:pPr>
              <a:buNone/>
            </a:pPr>
            <a:r>
              <a:rPr lang="fr-FR" dirty="0" smtClean="0"/>
              <a:t> </a:t>
            </a:r>
            <a:endParaRPr lang="fr-FR" sz="4000" dirty="0" smtClean="0"/>
          </a:p>
          <a:p>
            <a:pPr lvl="1">
              <a:buNone/>
            </a:pPr>
            <a:r>
              <a:rPr lang="fr-FR" sz="2800" dirty="0" smtClean="0">
                <a:solidFill>
                  <a:schemeClr val="tx1"/>
                </a:solidFill>
              </a:rPr>
              <a:t>La demande de renouvellement doit intervenir </a:t>
            </a:r>
            <a:r>
              <a:rPr lang="fr-FR" sz="2800" b="1" dirty="0" smtClean="0">
                <a:solidFill>
                  <a:schemeClr val="tx1"/>
                </a:solidFill>
              </a:rPr>
              <a:t> 6 mois</a:t>
            </a:r>
            <a:r>
              <a:rPr lang="fr-FR" sz="2800" dirty="0" smtClean="0">
                <a:solidFill>
                  <a:schemeClr val="tx1"/>
                </a:solidFill>
              </a:rPr>
              <a:t> avant le terme du contrat.</a:t>
            </a:r>
            <a:endParaRPr lang="fr-FR" sz="4000" dirty="0" smtClean="0">
              <a:solidFill>
                <a:schemeClr val="tx1"/>
              </a:solidFill>
            </a:endParaRPr>
          </a:p>
          <a:p>
            <a:pPr>
              <a:buNone/>
            </a:pPr>
            <a:r>
              <a:rPr lang="fr-FR" dirty="0" smtClean="0"/>
              <a:t> </a:t>
            </a:r>
            <a:endParaRPr lang="fr-FR" sz="4800" dirty="0" smtClean="0"/>
          </a:p>
          <a:p>
            <a:pPr lvl="0"/>
            <a:r>
              <a:rPr lang="fr-FR" b="1" u="sng" dirty="0" smtClean="0"/>
              <a:t>Le droit à l’indemnité d’éviction </a:t>
            </a:r>
            <a:r>
              <a:rPr lang="fr-FR" b="1" u="sng" dirty="0" smtClean="0"/>
              <a:t>:</a:t>
            </a:r>
            <a:endParaRPr lang="fr-FR" sz="4000" b="1" u="sng" dirty="0" smtClean="0"/>
          </a:p>
          <a:p>
            <a:pPr lvl="0"/>
            <a:endParaRPr lang="fr-FR" sz="4800" dirty="0" smtClean="0"/>
          </a:p>
          <a:p>
            <a:pPr lvl="1">
              <a:buNone/>
            </a:pPr>
            <a:r>
              <a:rPr lang="fr-FR" sz="2800" dirty="0" smtClean="0">
                <a:solidFill>
                  <a:schemeClr val="tx1"/>
                </a:solidFill>
              </a:rPr>
              <a:t>Si le propriétaire refuse le renouvellement du bail, la loi l’oblige à payer au locataire une indemnité d’éviction </a:t>
            </a:r>
            <a:r>
              <a:rPr lang="fr-FR" sz="2800" b="1" dirty="0" smtClean="0">
                <a:solidFill>
                  <a:schemeClr val="tx1"/>
                </a:solidFill>
              </a:rPr>
              <a:t>en réparation du préjudice subi </a:t>
            </a:r>
            <a:r>
              <a:rPr lang="fr-FR" sz="2800" dirty="0" smtClean="0">
                <a:solidFill>
                  <a:schemeClr val="tx1"/>
                </a:solidFill>
              </a:rPr>
              <a:t>par ce dernier (Perte de la clientèle).</a:t>
            </a:r>
            <a:endParaRPr lang="fr-FR" sz="4000" dirty="0" smtClean="0">
              <a:solidFill>
                <a:schemeClr val="tx1"/>
              </a:solidFill>
            </a:endParaRPr>
          </a:p>
          <a:p>
            <a:pPr>
              <a:buNone/>
            </a:pPr>
            <a:r>
              <a:rPr lang="fr-FR" dirty="0" smtClean="0"/>
              <a:t> </a:t>
            </a:r>
            <a:endParaRPr lang="fr-FR" sz="4000" dirty="0" smtClean="0"/>
          </a:p>
          <a:p>
            <a:pPr lvl="1">
              <a:buNone/>
            </a:pPr>
            <a:r>
              <a:rPr lang="fr-FR" sz="2800" b="1" dirty="0" smtClean="0">
                <a:solidFill>
                  <a:schemeClr val="tx1"/>
                </a:solidFill>
              </a:rPr>
              <a:t>Toutefois</a:t>
            </a:r>
            <a:r>
              <a:rPr lang="fr-FR" sz="2800" dirty="0" smtClean="0">
                <a:solidFill>
                  <a:schemeClr val="tx1"/>
                </a:solidFill>
              </a:rPr>
              <a:t>, le bailleur peut refuser le renouvellement du bail sans être tenu de payer cette indemnité, s’il justifie d’un motif grave et légitime à l’encontre du locataire (Le non paiement du loyer…).</a:t>
            </a:r>
            <a:endParaRPr lang="fr-FR" sz="4000" dirty="0" smtClean="0">
              <a:solidFill>
                <a:schemeClr val="tx1"/>
              </a:solidFill>
            </a:endParaRP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204</TotalTime>
  <Words>770</Words>
  <Application>Microsoft Office PowerPoint</Application>
  <PresentationFormat>Affichage à l'écran (4:3)</PresentationFormat>
  <Paragraphs>173</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Urbain</vt:lpstr>
      <vt:lpstr>FOND DE COMMERCE</vt:lpstr>
      <vt:lpstr>PLAN </vt:lpstr>
      <vt:lpstr>FOND DE COMMERCE </vt:lpstr>
      <vt:lpstr>LES COMPOSANTES DU FONDS DE COMMERCE</vt:lpstr>
      <vt:lpstr>Diapositive 5</vt:lpstr>
      <vt:lpstr>ELÉMENTS INCORPORELS DU FONDS DE COMMERCE</vt:lpstr>
      <vt:lpstr>Diapositive 7</vt:lpstr>
      <vt:lpstr>LA  PROTECTION  DU FONDS DE COMMERCE </vt:lpstr>
      <vt:lpstr>Diapositive 9</vt:lpstr>
      <vt:lpstr>B – CONTRE LA CONCURRENCE DÉLOYALE </vt:lpstr>
      <vt:lpstr>Article 84 du code des obligations et contrats </vt:lpstr>
      <vt:lpstr>LES OPÉRATIONS SUR LE FONDS DE COMMERCE</vt:lpstr>
      <vt:lpstr>La vente </vt:lpstr>
      <vt:lpstr>B - LES MESURES PRÉVUES PAR LE LÉGISLATEUR POUR PROTÉGER CHACUNE DES PARTIES EN PRÉSENCE  </vt:lpstr>
      <vt:lpstr>Diapositive 15</vt:lpstr>
      <vt:lpstr>La protection des créanciers du vendeur</vt:lpstr>
      <vt:lpstr>Diapositive 17</vt:lpstr>
      <vt:lpstr>La protection de l’acheteur contre le vendeur</vt:lpstr>
      <vt:lpstr>LE NANTISSEMENT</vt:lpstr>
      <vt:lpstr>Les éléments sur lesquels peut porter le nantissement  </vt:lpstr>
      <vt:lpstr>Les formes du nantissement</vt:lpstr>
      <vt:lpstr>Les effets du nantissement</vt:lpstr>
      <vt:lpstr>LA GÉRANCE LIBRE</vt:lpstr>
      <vt:lpstr>Effets de la gérance libre </vt:lpstr>
      <vt:lpstr>A l’égard du gérant libre</vt:lpstr>
      <vt:lpstr>A l’égard du bailleur des locaux </vt:lpstr>
      <vt:lpstr>A l’égard des créanciers du bailleur</vt:lpstr>
      <vt:lpstr>Publicité de la gérance libre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 DE COMMERCE</dc:title>
  <dc:creator>admin</dc:creator>
  <cp:lastModifiedBy>admin</cp:lastModifiedBy>
  <cp:revision>21</cp:revision>
  <dcterms:created xsi:type="dcterms:W3CDTF">2015-12-05T19:06:21Z</dcterms:created>
  <dcterms:modified xsi:type="dcterms:W3CDTF">2015-12-05T22:31:20Z</dcterms:modified>
</cp:coreProperties>
</file>