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sorterViewPr>
    <p:cViewPr>
      <p:scale>
        <a:sx n="100" d="100"/>
        <a:sy n="100" d="100"/>
      </p:scale>
      <p:origin x="0" y="341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EDC8FA88-B030-4E77-9E2C-A228516BC612}" type="datetimeFigureOut">
              <a:rPr lang="fr-FR" smtClean="0"/>
              <a:t>16/01/2021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B22A76B-13EB-4A08-8C05-22C2288CDBC9}" type="slidenum">
              <a:rPr lang="fr-FR" smtClean="0"/>
              <a:t>‹N°›</a:t>
            </a:fld>
            <a:endParaRPr lang="fr-FR"/>
          </a:p>
        </p:txBody>
      </p:sp>
    </p:spTree>
    <p:extLst>
      <p:ext uri="{BB962C8B-B14F-4D97-AF65-F5344CB8AC3E}">
        <p14:creationId xmlns:p14="http://schemas.microsoft.com/office/powerpoint/2010/main" val="4050090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DC8FA88-B030-4E77-9E2C-A228516BC612}" type="datetimeFigureOut">
              <a:rPr lang="fr-FR" smtClean="0"/>
              <a:t>16/01/2021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B22A76B-13EB-4A08-8C05-22C2288CDBC9}" type="slidenum">
              <a:rPr lang="fr-FR" smtClean="0"/>
              <a:t>‹N°›</a:t>
            </a:fld>
            <a:endParaRPr lang="fr-FR"/>
          </a:p>
        </p:txBody>
      </p:sp>
    </p:spTree>
    <p:extLst>
      <p:ext uri="{BB962C8B-B14F-4D97-AF65-F5344CB8AC3E}">
        <p14:creationId xmlns:p14="http://schemas.microsoft.com/office/powerpoint/2010/main" val="629867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DC8FA88-B030-4E77-9E2C-A228516BC612}" type="datetimeFigureOut">
              <a:rPr lang="fr-FR" smtClean="0"/>
              <a:t>16/01/2021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B22A76B-13EB-4A08-8C05-22C2288CDBC9}" type="slidenum">
              <a:rPr lang="fr-FR" smtClean="0"/>
              <a:t>‹N°›</a:t>
            </a:fld>
            <a:endParaRPr lang="fr-FR"/>
          </a:p>
        </p:txBody>
      </p:sp>
    </p:spTree>
    <p:extLst>
      <p:ext uri="{BB962C8B-B14F-4D97-AF65-F5344CB8AC3E}">
        <p14:creationId xmlns:p14="http://schemas.microsoft.com/office/powerpoint/2010/main" val="17251604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262379" y="2471178"/>
            <a:ext cx="6619243" cy="1915647"/>
          </a:xfrm>
        </p:spPr>
        <p:txBody>
          <a:bodyPr anchor="ctr"/>
          <a:lstStyle>
            <a:lvl1pPr algn="ctr">
              <a:defRPr sz="4200" b="0" cap="none"/>
            </a:lvl1pPr>
          </a:lstStyle>
          <a:p>
            <a:r>
              <a:rPr lang="fr-FR" dirty="0" smtClean="0"/>
              <a:t>Modifiez le style du titre</a:t>
            </a:r>
            <a:endParaRPr lang="en-US" dirty="0"/>
          </a:p>
        </p:txBody>
      </p:sp>
    </p:spTree>
    <p:extLst>
      <p:ext uri="{BB962C8B-B14F-4D97-AF65-F5344CB8AC3E}">
        <p14:creationId xmlns:p14="http://schemas.microsoft.com/office/powerpoint/2010/main" val="116325542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DC8FA88-B030-4E77-9E2C-A228516BC612}" type="datetimeFigureOut">
              <a:rPr lang="fr-FR" smtClean="0"/>
              <a:t>16/01/2021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B22A76B-13EB-4A08-8C05-22C2288CDBC9}" type="slidenum">
              <a:rPr lang="fr-FR" smtClean="0"/>
              <a:t>‹N°›</a:t>
            </a:fld>
            <a:endParaRPr lang="fr-FR"/>
          </a:p>
        </p:txBody>
      </p:sp>
    </p:spTree>
    <p:extLst>
      <p:ext uri="{BB962C8B-B14F-4D97-AF65-F5344CB8AC3E}">
        <p14:creationId xmlns:p14="http://schemas.microsoft.com/office/powerpoint/2010/main" val="3886706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EDC8FA88-B030-4E77-9E2C-A228516BC612}" type="datetimeFigureOut">
              <a:rPr lang="fr-FR" smtClean="0"/>
              <a:t>16/01/2021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B22A76B-13EB-4A08-8C05-22C2288CDBC9}" type="slidenum">
              <a:rPr lang="fr-FR" smtClean="0"/>
              <a:t>‹N°›</a:t>
            </a:fld>
            <a:endParaRPr lang="fr-FR"/>
          </a:p>
        </p:txBody>
      </p:sp>
    </p:spTree>
    <p:extLst>
      <p:ext uri="{BB962C8B-B14F-4D97-AF65-F5344CB8AC3E}">
        <p14:creationId xmlns:p14="http://schemas.microsoft.com/office/powerpoint/2010/main" val="1255732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DC8FA88-B030-4E77-9E2C-A228516BC612}" type="datetimeFigureOut">
              <a:rPr lang="fr-FR" smtClean="0"/>
              <a:t>16/01/2021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B22A76B-13EB-4A08-8C05-22C2288CDBC9}" type="slidenum">
              <a:rPr lang="fr-FR" smtClean="0"/>
              <a:t>‹N°›</a:t>
            </a:fld>
            <a:endParaRPr lang="fr-FR"/>
          </a:p>
        </p:txBody>
      </p:sp>
    </p:spTree>
    <p:extLst>
      <p:ext uri="{BB962C8B-B14F-4D97-AF65-F5344CB8AC3E}">
        <p14:creationId xmlns:p14="http://schemas.microsoft.com/office/powerpoint/2010/main" val="4084674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DC8FA88-B030-4E77-9E2C-A228516BC612}" type="datetimeFigureOut">
              <a:rPr lang="fr-FR" smtClean="0"/>
              <a:t>16/01/2021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B22A76B-13EB-4A08-8C05-22C2288CDBC9}" type="slidenum">
              <a:rPr lang="fr-FR" smtClean="0"/>
              <a:t>‹N°›</a:t>
            </a:fld>
            <a:endParaRPr lang="fr-FR"/>
          </a:p>
        </p:txBody>
      </p:sp>
    </p:spTree>
    <p:extLst>
      <p:ext uri="{BB962C8B-B14F-4D97-AF65-F5344CB8AC3E}">
        <p14:creationId xmlns:p14="http://schemas.microsoft.com/office/powerpoint/2010/main" val="1474605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EDC8FA88-B030-4E77-9E2C-A228516BC612}" type="datetimeFigureOut">
              <a:rPr lang="fr-FR" smtClean="0"/>
              <a:t>16/01/2021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B22A76B-13EB-4A08-8C05-22C2288CDBC9}" type="slidenum">
              <a:rPr lang="fr-FR" smtClean="0"/>
              <a:t>‹N°›</a:t>
            </a:fld>
            <a:endParaRPr lang="fr-FR"/>
          </a:p>
        </p:txBody>
      </p:sp>
    </p:spTree>
    <p:extLst>
      <p:ext uri="{BB962C8B-B14F-4D97-AF65-F5344CB8AC3E}">
        <p14:creationId xmlns:p14="http://schemas.microsoft.com/office/powerpoint/2010/main" val="480124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DC8FA88-B030-4E77-9E2C-A228516BC612}" type="datetimeFigureOut">
              <a:rPr lang="fr-FR" smtClean="0"/>
              <a:t>16/01/2021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B22A76B-13EB-4A08-8C05-22C2288CDBC9}" type="slidenum">
              <a:rPr lang="fr-FR" smtClean="0"/>
              <a:t>‹N°›</a:t>
            </a:fld>
            <a:endParaRPr lang="fr-FR"/>
          </a:p>
        </p:txBody>
      </p:sp>
    </p:spTree>
    <p:extLst>
      <p:ext uri="{BB962C8B-B14F-4D97-AF65-F5344CB8AC3E}">
        <p14:creationId xmlns:p14="http://schemas.microsoft.com/office/powerpoint/2010/main" val="128909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DC8FA88-B030-4E77-9E2C-A228516BC612}" type="datetimeFigureOut">
              <a:rPr lang="fr-FR" smtClean="0"/>
              <a:t>16/01/2021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B22A76B-13EB-4A08-8C05-22C2288CDBC9}" type="slidenum">
              <a:rPr lang="fr-FR" smtClean="0"/>
              <a:t>‹N°›</a:t>
            </a:fld>
            <a:endParaRPr lang="fr-FR"/>
          </a:p>
        </p:txBody>
      </p:sp>
    </p:spTree>
    <p:extLst>
      <p:ext uri="{BB962C8B-B14F-4D97-AF65-F5344CB8AC3E}">
        <p14:creationId xmlns:p14="http://schemas.microsoft.com/office/powerpoint/2010/main" val="1028776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DC8FA88-B030-4E77-9E2C-A228516BC612}" type="datetimeFigureOut">
              <a:rPr lang="fr-FR" smtClean="0"/>
              <a:t>16/01/2021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B22A76B-13EB-4A08-8C05-22C2288CDBC9}" type="slidenum">
              <a:rPr lang="fr-FR" smtClean="0"/>
              <a:t>‹N°›</a:t>
            </a:fld>
            <a:endParaRPr lang="fr-FR"/>
          </a:p>
        </p:txBody>
      </p:sp>
    </p:spTree>
    <p:extLst>
      <p:ext uri="{BB962C8B-B14F-4D97-AF65-F5344CB8AC3E}">
        <p14:creationId xmlns:p14="http://schemas.microsoft.com/office/powerpoint/2010/main" val="2664616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C8FA88-B030-4E77-9E2C-A228516BC612}" type="datetimeFigureOut">
              <a:rPr lang="fr-FR" smtClean="0"/>
              <a:t>16/01/2021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22A76B-13EB-4A08-8C05-22C2288CDBC9}" type="slidenum">
              <a:rPr lang="fr-FR" smtClean="0"/>
              <a:t>‹N°›</a:t>
            </a:fld>
            <a:endParaRPr lang="fr-FR"/>
          </a:p>
        </p:txBody>
      </p:sp>
    </p:spTree>
    <p:extLst>
      <p:ext uri="{BB962C8B-B14F-4D97-AF65-F5344CB8AC3E}">
        <p14:creationId xmlns:p14="http://schemas.microsoft.com/office/powerpoint/2010/main" val="39724053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fontScale="90000"/>
          </a:bodyPr>
          <a:lstStyle/>
          <a:p>
            <a:r>
              <a:rPr lang="fr-FR" dirty="0"/>
              <a:t>Chapitre 5 : Les comptes d’analyse, les comptes consolidés, les agrégats et les ratios macro-économiques</a:t>
            </a:r>
          </a:p>
        </p:txBody>
      </p:sp>
    </p:spTree>
    <p:extLst>
      <p:ext uri="{BB962C8B-B14F-4D97-AF65-F5344CB8AC3E}">
        <p14:creationId xmlns:p14="http://schemas.microsoft.com/office/powerpoint/2010/main" val="2646059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1) </a:t>
            </a:r>
            <a:r>
              <a:rPr lang="fr-FR" dirty="0" smtClean="0"/>
              <a:t>Les comptes des sociétés </a:t>
            </a:r>
            <a:r>
              <a:rPr lang="fr-FR" dirty="0"/>
              <a:t>et quasi-sociétés non financières</a:t>
            </a:r>
          </a:p>
        </p:txBody>
      </p:sp>
      <p:sp>
        <p:nvSpPr>
          <p:cNvPr id="3" name="Espace réservé du contenu 2"/>
          <p:cNvSpPr>
            <a:spLocks noGrp="1"/>
          </p:cNvSpPr>
          <p:nvPr>
            <p:ph idx="1"/>
          </p:nvPr>
        </p:nvSpPr>
        <p:spPr/>
        <p:txBody>
          <a:bodyPr/>
          <a:lstStyle/>
          <a:p>
            <a:r>
              <a:rPr lang="fr-FR" dirty="0"/>
              <a:t>c</a:t>
            </a:r>
            <a:r>
              <a:rPr lang="fr-FR" dirty="0" smtClean="0"/>
              <a:t>) Le compte de capital : </a:t>
            </a:r>
          </a:p>
          <a:p>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2961524080"/>
              </p:ext>
            </p:extLst>
          </p:nvPr>
        </p:nvGraphicFramePr>
        <p:xfrm>
          <a:off x="556978" y="2355960"/>
          <a:ext cx="7973410" cy="3298882"/>
        </p:xfrm>
        <a:graphic>
          <a:graphicData uri="http://schemas.openxmlformats.org/drawingml/2006/table">
            <a:tbl>
              <a:tblPr firstRow="1" bandRow="1">
                <a:tableStyleId>{3C2FFA5D-87B4-456A-9821-1D502468CF0F}</a:tableStyleId>
              </a:tblPr>
              <a:tblGrid>
                <a:gridCol w="3986705"/>
                <a:gridCol w="3986705"/>
              </a:tblGrid>
              <a:tr h="472250">
                <a:tc>
                  <a:txBody>
                    <a:bodyPr/>
                    <a:lstStyle/>
                    <a:p>
                      <a:pPr algn="ctr"/>
                      <a:r>
                        <a:rPr lang="fr-FR" dirty="0" smtClean="0"/>
                        <a:t>Emplois</a:t>
                      </a:r>
                      <a:endParaRPr lang="fr-FR" dirty="0"/>
                    </a:p>
                  </a:txBody>
                  <a:tcPr marL="68580" marR="68580"/>
                </a:tc>
                <a:tc>
                  <a:txBody>
                    <a:bodyPr/>
                    <a:lstStyle/>
                    <a:p>
                      <a:pPr algn="ctr"/>
                      <a:r>
                        <a:rPr lang="fr-FR" dirty="0" smtClean="0"/>
                        <a:t>Ressources </a:t>
                      </a:r>
                      <a:endParaRPr lang="fr-FR" dirty="0"/>
                    </a:p>
                  </a:txBody>
                  <a:tcPr marL="68580" marR="68580"/>
                </a:tc>
              </a:tr>
              <a:tr h="2826632">
                <a:tc>
                  <a:txBody>
                    <a:bodyPr/>
                    <a:lstStyle/>
                    <a:p>
                      <a:pPr algn="ctr"/>
                      <a:r>
                        <a:rPr lang="fr-FR" b="0" dirty="0" smtClean="0"/>
                        <a:t>Formation brute de capital fixe </a:t>
                      </a:r>
                    </a:p>
                    <a:p>
                      <a:pPr algn="ctr"/>
                      <a:r>
                        <a:rPr lang="fr-FR" b="0" dirty="0" smtClean="0"/>
                        <a:t>Variation des</a:t>
                      </a:r>
                      <a:r>
                        <a:rPr lang="fr-FR" b="0" baseline="0" dirty="0" smtClean="0"/>
                        <a:t> stocks </a:t>
                      </a:r>
                    </a:p>
                    <a:p>
                      <a:pPr algn="ctr"/>
                      <a:r>
                        <a:rPr lang="fr-FR" b="0" baseline="0" dirty="0" smtClean="0"/>
                        <a:t>Achats nets de terrains </a:t>
                      </a:r>
                    </a:p>
                    <a:p>
                      <a:pPr algn="ctr"/>
                      <a:r>
                        <a:rPr lang="fr-FR" b="0" baseline="0" dirty="0" smtClean="0"/>
                        <a:t>Achats nets d’actifs incorporels </a:t>
                      </a:r>
                    </a:p>
                    <a:p>
                      <a:pPr algn="ctr"/>
                      <a:r>
                        <a:rPr lang="fr-FR" b="0" baseline="0" dirty="0" smtClean="0"/>
                        <a:t>Impôts en capital </a:t>
                      </a:r>
                    </a:p>
                    <a:p>
                      <a:pPr algn="ctr"/>
                      <a:r>
                        <a:rPr lang="fr-FR" b="0" baseline="0" dirty="0" smtClean="0"/>
                        <a:t>Autres transferts en capital versés</a:t>
                      </a:r>
                    </a:p>
                    <a:p>
                      <a:pPr algn="ctr"/>
                      <a:endParaRPr lang="fr-FR" b="0" baseline="0" dirty="0" smtClean="0"/>
                    </a:p>
                    <a:p>
                      <a:pPr algn="ctr"/>
                      <a:r>
                        <a:rPr lang="fr-FR" b="1" baseline="0" dirty="0" smtClean="0"/>
                        <a:t>Capacité de financement (CF)</a:t>
                      </a:r>
                    </a:p>
                  </a:txBody>
                  <a:tcPr marL="68580" marR="68580"/>
                </a:tc>
                <a:tc>
                  <a:txBody>
                    <a:bodyPr/>
                    <a:lstStyle/>
                    <a:p>
                      <a:pPr algn="ctr"/>
                      <a:r>
                        <a:rPr lang="fr-FR" b="1" dirty="0" smtClean="0"/>
                        <a:t>Epargne</a:t>
                      </a:r>
                      <a:r>
                        <a:rPr lang="fr-FR" b="1" baseline="0" dirty="0" smtClean="0"/>
                        <a:t> brute </a:t>
                      </a:r>
                    </a:p>
                    <a:p>
                      <a:pPr algn="ctr"/>
                      <a:r>
                        <a:rPr lang="fr-FR" b="0" baseline="0" dirty="0" smtClean="0"/>
                        <a:t>Subventions d’investissement reçues </a:t>
                      </a:r>
                    </a:p>
                    <a:p>
                      <a:pPr algn="ctr"/>
                      <a:r>
                        <a:rPr lang="fr-FR" b="0" baseline="0" dirty="0" smtClean="0"/>
                        <a:t>Transferts en capital reçus du reste du monde </a:t>
                      </a:r>
                    </a:p>
                    <a:p>
                      <a:pPr algn="ctr"/>
                      <a:r>
                        <a:rPr lang="fr-FR" b="0" baseline="0" dirty="0" smtClean="0"/>
                        <a:t>Transferts en capital reçus des secteurs institutionnels résidents </a:t>
                      </a:r>
                    </a:p>
                    <a:p>
                      <a:pPr algn="ctr"/>
                      <a:endParaRPr lang="fr-FR" b="0" baseline="0" dirty="0" smtClean="0"/>
                    </a:p>
                    <a:p>
                      <a:pPr algn="ctr"/>
                      <a:endParaRPr lang="fr-FR" b="1" baseline="0" dirty="0" smtClean="0"/>
                    </a:p>
                    <a:p>
                      <a:pPr algn="ctr"/>
                      <a:r>
                        <a:rPr lang="fr-FR" b="1" baseline="0" dirty="0" smtClean="0"/>
                        <a:t>Besoin de financement (BF)</a:t>
                      </a:r>
                      <a:endParaRPr lang="fr-FR" b="1" dirty="0"/>
                    </a:p>
                  </a:txBody>
                  <a:tcPr marL="68580" marR="68580"/>
                </a:tc>
              </a:tr>
            </a:tbl>
          </a:graphicData>
        </a:graphic>
      </p:graphicFrame>
    </p:spTree>
    <p:extLst>
      <p:ext uri="{BB962C8B-B14F-4D97-AF65-F5344CB8AC3E}">
        <p14:creationId xmlns:p14="http://schemas.microsoft.com/office/powerpoint/2010/main" val="14389362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1) </a:t>
            </a:r>
            <a:r>
              <a:rPr lang="fr-FR" dirty="0" smtClean="0"/>
              <a:t>Les comptes des sociétés </a:t>
            </a:r>
            <a:r>
              <a:rPr lang="fr-FR" dirty="0"/>
              <a:t>et quasi-sociétés non financières</a:t>
            </a:r>
          </a:p>
        </p:txBody>
      </p:sp>
      <p:sp>
        <p:nvSpPr>
          <p:cNvPr id="3" name="Espace réservé du contenu 2"/>
          <p:cNvSpPr>
            <a:spLocks noGrp="1"/>
          </p:cNvSpPr>
          <p:nvPr>
            <p:ph idx="1"/>
          </p:nvPr>
        </p:nvSpPr>
        <p:spPr/>
        <p:txBody>
          <a:bodyPr/>
          <a:lstStyle/>
          <a:p>
            <a:r>
              <a:rPr lang="fr-FR" dirty="0" smtClean="0"/>
              <a:t>d) Le compte financier : </a:t>
            </a:r>
          </a:p>
          <a:p>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2623502653"/>
              </p:ext>
            </p:extLst>
          </p:nvPr>
        </p:nvGraphicFramePr>
        <p:xfrm>
          <a:off x="556978" y="2355960"/>
          <a:ext cx="7973410" cy="3306890"/>
        </p:xfrm>
        <a:graphic>
          <a:graphicData uri="http://schemas.openxmlformats.org/drawingml/2006/table">
            <a:tbl>
              <a:tblPr firstRow="1" bandRow="1">
                <a:tableStyleId>{3C2FFA5D-87B4-456A-9821-1D502468CF0F}</a:tableStyleId>
              </a:tblPr>
              <a:tblGrid>
                <a:gridCol w="3986705"/>
                <a:gridCol w="3986705"/>
              </a:tblGrid>
              <a:tr h="472250">
                <a:tc>
                  <a:txBody>
                    <a:bodyPr/>
                    <a:lstStyle/>
                    <a:p>
                      <a:pPr algn="ctr"/>
                      <a:r>
                        <a:rPr lang="fr-FR" dirty="0" smtClean="0"/>
                        <a:t>Variation des créances </a:t>
                      </a:r>
                      <a:endParaRPr lang="fr-FR" dirty="0"/>
                    </a:p>
                  </a:txBody>
                  <a:tcPr marL="68580" marR="68580"/>
                </a:tc>
                <a:tc>
                  <a:txBody>
                    <a:bodyPr/>
                    <a:lstStyle/>
                    <a:p>
                      <a:pPr algn="ctr"/>
                      <a:r>
                        <a:rPr lang="fr-FR" dirty="0" smtClean="0"/>
                        <a:t>Variation des engagements </a:t>
                      </a:r>
                      <a:endParaRPr lang="fr-FR" dirty="0"/>
                    </a:p>
                  </a:txBody>
                  <a:tcPr marL="68580" marR="68580"/>
                </a:tc>
              </a:tr>
              <a:tr h="2826632">
                <a:tc>
                  <a:txBody>
                    <a:bodyPr/>
                    <a:lstStyle/>
                    <a:p>
                      <a:pPr algn="ctr"/>
                      <a:r>
                        <a:rPr lang="fr-FR" b="0" baseline="0" dirty="0" smtClean="0"/>
                        <a:t>Monnaie</a:t>
                      </a:r>
                    </a:p>
                    <a:p>
                      <a:pPr algn="ctr"/>
                      <a:r>
                        <a:rPr lang="fr-FR" b="0" baseline="0" dirty="0" smtClean="0"/>
                        <a:t>Titres à court terme négociables </a:t>
                      </a:r>
                    </a:p>
                    <a:p>
                      <a:pPr algn="ctr"/>
                      <a:r>
                        <a:rPr lang="fr-FR" b="0" baseline="0" dirty="0" smtClean="0"/>
                        <a:t>Obligations et bons à moyen et long terme </a:t>
                      </a:r>
                    </a:p>
                    <a:p>
                      <a:pPr algn="ctr"/>
                      <a:r>
                        <a:rPr lang="fr-FR" b="0" baseline="0" dirty="0" smtClean="0"/>
                        <a:t>Actions et autres participations </a:t>
                      </a:r>
                    </a:p>
                    <a:p>
                      <a:pPr algn="ctr"/>
                      <a:r>
                        <a:rPr lang="fr-FR" b="0" baseline="0" dirty="0" smtClean="0"/>
                        <a:t>Crédits à court terme </a:t>
                      </a:r>
                    </a:p>
                    <a:p>
                      <a:pPr algn="ctr"/>
                      <a:r>
                        <a:rPr lang="fr-FR" b="0" baseline="0" dirty="0" smtClean="0"/>
                        <a:t>Crédits à long et moyen terme </a:t>
                      </a:r>
                    </a:p>
                    <a:p>
                      <a:pPr algn="ctr"/>
                      <a:r>
                        <a:rPr lang="fr-FR" b="0" baseline="0" dirty="0" smtClean="0"/>
                        <a:t>Autres créances </a:t>
                      </a:r>
                    </a:p>
                    <a:p>
                      <a:pPr algn="ctr"/>
                      <a:endParaRPr lang="fr-FR" b="0" baseline="0" dirty="0" smtClean="0"/>
                    </a:p>
                    <a:p>
                      <a:pPr algn="ctr"/>
                      <a:r>
                        <a:rPr lang="fr-FR" b="1" baseline="0" dirty="0" smtClean="0"/>
                        <a:t>Solde des engagements </a:t>
                      </a:r>
                    </a:p>
                  </a:txBody>
                  <a:tcPr marL="68580" marR="68580"/>
                </a:tc>
                <a:tc>
                  <a:txBody>
                    <a:bodyPr/>
                    <a:lstStyle/>
                    <a:p>
                      <a:pPr algn="ctr"/>
                      <a:r>
                        <a:rPr lang="fr-FR" b="0" baseline="0" dirty="0" smtClean="0"/>
                        <a:t>Titres à court terme négociables </a:t>
                      </a:r>
                    </a:p>
                    <a:p>
                      <a:pPr algn="ctr"/>
                      <a:r>
                        <a:rPr lang="fr-FR" b="0" baseline="0" dirty="0" smtClean="0"/>
                        <a:t>Obligations et bons à moyen et long terme </a:t>
                      </a:r>
                    </a:p>
                    <a:p>
                      <a:pPr algn="ctr"/>
                      <a:r>
                        <a:rPr lang="fr-FR" b="0" baseline="0" dirty="0" smtClean="0"/>
                        <a:t>Actions et autres participations </a:t>
                      </a:r>
                    </a:p>
                    <a:p>
                      <a:pPr algn="ctr"/>
                      <a:r>
                        <a:rPr lang="fr-FR" b="0" baseline="0" dirty="0" smtClean="0"/>
                        <a:t>Crédits à court terme </a:t>
                      </a:r>
                    </a:p>
                    <a:p>
                      <a:pPr algn="ctr"/>
                      <a:r>
                        <a:rPr lang="fr-FR" b="0" baseline="0" dirty="0" smtClean="0"/>
                        <a:t>Crédits à long et moyen terme </a:t>
                      </a:r>
                    </a:p>
                    <a:p>
                      <a:pPr algn="ctr"/>
                      <a:r>
                        <a:rPr lang="fr-FR" b="0" baseline="0" dirty="0" smtClean="0"/>
                        <a:t>Autres engagements </a:t>
                      </a:r>
                    </a:p>
                    <a:p>
                      <a:pPr algn="ctr"/>
                      <a:endParaRPr lang="fr-FR" b="0" baseline="0" dirty="0" smtClean="0"/>
                    </a:p>
                    <a:p>
                      <a:pPr algn="ctr"/>
                      <a:endParaRPr lang="fr-FR" b="0" baseline="0" dirty="0" smtClean="0"/>
                    </a:p>
                    <a:p>
                      <a:pPr algn="ctr"/>
                      <a:r>
                        <a:rPr lang="fr-FR" b="1" baseline="0" dirty="0" smtClean="0"/>
                        <a:t>Solde des créances </a:t>
                      </a:r>
                      <a:endParaRPr lang="fr-FR" b="1" dirty="0"/>
                    </a:p>
                  </a:txBody>
                  <a:tcPr marL="68580" marR="68580"/>
                </a:tc>
              </a:tr>
            </a:tbl>
          </a:graphicData>
        </a:graphic>
      </p:graphicFrame>
    </p:spTree>
    <p:extLst>
      <p:ext uri="{BB962C8B-B14F-4D97-AF65-F5344CB8AC3E}">
        <p14:creationId xmlns:p14="http://schemas.microsoft.com/office/powerpoint/2010/main" val="24185418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2) Les comptes des institutions financières </a:t>
            </a:r>
            <a:endParaRPr lang="fr-FR" dirty="0"/>
          </a:p>
        </p:txBody>
      </p:sp>
      <p:sp>
        <p:nvSpPr>
          <p:cNvPr id="3" name="Espace réservé du contenu 2"/>
          <p:cNvSpPr>
            <a:spLocks noGrp="1"/>
          </p:cNvSpPr>
          <p:nvPr>
            <p:ph idx="1"/>
          </p:nvPr>
        </p:nvSpPr>
        <p:spPr/>
        <p:txBody>
          <a:bodyPr/>
          <a:lstStyle/>
          <a:p>
            <a:r>
              <a:rPr lang="fr-FR" dirty="0"/>
              <a:t>2 – 1 ) Les comptes des institutions de crédit : </a:t>
            </a:r>
            <a:endParaRPr lang="fr-FR" dirty="0" smtClean="0"/>
          </a:p>
          <a:p>
            <a:r>
              <a:rPr lang="fr-FR" dirty="0" smtClean="0"/>
              <a:t>a) Le compte de production : </a:t>
            </a:r>
          </a:p>
          <a:p>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2201270777"/>
              </p:ext>
            </p:extLst>
          </p:nvPr>
        </p:nvGraphicFramePr>
        <p:xfrm>
          <a:off x="585293" y="2462270"/>
          <a:ext cx="7973410" cy="3017520"/>
        </p:xfrm>
        <a:graphic>
          <a:graphicData uri="http://schemas.openxmlformats.org/drawingml/2006/table">
            <a:tbl>
              <a:tblPr firstRow="1" bandRow="1">
                <a:tableStyleId>{3C2FFA5D-87B4-456A-9821-1D502468CF0F}</a:tableStyleId>
              </a:tblPr>
              <a:tblGrid>
                <a:gridCol w="3986705"/>
                <a:gridCol w="3986705"/>
              </a:tblGrid>
              <a:tr h="327270">
                <a:tc>
                  <a:txBody>
                    <a:bodyPr/>
                    <a:lstStyle/>
                    <a:p>
                      <a:pPr algn="ctr"/>
                      <a:r>
                        <a:rPr lang="fr-FR" dirty="0" smtClean="0"/>
                        <a:t>Emplois</a:t>
                      </a:r>
                      <a:endParaRPr lang="fr-FR" dirty="0"/>
                    </a:p>
                  </a:txBody>
                  <a:tcPr marL="68580" marR="68580"/>
                </a:tc>
                <a:tc>
                  <a:txBody>
                    <a:bodyPr/>
                    <a:lstStyle/>
                    <a:p>
                      <a:pPr algn="ctr"/>
                      <a:r>
                        <a:rPr lang="fr-FR" dirty="0" smtClean="0"/>
                        <a:t>Ressources </a:t>
                      </a:r>
                      <a:endParaRPr lang="fr-FR" dirty="0"/>
                    </a:p>
                  </a:txBody>
                  <a:tcPr marL="68580" marR="68580"/>
                </a:tc>
              </a:tr>
              <a:tr h="818176">
                <a:tc>
                  <a:txBody>
                    <a:bodyPr/>
                    <a:lstStyle/>
                    <a:p>
                      <a:pPr algn="ctr"/>
                      <a:r>
                        <a:rPr lang="fr-FR" b="0" baseline="0" dirty="0" smtClean="0"/>
                        <a:t>Consommation intermédiaire </a:t>
                      </a:r>
                    </a:p>
                    <a:p>
                      <a:pPr algn="ctr"/>
                      <a:r>
                        <a:rPr lang="fr-FR" b="1" baseline="0" dirty="0" smtClean="0"/>
                        <a:t>Valeur ajoutée brute (VAB) </a:t>
                      </a:r>
                    </a:p>
                  </a:txBody>
                  <a:tcPr marL="68580" marR="68580"/>
                </a:tc>
                <a:tc>
                  <a:txBody>
                    <a:bodyPr/>
                    <a:lstStyle/>
                    <a:p>
                      <a:pPr algn="ctr"/>
                      <a:r>
                        <a:rPr lang="fr-FR" b="0" dirty="0" smtClean="0"/>
                        <a:t>Production de</a:t>
                      </a:r>
                      <a:r>
                        <a:rPr lang="fr-FR" b="0" baseline="0" dirty="0" smtClean="0"/>
                        <a:t> services non financiers </a:t>
                      </a:r>
                    </a:p>
                    <a:p>
                      <a:pPr algn="ctr"/>
                      <a:r>
                        <a:rPr lang="fr-FR" b="0" baseline="0" dirty="0" smtClean="0"/>
                        <a:t>Production imputée des services bancaire (PISB)</a:t>
                      </a:r>
                    </a:p>
                  </a:txBody>
                  <a:tcPr marL="68580" marR="68580"/>
                </a:tc>
              </a:tr>
              <a:tr h="1720300">
                <a:tc>
                  <a:txBody>
                    <a:bodyPr/>
                    <a:lstStyle/>
                    <a:p>
                      <a:pPr algn="ctr"/>
                      <a:r>
                        <a:rPr lang="fr-FR" b="0" baseline="0" dirty="0" smtClean="0"/>
                        <a:t>Rémunérations salariales </a:t>
                      </a:r>
                    </a:p>
                    <a:p>
                      <a:pPr algn="ctr"/>
                      <a:r>
                        <a:rPr lang="fr-FR" b="0" baseline="0" dirty="0" smtClean="0"/>
                        <a:t>Impôts liés à la production (sauf TVA) </a:t>
                      </a:r>
                    </a:p>
                    <a:p>
                      <a:pPr algn="ctr"/>
                      <a:r>
                        <a:rPr lang="fr-FR" b="0" baseline="0" dirty="0" smtClean="0"/>
                        <a:t>Ajustement des services bancaires imputés (PISB)</a:t>
                      </a:r>
                    </a:p>
                    <a:p>
                      <a:pPr algn="ctr"/>
                      <a:endParaRPr lang="fr-FR" b="0" baseline="0" dirty="0" smtClean="0"/>
                    </a:p>
                    <a:p>
                      <a:pPr algn="ctr"/>
                      <a:r>
                        <a:rPr lang="fr-FR" b="1" baseline="0" dirty="0" smtClean="0"/>
                        <a:t>Excédent brut d’exploitation (EBE) </a:t>
                      </a:r>
                    </a:p>
                  </a:txBody>
                  <a:tcPr marL="68580" marR="68580"/>
                </a:tc>
                <a:tc>
                  <a:txBody>
                    <a:bodyPr/>
                    <a:lstStyle/>
                    <a:p>
                      <a:pPr algn="ctr"/>
                      <a:r>
                        <a:rPr lang="fr-FR" b="1" baseline="0" dirty="0" smtClean="0"/>
                        <a:t>Valeur ajoutée brute (VAB) </a:t>
                      </a:r>
                    </a:p>
                    <a:p>
                      <a:pPr algn="ctr"/>
                      <a:r>
                        <a:rPr lang="fr-FR" b="0" baseline="0" dirty="0" smtClean="0"/>
                        <a:t>Subventions d’exploitation reçues </a:t>
                      </a:r>
                    </a:p>
                  </a:txBody>
                  <a:tcPr marL="68580" marR="68580"/>
                </a:tc>
              </a:tr>
            </a:tbl>
          </a:graphicData>
        </a:graphic>
      </p:graphicFrame>
      <p:sp>
        <p:nvSpPr>
          <p:cNvPr id="5" name="ZoneTexte 4"/>
          <p:cNvSpPr txBox="1"/>
          <p:nvPr/>
        </p:nvSpPr>
        <p:spPr>
          <a:xfrm>
            <a:off x="672151" y="5553513"/>
            <a:ext cx="7799696" cy="1200329"/>
          </a:xfrm>
          <a:prstGeom prst="rect">
            <a:avLst/>
          </a:prstGeom>
          <a:noFill/>
        </p:spPr>
        <p:txBody>
          <a:bodyPr wrap="square" rtlCol="0">
            <a:spAutoFit/>
          </a:bodyPr>
          <a:lstStyle/>
          <a:p>
            <a:r>
              <a:rPr lang="fr-FR" dirty="0" smtClean="0"/>
              <a:t>N.B : La production </a:t>
            </a:r>
            <a:r>
              <a:rPr lang="fr-FR" dirty="0"/>
              <a:t>imputée des services bancaire </a:t>
            </a:r>
            <a:r>
              <a:rPr lang="fr-FR" dirty="0" smtClean="0"/>
              <a:t>(PISB) </a:t>
            </a:r>
            <a:r>
              <a:rPr lang="fr-FR" dirty="0"/>
              <a:t>= Intérêts et dividendes </a:t>
            </a:r>
            <a:r>
              <a:rPr lang="fr-FR" dirty="0" smtClean="0"/>
              <a:t>reçus (à l’exception </a:t>
            </a:r>
            <a:r>
              <a:rPr lang="fr-FR" dirty="0"/>
              <a:t>de ceux acquis sur les capitaux </a:t>
            </a:r>
            <a:r>
              <a:rPr lang="fr-FR" dirty="0" smtClean="0"/>
              <a:t>propres) </a:t>
            </a:r>
            <a:r>
              <a:rPr lang="fr-FR" dirty="0"/>
              <a:t>– intérêts </a:t>
            </a:r>
            <a:r>
              <a:rPr lang="fr-FR" dirty="0" smtClean="0"/>
              <a:t>versés</a:t>
            </a:r>
          </a:p>
          <a:p>
            <a:r>
              <a:rPr lang="fr-FR" dirty="0" smtClean="0"/>
              <a:t>L’ajustement </a:t>
            </a:r>
            <a:r>
              <a:rPr lang="fr-FR" dirty="0"/>
              <a:t>des services bancaires </a:t>
            </a:r>
            <a:r>
              <a:rPr lang="fr-FR" dirty="0" smtClean="0"/>
              <a:t>imputés est la contrepartie de la PISB, pour les besoins d’équilibre. </a:t>
            </a:r>
            <a:endParaRPr lang="fr-FR" dirty="0"/>
          </a:p>
        </p:txBody>
      </p:sp>
    </p:spTree>
    <p:extLst>
      <p:ext uri="{BB962C8B-B14F-4D97-AF65-F5344CB8AC3E}">
        <p14:creationId xmlns:p14="http://schemas.microsoft.com/office/powerpoint/2010/main" val="36669669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2) Les comptes des institutions financières </a:t>
            </a:r>
            <a:endParaRPr lang="fr-FR" dirty="0"/>
          </a:p>
        </p:txBody>
      </p:sp>
      <p:sp>
        <p:nvSpPr>
          <p:cNvPr id="3" name="Espace réservé du contenu 2"/>
          <p:cNvSpPr>
            <a:spLocks noGrp="1"/>
          </p:cNvSpPr>
          <p:nvPr>
            <p:ph idx="1"/>
          </p:nvPr>
        </p:nvSpPr>
        <p:spPr/>
        <p:txBody>
          <a:bodyPr/>
          <a:lstStyle/>
          <a:p>
            <a:r>
              <a:rPr lang="fr-FR" dirty="0" smtClean="0"/>
              <a:t>2 – 1 ) Les comptes des institutions de crédit : </a:t>
            </a:r>
          </a:p>
          <a:p>
            <a:r>
              <a:rPr lang="fr-FR" dirty="0" smtClean="0"/>
              <a:t>b) Le compte de revenus et dépenses : </a:t>
            </a:r>
          </a:p>
          <a:p>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34590426"/>
              </p:ext>
            </p:extLst>
          </p:nvPr>
        </p:nvGraphicFramePr>
        <p:xfrm>
          <a:off x="36095" y="2740972"/>
          <a:ext cx="9060009" cy="4425038"/>
        </p:xfrm>
        <a:graphic>
          <a:graphicData uri="http://schemas.openxmlformats.org/drawingml/2006/table">
            <a:tbl>
              <a:tblPr firstRow="1" bandRow="1">
                <a:tableStyleId>{3C2FFA5D-87B4-456A-9821-1D502468CF0F}</a:tableStyleId>
              </a:tblPr>
              <a:tblGrid>
                <a:gridCol w="4987319"/>
                <a:gridCol w="4072690"/>
              </a:tblGrid>
              <a:tr h="342294">
                <a:tc>
                  <a:txBody>
                    <a:bodyPr/>
                    <a:lstStyle/>
                    <a:p>
                      <a:pPr algn="ctr"/>
                      <a:r>
                        <a:rPr lang="fr-FR" dirty="0" smtClean="0"/>
                        <a:t>Emplois</a:t>
                      </a:r>
                      <a:endParaRPr lang="fr-FR" dirty="0"/>
                    </a:p>
                  </a:txBody>
                  <a:tcPr marL="68580" marR="68580"/>
                </a:tc>
                <a:tc>
                  <a:txBody>
                    <a:bodyPr/>
                    <a:lstStyle/>
                    <a:p>
                      <a:pPr algn="ctr"/>
                      <a:r>
                        <a:rPr lang="fr-FR" dirty="0" smtClean="0"/>
                        <a:t>Ressources </a:t>
                      </a:r>
                      <a:endParaRPr lang="fr-FR" dirty="0"/>
                    </a:p>
                  </a:txBody>
                  <a:tcPr marL="68580" marR="68580"/>
                </a:tc>
              </a:tr>
              <a:tr h="2786345">
                <a:tc>
                  <a:txBody>
                    <a:bodyPr/>
                    <a:lstStyle/>
                    <a:p>
                      <a:pPr algn="ctr"/>
                      <a:r>
                        <a:rPr lang="fr-FR" b="0" dirty="0" smtClean="0"/>
                        <a:t>Impôt</a:t>
                      </a:r>
                      <a:r>
                        <a:rPr lang="fr-FR" b="0" baseline="0" dirty="0" smtClean="0"/>
                        <a:t> sur le revenu et le patrimoine</a:t>
                      </a:r>
                    </a:p>
                    <a:p>
                      <a:pPr algn="ctr"/>
                      <a:r>
                        <a:rPr lang="fr-FR" b="0" baseline="0" dirty="0" smtClean="0"/>
                        <a:t>Revenus de la de la terre et des actifs incorporels versés </a:t>
                      </a:r>
                    </a:p>
                    <a:p>
                      <a:pPr algn="ctr"/>
                      <a:r>
                        <a:rPr lang="fr-FR" b="0" baseline="0" dirty="0" smtClean="0"/>
                        <a:t>Intérêts versés </a:t>
                      </a:r>
                    </a:p>
                    <a:p>
                      <a:pPr algn="ctr"/>
                      <a:r>
                        <a:rPr lang="fr-FR" b="0" baseline="0" dirty="0" smtClean="0"/>
                        <a:t>Dividendes distribués </a:t>
                      </a:r>
                    </a:p>
                    <a:p>
                      <a:pPr algn="ctr"/>
                      <a:r>
                        <a:rPr lang="fr-FR" b="0" baseline="0" dirty="0" smtClean="0"/>
                        <a:t>Revenus prélevés par les chefs des quasi-sociétés </a:t>
                      </a:r>
                    </a:p>
                    <a:p>
                      <a:pPr algn="ctr"/>
                      <a:r>
                        <a:rPr lang="fr-FR" b="0" baseline="0" dirty="0" smtClean="0"/>
                        <a:t>Primes nettes d’assurance dommage </a:t>
                      </a:r>
                    </a:p>
                    <a:p>
                      <a:pPr algn="ctr"/>
                      <a:r>
                        <a:rPr lang="fr-FR" b="0" baseline="0" dirty="0" smtClean="0"/>
                        <a:t>Prestations sociales directes </a:t>
                      </a:r>
                    </a:p>
                    <a:p>
                      <a:pPr algn="ctr"/>
                      <a:r>
                        <a:rPr lang="fr-FR" b="0" baseline="0" dirty="0" smtClean="0"/>
                        <a:t>Transferts courants versés au reste du monde </a:t>
                      </a:r>
                    </a:p>
                    <a:p>
                      <a:pPr algn="ctr"/>
                      <a:r>
                        <a:rPr lang="fr-FR" b="0" baseline="0" dirty="0" smtClean="0"/>
                        <a:t>Autres transferts courants versés aux secteurs institutionnels résidents </a:t>
                      </a:r>
                    </a:p>
                    <a:p>
                      <a:pPr algn="ctr"/>
                      <a:r>
                        <a:rPr lang="fr-FR" b="1" baseline="0" dirty="0" smtClean="0"/>
                        <a:t>Revenu disponible brut (RDB)</a:t>
                      </a:r>
                      <a:endParaRPr lang="fr-FR" b="1" dirty="0"/>
                    </a:p>
                  </a:txBody>
                  <a:tcPr marL="68580" marR="68580"/>
                </a:tc>
                <a:tc>
                  <a:txBody>
                    <a:bodyPr/>
                    <a:lstStyle/>
                    <a:p>
                      <a:pPr algn="ctr"/>
                      <a:r>
                        <a:rPr lang="fr-FR" b="1" dirty="0" smtClean="0"/>
                        <a:t>EBE </a:t>
                      </a:r>
                    </a:p>
                    <a:p>
                      <a:pPr algn="ctr"/>
                      <a:r>
                        <a:rPr lang="fr-FR" b="0" dirty="0" smtClean="0"/>
                        <a:t>Revenus de la </a:t>
                      </a:r>
                      <a:r>
                        <a:rPr lang="fr-FR" b="0" baseline="0" dirty="0" smtClean="0"/>
                        <a:t>de la terre et des actifs incorporels reçus </a:t>
                      </a:r>
                    </a:p>
                    <a:p>
                      <a:pPr algn="ctr"/>
                      <a:r>
                        <a:rPr lang="fr-FR" b="0" baseline="0" dirty="0" smtClean="0"/>
                        <a:t>Intérêts reçus </a:t>
                      </a:r>
                    </a:p>
                    <a:p>
                      <a:pPr algn="ctr"/>
                      <a:r>
                        <a:rPr lang="fr-FR" b="0" baseline="0" dirty="0" smtClean="0"/>
                        <a:t>Dividendes reçus </a:t>
                      </a:r>
                    </a:p>
                    <a:p>
                      <a:pPr algn="ctr"/>
                      <a:r>
                        <a:rPr lang="fr-FR" b="0" baseline="0" dirty="0" smtClean="0"/>
                        <a:t>Revenus versés par les chefs des quasi-sociétés </a:t>
                      </a:r>
                    </a:p>
                    <a:p>
                      <a:pPr algn="ctr"/>
                      <a:r>
                        <a:rPr lang="fr-FR" b="0" baseline="0" dirty="0" smtClean="0"/>
                        <a:t>Indemnités d’assurance dommage </a:t>
                      </a:r>
                    </a:p>
                    <a:p>
                      <a:pPr algn="ctr"/>
                      <a:r>
                        <a:rPr lang="fr-FR" b="0" baseline="0" dirty="0" smtClean="0"/>
                        <a:t>Cotisations sociales fictives </a:t>
                      </a:r>
                    </a:p>
                    <a:p>
                      <a:pPr algn="ctr"/>
                      <a:r>
                        <a:rPr lang="fr-FR" b="0" baseline="0" dirty="0" smtClean="0"/>
                        <a:t>Transferts courants reçus du reste du monde </a:t>
                      </a:r>
                    </a:p>
                    <a:p>
                      <a:pPr algn="ctr"/>
                      <a:r>
                        <a:rPr lang="fr-FR" b="0" baseline="0" dirty="0" smtClean="0"/>
                        <a:t>Autres transferts courants reçus des secteurs institutionnels résidents </a:t>
                      </a:r>
                    </a:p>
                  </a:txBody>
                  <a:tcPr marL="68580" marR="68580"/>
                </a:tc>
              </a:tr>
              <a:tr h="401678">
                <a:tc>
                  <a:txBody>
                    <a:bodyPr/>
                    <a:lstStyle/>
                    <a:p>
                      <a:pPr algn="ctr"/>
                      <a:r>
                        <a:rPr lang="fr-FR" b="1" dirty="0" smtClean="0"/>
                        <a:t>Epargne brute (EB)</a:t>
                      </a:r>
                      <a:endParaRPr lang="fr-FR" b="1" dirty="0"/>
                    </a:p>
                  </a:txBody>
                  <a:tcPr marL="68580" marR="68580"/>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b="1" dirty="0" smtClean="0"/>
                        <a:t>Revenu disponible brut (RDB) </a:t>
                      </a:r>
                      <a:endParaRPr lang="fr-FR" b="1" dirty="0"/>
                    </a:p>
                  </a:txBody>
                  <a:tcPr marL="68580" marR="68580"/>
                </a:tc>
              </a:tr>
            </a:tbl>
          </a:graphicData>
        </a:graphic>
      </p:graphicFrame>
    </p:spTree>
    <p:extLst>
      <p:ext uri="{BB962C8B-B14F-4D97-AF65-F5344CB8AC3E}">
        <p14:creationId xmlns:p14="http://schemas.microsoft.com/office/powerpoint/2010/main" val="5101788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2) Les comptes des institutions financières </a:t>
            </a:r>
            <a:endParaRPr lang="fr-FR" dirty="0"/>
          </a:p>
        </p:txBody>
      </p:sp>
      <p:sp>
        <p:nvSpPr>
          <p:cNvPr id="3" name="Espace réservé du contenu 2"/>
          <p:cNvSpPr>
            <a:spLocks noGrp="1"/>
          </p:cNvSpPr>
          <p:nvPr>
            <p:ph idx="1"/>
          </p:nvPr>
        </p:nvSpPr>
        <p:spPr/>
        <p:txBody>
          <a:bodyPr/>
          <a:lstStyle/>
          <a:p>
            <a:r>
              <a:rPr lang="fr-FR" dirty="0" smtClean="0"/>
              <a:t>2 – 1 ) Les comptes des institutions de crédit : </a:t>
            </a:r>
          </a:p>
          <a:p>
            <a:r>
              <a:rPr lang="fr-FR" dirty="0" smtClean="0"/>
              <a:t>c) Le compte de capital : </a:t>
            </a:r>
          </a:p>
          <a:p>
            <a:endParaRPr lang="fr-FR" dirty="0"/>
          </a:p>
        </p:txBody>
      </p:sp>
      <p:graphicFrame>
        <p:nvGraphicFramePr>
          <p:cNvPr id="6" name="Tableau 5"/>
          <p:cNvGraphicFramePr>
            <a:graphicFrameLocks noGrp="1"/>
          </p:cNvGraphicFramePr>
          <p:nvPr>
            <p:extLst>
              <p:ext uri="{D42A27DB-BD31-4B8C-83A1-F6EECF244321}">
                <p14:modId xmlns:p14="http://schemas.microsoft.com/office/powerpoint/2010/main" val="3870855229"/>
              </p:ext>
            </p:extLst>
          </p:nvPr>
        </p:nvGraphicFramePr>
        <p:xfrm>
          <a:off x="347868" y="2837223"/>
          <a:ext cx="7973410" cy="3298882"/>
        </p:xfrm>
        <a:graphic>
          <a:graphicData uri="http://schemas.openxmlformats.org/drawingml/2006/table">
            <a:tbl>
              <a:tblPr firstRow="1" bandRow="1">
                <a:tableStyleId>{3C2FFA5D-87B4-456A-9821-1D502468CF0F}</a:tableStyleId>
              </a:tblPr>
              <a:tblGrid>
                <a:gridCol w="3986705"/>
                <a:gridCol w="3986705"/>
              </a:tblGrid>
              <a:tr h="472250">
                <a:tc>
                  <a:txBody>
                    <a:bodyPr/>
                    <a:lstStyle/>
                    <a:p>
                      <a:pPr algn="ctr"/>
                      <a:r>
                        <a:rPr lang="fr-FR" dirty="0" smtClean="0"/>
                        <a:t>Emplois</a:t>
                      </a:r>
                      <a:endParaRPr lang="fr-FR" dirty="0"/>
                    </a:p>
                  </a:txBody>
                  <a:tcPr marL="68580" marR="68580"/>
                </a:tc>
                <a:tc>
                  <a:txBody>
                    <a:bodyPr/>
                    <a:lstStyle/>
                    <a:p>
                      <a:pPr algn="ctr"/>
                      <a:r>
                        <a:rPr lang="fr-FR" dirty="0" smtClean="0"/>
                        <a:t>Ressources </a:t>
                      </a:r>
                      <a:endParaRPr lang="fr-FR" dirty="0"/>
                    </a:p>
                  </a:txBody>
                  <a:tcPr marL="68580" marR="68580"/>
                </a:tc>
              </a:tr>
              <a:tr h="2826632">
                <a:tc>
                  <a:txBody>
                    <a:bodyPr/>
                    <a:lstStyle/>
                    <a:p>
                      <a:pPr algn="ctr"/>
                      <a:r>
                        <a:rPr lang="fr-FR" b="0" dirty="0" smtClean="0"/>
                        <a:t>Formation brute de capital fixe </a:t>
                      </a:r>
                    </a:p>
                    <a:p>
                      <a:pPr algn="ctr"/>
                      <a:r>
                        <a:rPr lang="fr-FR" b="0" dirty="0" smtClean="0"/>
                        <a:t>Variation des</a:t>
                      </a:r>
                      <a:r>
                        <a:rPr lang="fr-FR" b="0" baseline="0" dirty="0" smtClean="0"/>
                        <a:t> stocks </a:t>
                      </a:r>
                    </a:p>
                    <a:p>
                      <a:pPr algn="ctr"/>
                      <a:r>
                        <a:rPr lang="fr-FR" b="0" baseline="0" dirty="0" smtClean="0"/>
                        <a:t>Achats nets de terrains </a:t>
                      </a:r>
                    </a:p>
                    <a:p>
                      <a:pPr algn="ctr"/>
                      <a:r>
                        <a:rPr lang="fr-FR" b="0" baseline="0" dirty="0" smtClean="0"/>
                        <a:t>Achats nets d’actifs incorporels </a:t>
                      </a:r>
                    </a:p>
                    <a:p>
                      <a:pPr algn="ctr"/>
                      <a:r>
                        <a:rPr lang="fr-FR" b="0" baseline="0" dirty="0" smtClean="0"/>
                        <a:t>Impôts en capital</a:t>
                      </a:r>
                    </a:p>
                    <a:p>
                      <a:pPr algn="ctr"/>
                      <a:r>
                        <a:rPr lang="fr-FR" b="0" baseline="0" dirty="0" smtClean="0"/>
                        <a:t>Autres transferts en capital versés</a:t>
                      </a:r>
                    </a:p>
                    <a:p>
                      <a:pPr algn="ctr"/>
                      <a:endParaRPr lang="fr-FR" b="0" baseline="0" dirty="0" smtClean="0"/>
                    </a:p>
                    <a:p>
                      <a:pPr algn="ctr"/>
                      <a:r>
                        <a:rPr lang="fr-FR" b="1" baseline="0" dirty="0" smtClean="0"/>
                        <a:t>Capacité de financement (CF)</a:t>
                      </a:r>
                    </a:p>
                  </a:txBody>
                  <a:tcPr marL="68580" marR="68580"/>
                </a:tc>
                <a:tc>
                  <a:txBody>
                    <a:bodyPr/>
                    <a:lstStyle/>
                    <a:p>
                      <a:pPr algn="ctr"/>
                      <a:r>
                        <a:rPr lang="fr-FR" b="1" dirty="0" smtClean="0"/>
                        <a:t>Epargne</a:t>
                      </a:r>
                      <a:r>
                        <a:rPr lang="fr-FR" b="1" baseline="0" dirty="0" smtClean="0"/>
                        <a:t> brute (EB)</a:t>
                      </a:r>
                    </a:p>
                    <a:p>
                      <a:pPr algn="ctr"/>
                      <a:r>
                        <a:rPr lang="fr-FR" b="0" baseline="0" dirty="0" smtClean="0"/>
                        <a:t>Subventions d’investissement reçues </a:t>
                      </a:r>
                    </a:p>
                    <a:p>
                      <a:pPr algn="ctr"/>
                      <a:r>
                        <a:rPr lang="fr-FR" b="0" baseline="0" dirty="0" smtClean="0"/>
                        <a:t>Transferts en capital reçus du reste du monde </a:t>
                      </a:r>
                    </a:p>
                    <a:p>
                      <a:pPr algn="ctr"/>
                      <a:r>
                        <a:rPr lang="fr-FR" b="0" baseline="0" dirty="0" smtClean="0"/>
                        <a:t>Transferts en capital reçus des secteurs institutionnels résidents </a:t>
                      </a:r>
                    </a:p>
                    <a:p>
                      <a:pPr algn="ctr"/>
                      <a:endParaRPr lang="fr-FR" b="0" baseline="0" dirty="0" smtClean="0"/>
                    </a:p>
                    <a:p>
                      <a:pPr algn="ctr"/>
                      <a:endParaRPr lang="fr-FR" b="1" baseline="0" dirty="0" smtClean="0"/>
                    </a:p>
                    <a:p>
                      <a:pPr algn="ctr"/>
                      <a:r>
                        <a:rPr lang="fr-FR" b="1" baseline="0" dirty="0" smtClean="0"/>
                        <a:t>Besoin de financement (BF)</a:t>
                      </a:r>
                      <a:endParaRPr lang="fr-FR" b="1" dirty="0"/>
                    </a:p>
                  </a:txBody>
                  <a:tcPr marL="68580" marR="68580"/>
                </a:tc>
              </a:tr>
            </a:tbl>
          </a:graphicData>
        </a:graphic>
      </p:graphicFrame>
    </p:spTree>
    <p:extLst>
      <p:ext uri="{BB962C8B-B14F-4D97-AF65-F5344CB8AC3E}">
        <p14:creationId xmlns:p14="http://schemas.microsoft.com/office/powerpoint/2010/main" val="25889798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2) Les comptes des institutions financières </a:t>
            </a:r>
            <a:endParaRPr lang="fr-FR" dirty="0"/>
          </a:p>
        </p:txBody>
      </p:sp>
      <p:sp>
        <p:nvSpPr>
          <p:cNvPr id="3" name="Espace réservé du contenu 2"/>
          <p:cNvSpPr>
            <a:spLocks noGrp="1"/>
          </p:cNvSpPr>
          <p:nvPr>
            <p:ph idx="1"/>
          </p:nvPr>
        </p:nvSpPr>
        <p:spPr/>
        <p:txBody>
          <a:bodyPr/>
          <a:lstStyle/>
          <a:p>
            <a:r>
              <a:rPr lang="fr-FR" dirty="0" smtClean="0"/>
              <a:t>2 – 1 ) Les comptes des institutions de crédit : </a:t>
            </a:r>
          </a:p>
          <a:p>
            <a:r>
              <a:rPr lang="fr-FR" dirty="0" smtClean="0"/>
              <a:t>d) Le compte financier : </a:t>
            </a:r>
          </a:p>
          <a:p>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2672169261"/>
              </p:ext>
            </p:extLst>
          </p:nvPr>
        </p:nvGraphicFramePr>
        <p:xfrm>
          <a:off x="538931" y="2789097"/>
          <a:ext cx="7973410" cy="4129850"/>
        </p:xfrm>
        <a:graphic>
          <a:graphicData uri="http://schemas.openxmlformats.org/drawingml/2006/table">
            <a:tbl>
              <a:tblPr firstRow="1" bandRow="1">
                <a:tableStyleId>{3C2FFA5D-87B4-456A-9821-1D502468CF0F}</a:tableStyleId>
              </a:tblPr>
              <a:tblGrid>
                <a:gridCol w="3986705"/>
                <a:gridCol w="3986705"/>
              </a:tblGrid>
              <a:tr h="472250">
                <a:tc>
                  <a:txBody>
                    <a:bodyPr/>
                    <a:lstStyle/>
                    <a:p>
                      <a:pPr algn="ctr"/>
                      <a:r>
                        <a:rPr lang="fr-FR" dirty="0" smtClean="0"/>
                        <a:t>Variation des créances </a:t>
                      </a:r>
                      <a:endParaRPr lang="fr-FR" dirty="0"/>
                    </a:p>
                  </a:txBody>
                  <a:tcPr marL="68580" marR="68580"/>
                </a:tc>
                <a:tc>
                  <a:txBody>
                    <a:bodyPr/>
                    <a:lstStyle/>
                    <a:p>
                      <a:pPr algn="ctr"/>
                      <a:r>
                        <a:rPr lang="fr-FR" dirty="0" smtClean="0"/>
                        <a:t>Variation des engagements </a:t>
                      </a:r>
                      <a:endParaRPr lang="fr-FR" dirty="0"/>
                    </a:p>
                  </a:txBody>
                  <a:tcPr marL="68580" marR="68580"/>
                </a:tc>
              </a:tr>
              <a:tr h="2826632">
                <a:tc>
                  <a:txBody>
                    <a:bodyPr/>
                    <a:lstStyle/>
                    <a:p>
                      <a:pPr algn="ctr"/>
                      <a:r>
                        <a:rPr lang="fr-FR" b="0" baseline="0" dirty="0" smtClean="0"/>
                        <a:t>Or financier et droit de tirage spécial sur le FMI </a:t>
                      </a:r>
                    </a:p>
                    <a:p>
                      <a:pPr algn="ctr"/>
                      <a:r>
                        <a:rPr lang="fr-FR" b="0" baseline="0" dirty="0" smtClean="0"/>
                        <a:t>Devises</a:t>
                      </a:r>
                    </a:p>
                    <a:p>
                      <a:pPr algn="ctr"/>
                      <a:r>
                        <a:rPr lang="fr-FR" b="0" baseline="0" dirty="0" smtClean="0"/>
                        <a:t>Monnaie</a:t>
                      </a:r>
                    </a:p>
                    <a:p>
                      <a:pPr algn="ctr"/>
                      <a:r>
                        <a:rPr lang="fr-FR" b="0" baseline="0" dirty="0" smtClean="0"/>
                        <a:t>Titres à court terme négociables </a:t>
                      </a:r>
                    </a:p>
                    <a:p>
                      <a:pPr algn="ctr"/>
                      <a:r>
                        <a:rPr lang="fr-FR" b="0" baseline="0" dirty="0" smtClean="0"/>
                        <a:t>Obligations et bons à moyen et long terme </a:t>
                      </a:r>
                    </a:p>
                    <a:p>
                      <a:pPr algn="ctr"/>
                      <a:r>
                        <a:rPr lang="fr-FR" b="0" baseline="0" dirty="0" smtClean="0"/>
                        <a:t>Actions et autres participations </a:t>
                      </a:r>
                    </a:p>
                    <a:p>
                      <a:pPr algn="ctr"/>
                      <a:r>
                        <a:rPr lang="fr-FR" b="0" baseline="0" dirty="0" smtClean="0"/>
                        <a:t>Crédits à court terme </a:t>
                      </a:r>
                    </a:p>
                    <a:p>
                      <a:pPr algn="ctr"/>
                      <a:r>
                        <a:rPr lang="fr-FR" b="0" baseline="0" dirty="0" smtClean="0"/>
                        <a:t>Crédits à long et moyen terme </a:t>
                      </a:r>
                    </a:p>
                    <a:p>
                      <a:pPr algn="ctr"/>
                      <a:r>
                        <a:rPr lang="fr-FR" b="0" baseline="0" dirty="0" smtClean="0"/>
                        <a:t>Autres créances </a:t>
                      </a:r>
                    </a:p>
                    <a:p>
                      <a:pPr algn="ctr"/>
                      <a:endParaRPr lang="fr-FR" b="0" baseline="0" dirty="0" smtClean="0"/>
                    </a:p>
                    <a:p>
                      <a:pPr algn="ctr"/>
                      <a:r>
                        <a:rPr lang="fr-FR" b="1" baseline="0" dirty="0" smtClean="0"/>
                        <a:t>Solde des engagements </a:t>
                      </a:r>
                    </a:p>
                  </a:txBody>
                  <a:tcPr marL="68580" marR="68580"/>
                </a:tc>
                <a:tc>
                  <a:txBody>
                    <a:bodyPr/>
                    <a:lstStyle/>
                    <a:p>
                      <a:pPr algn="ctr"/>
                      <a:r>
                        <a:rPr lang="fr-FR" b="0" baseline="0" dirty="0" smtClean="0"/>
                        <a:t>Monnaie </a:t>
                      </a:r>
                    </a:p>
                    <a:p>
                      <a:pPr algn="ctr"/>
                      <a:r>
                        <a:rPr lang="fr-FR" b="0" baseline="0" dirty="0" smtClean="0"/>
                        <a:t>Titres à court terme négociables </a:t>
                      </a:r>
                    </a:p>
                    <a:p>
                      <a:pPr algn="ctr"/>
                      <a:r>
                        <a:rPr lang="fr-FR" b="0" baseline="0" dirty="0" smtClean="0"/>
                        <a:t>Obligations et bons à moyen et long terme </a:t>
                      </a:r>
                    </a:p>
                    <a:p>
                      <a:pPr algn="ctr"/>
                      <a:r>
                        <a:rPr lang="fr-FR" b="0" baseline="0" dirty="0" smtClean="0"/>
                        <a:t>Actions et autres participations </a:t>
                      </a:r>
                    </a:p>
                    <a:p>
                      <a:pPr algn="ctr"/>
                      <a:r>
                        <a:rPr lang="fr-FR" b="0" baseline="0" dirty="0" smtClean="0"/>
                        <a:t>Crédits à court terme </a:t>
                      </a:r>
                    </a:p>
                    <a:p>
                      <a:pPr algn="ctr"/>
                      <a:r>
                        <a:rPr lang="fr-FR" b="0" baseline="0" dirty="0" smtClean="0"/>
                        <a:t>Crédits à long et moyen terme </a:t>
                      </a:r>
                    </a:p>
                    <a:p>
                      <a:pPr algn="ctr"/>
                      <a:r>
                        <a:rPr lang="fr-FR" b="0" baseline="0" dirty="0" smtClean="0"/>
                        <a:t>Autres engagements </a:t>
                      </a:r>
                    </a:p>
                    <a:p>
                      <a:pPr algn="ctr"/>
                      <a:endParaRPr lang="fr-FR" b="0" baseline="0" dirty="0" smtClean="0"/>
                    </a:p>
                    <a:p>
                      <a:pPr algn="ctr"/>
                      <a:endParaRPr lang="fr-FR" b="0" baseline="0" dirty="0" smtClean="0"/>
                    </a:p>
                    <a:p>
                      <a:pPr algn="ctr"/>
                      <a:endParaRPr lang="fr-FR" b="0" baseline="0" dirty="0" smtClean="0"/>
                    </a:p>
                    <a:p>
                      <a:pPr algn="ctr"/>
                      <a:endParaRPr lang="fr-FR" b="0" baseline="0" dirty="0" smtClean="0"/>
                    </a:p>
                    <a:p>
                      <a:pPr algn="ctr"/>
                      <a:r>
                        <a:rPr lang="fr-FR" b="1" baseline="0" dirty="0" smtClean="0"/>
                        <a:t>Solde des créances </a:t>
                      </a:r>
                      <a:endParaRPr lang="fr-FR" b="1" dirty="0"/>
                    </a:p>
                  </a:txBody>
                  <a:tcPr marL="68580" marR="68580"/>
                </a:tc>
              </a:tr>
            </a:tbl>
          </a:graphicData>
        </a:graphic>
      </p:graphicFrame>
    </p:spTree>
    <p:extLst>
      <p:ext uri="{BB962C8B-B14F-4D97-AF65-F5344CB8AC3E}">
        <p14:creationId xmlns:p14="http://schemas.microsoft.com/office/powerpoint/2010/main" val="42145066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2) Les comptes des institutions financières </a:t>
            </a:r>
            <a:endParaRPr lang="fr-FR" dirty="0"/>
          </a:p>
        </p:txBody>
      </p:sp>
      <p:sp>
        <p:nvSpPr>
          <p:cNvPr id="3" name="Espace réservé du contenu 2"/>
          <p:cNvSpPr>
            <a:spLocks noGrp="1"/>
          </p:cNvSpPr>
          <p:nvPr>
            <p:ph idx="1"/>
          </p:nvPr>
        </p:nvSpPr>
        <p:spPr/>
        <p:txBody>
          <a:bodyPr/>
          <a:lstStyle/>
          <a:p>
            <a:r>
              <a:rPr lang="fr-FR" dirty="0" smtClean="0"/>
              <a:t>2 – 2 ) Les comptes des sociétés d’assurances et des caisses de retraite :</a:t>
            </a:r>
          </a:p>
          <a:p>
            <a:r>
              <a:rPr lang="fr-FR" dirty="0" smtClean="0"/>
              <a:t>a) Le compte de production : </a:t>
            </a:r>
          </a:p>
          <a:p>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1713652244"/>
              </p:ext>
            </p:extLst>
          </p:nvPr>
        </p:nvGraphicFramePr>
        <p:xfrm>
          <a:off x="556978" y="2885351"/>
          <a:ext cx="7973410" cy="2564305"/>
        </p:xfrm>
        <a:graphic>
          <a:graphicData uri="http://schemas.openxmlformats.org/drawingml/2006/table">
            <a:tbl>
              <a:tblPr firstRow="1" bandRow="1">
                <a:tableStyleId>{3C2FFA5D-87B4-456A-9821-1D502468CF0F}</a:tableStyleId>
              </a:tblPr>
              <a:tblGrid>
                <a:gridCol w="3986705"/>
                <a:gridCol w="3986705"/>
              </a:tblGrid>
              <a:tr h="273027">
                <a:tc>
                  <a:txBody>
                    <a:bodyPr/>
                    <a:lstStyle/>
                    <a:p>
                      <a:pPr algn="ctr"/>
                      <a:r>
                        <a:rPr lang="fr-FR" dirty="0" smtClean="0"/>
                        <a:t>Emplois</a:t>
                      </a:r>
                      <a:endParaRPr lang="fr-FR" dirty="0"/>
                    </a:p>
                  </a:txBody>
                  <a:tcPr marL="68580" marR="68580"/>
                </a:tc>
                <a:tc>
                  <a:txBody>
                    <a:bodyPr/>
                    <a:lstStyle/>
                    <a:p>
                      <a:pPr algn="ctr"/>
                      <a:r>
                        <a:rPr lang="fr-FR" dirty="0" smtClean="0"/>
                        <a:t>Ressources </a:t>
                      </a:r>
                      <a:endParaRPr lang="fr-FR" dirty="0"/>
                    </a:p>
                  </a:txBody>
                  <a:tcPr marL="68580" marR="68580"/>
                </a:tc>
              </a:tr>
              <a:tr h="610740">
                <a:tc>
                  <a:txBody>
                    <a:bodyPr/>
                    <a:lstStyle/>
                    <a:p>
                      <a:pPr algn="ctr"/>
                      <a:r>
                        <a:rPr lang="fr-FR" b="0" baseline="0" dirty="0" smtClean="0"/>
                        <a:t>Consommation intermédiaire </a:t>
                      </a:r>
                    </a:p>
                    <a:p>
                      <a:pPr algn="ctr"/>
                      <a:endParaRPr lang="fr-FR" b="0" baseline="0" dirty="0" smtClean="0"/>
                    </a:p>
                    <a:p>
                      <a:pPr algn="ctr"/>
                      <a:r>
                        <a:rPr lang="fr-FR" b="1" baseline="0" dirty="0" smtClean="0"/>
                        <a:t>Valeur ajoutée brute (VAB) </a:t>
                      </a:r>
                    </a:p>
                  </a:txBody>
                  <a:tcPr marL="68580" marR="68580"/>
                </a:tc>
                <a:tc>
                  <a:txBody>
                    <a:bodyPr/>
                    <a:lstStyle/>
                    <a:p>
                      <a:pPr algn="ctr"/>
                      <a:r>
                        <a:rPr lang="fr-FR" b="0" dirty="0" smtClean="0"/>
                        <a:t>Production de biens et services marchands</a:t>
                      </a:r>
                      <a:endParaRPr lang="fr-FR" b="0" baseline="0" dirty="0" smtClean="0"/>
                    </a:p>
                  </a:txBody>
                  <a:tcPr marL="68580" marR="68580"/>
                </a:tc>
              </a:tr>
              <a:tr h="1284145">
                <a:tc>
                  <a:txBody>
                    <a:bodyPr/>
                    <a:lstStyle/>
                    <a:p>
                      <a:pPr algn="ctr"/>
                      <a:r>
                        <a:rPr lang="fr-FR" b="0" baseline="0" dirty="0" smtClean="0"/>
                        <a:t>Rémunérations salariales </a:t>
                      </a:r>
                    </a:p>
                    <a:p>
                      <a:pPr algn="ctr"/>
                      <a:r>
                        <a:rPr lang="fr-FR" b="0" baseline="0" dirty="0" smtClean="0"/>
                        <a:t>Impôts liés à la production </a:t>
                      </a:r>
                    </a:p>
                    <a:p>
                      <a:pPr algn="ctr"/>
                      <a:endParaRPr lang="fr-FR" b="0" baseline="0" dirty="0" smtClean="0"/>
                    </a:p>
                    <a:p>
                      <a:pPr algn="ctr"/>
                      <a:r>
                        <a:rPr lang="fr-FR" b="1" baseline="0" dirty="0" smtClean="0"/>
                        <a:t>Excédent brut d’exploitation (EBE) </a:t>
                      </a:r>
                    </a:p>
                  </a:txBody>
                  <a:tcPr marL="68580" marR="68580"/>
                </a:tc>
                <a:tc>
                  <a:txBody>
                    <a:bodyPr/>
                    <a:lstStyle/>
                    <a:p>
                      <a:pPr algn="ctr"/>
                      <a:r>
                        <a:rPr lang="fr-FR" b="1" baseline="0" dirty="0" smtClean="0"/>
                        <a:t>Valeur ajoutée brute (VAB) </a:t>
                      </a:r>
                    </a:p>
                    <a:p>
                      <a:pPr algn="ctr"/>
                      <a:r>
                        <a:rPr lang="fr-FR" b="0" baseline="0" dirty="0" smtClean="0"/>
                        <a:t>Subventions d’exploitation reçues </a:t>
                      </a:r>
                    </a:p>
                  </a:txBody>
                  <a:tcPr marL="68580" marR="68580"/>
                </a:tc>
              </a:tr>
            </a:tbl>
          </a:graphicData>
        </a:graphic>
      </p:graphicFrame>
    </p:spTree>
    <p:extLst>
      <p:ext uri="{BB962C8B-B14F-4D97-AF65-F5344CB8AC3E}">
        <p14:creationId xmlns:p14="http://schemas.microsoft.com/office/powerpoint/2010/main" val="5416080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2) Les comptes des institutions financières </a:t>
            </a:r>
            <a:endParaRPr lang="fr-FR" dirty="0"/>
          </a:p>
        </p:txBody>
      </p:sp>
      <p:sp>
        <p:nvSpPr>
          <p:cNvPr id="3" name="Espace réservé du contenu 2"/>
          <p:cNvSpPr>
            <a:spLocks noGrp="1"/>
          </p:cNvSpPr>
          <p:nvPr>
            <p:ph idx="1"/>
          </p:nvPr>
        </p:nvSpPr>
        <p:spPr/>
        <p:txBody>
          <a:bodyPr/>
          <a:lstStyle/>
          <a:p>
            <a:r>
              <a:rPr lang="fr-FR" dirty="0" smtClean="0"/>
              <a:t>2 – 2 ) Les comptes des sociétés d’assurances et des caisses de retraite :</a:t>
            </a:r>
          </a:p>
          <a:p>
            <a:r>
              <a:rPr lang="fr-FR" dirty="0" smtClean="0"/>
              <a:t>b) Le compte de revenus et dépenses : </a:t>
            </a:r>
          </a:p>
          <a:p>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3139246586"/>
              </p:ext>
            </p:extLst>
          </p:nvPr>
        </p:nvGraphicFramePr>
        <p:xfrm>
          <a:off x="538931" y="2676288"/>
          <a:ext cx="7973410" cy="4359780"/>
        </p:xfrm>
        <a:graphic>
          <a:graphicData uri="http://schemas.openxmlformats.org/drawingml/2006/table">
            <a:tbl>
              <a:tblPr firstRow="1" bandRow="1">
                <a:tableStyleId>{3C2FFA5D-87B4-456A-9821-1D502468CF0F}</a:tableStyleId>
              </a:tblPr>
              <a:tblGrid>
                <a:gridCol w="3986705"/>
                <a:gridCol w="3986705"/>
              </a:tblGrid>
              <a:tr h="273027">
                <a:tc>
                  <a:txBody>
                    <a:bodyPr/>
                    <a:lstStyle/>
                    <a:p>
                      <a:pPr algn="ctr"/>
                      <a:r>
                        <a:rPr lang="fr-FR" dirty="0" smtClean="0"/>
                        <a:t>Emplois</a:t>
                      </a:r>
                      <a:endParaRPr lang="fr-FR" dirty="0"/>
                    </a:p>
                  </a:txBody>
                  <a:tcPr marL="68580" marR="68580"/>
                </a:tc>
                <a:tc>
                  <a:txBody>
                    <a:bodyPr/>
                    <a:lstStyle/>
                    <a:p>
                      <a:pPr algn="ctr"/>
                      <a:r>
                        <a:rPr lang="fr-FR" dirty="0" smtClean="0"/>
                        <a:t>Ressources </a:t>
                      </a:r>
                      <a:endParaRPr lang="fr-FR" dirty="0"/>
                    </a:p>
                  </a:txBody>
                  <a:tcPr marL="68580" marR="68580"/>
                </a:tc>
              </a:tr>
              <a:tr h="610740">
                <a:tc>
                  <a:txBody>
                    <a:bodyPr/>
                    <a:lstStyle/>
                    <a:p>
                      <a:pPr algn="ctr"/>
                      <a:r>
                        <a:rPr lang="fr-FR" b="0" baseline="0" dirty="0" smtClean="0"/>
                        <a:t>Indemnité d’assurance dommage </a:t>
                      </a:r>
                    </a:p>
                    <a:p>
                      <a:pPr algn="ctr"/>
                      <a:r>
                        <a:rPr lang="fr-FR" b="0" baseline="0" dirty="0" smtClean="0"/>
                        <a:t>Intérêts versés </a:t>
                      </a:r>
                    </a:p>
                    <a:p>
                      <a:pPr algn="ctr"/>
                      <a:r>
                        <a:rPr lang="fr-FR" b="0" baseline="0" dirty="0" smtClean="0"/>
                        <a:t>Intérêts imputés sur les contrats d’assurance vie capitalisation </a:t>
                      </a:r>
                    </a:p>
                    <a:p>
                      <a:pPr algn="ctr"/>
                      <a:r>
                        <a:rPr lang="fr-FR" b="0" baseline="0" dirty="0" smtClean="0"/>
                        <a:t>Revenu de la terre et des actifs incorporels </a:t>
                      </a:r>
                    </a:p>
                    <a:p>
                      <a:pPr algn="ctr"/>
                      <a:r>
                        <a:rPr lang="fr-FR" b="0" baseline="0" dirty="0" smtClean="0"/>
                        <a:t>Dividendes et autres revenus des sociétés et quasi-sociétés </a:t>
                      </a:r>
                    </a:p>
                    <a:p>
                      <a:pPr algn="ctr"/>
                      <a:r>
                        <a:rPr lang="fr-FR" b="0" baseline="0" dirty="0" smtClean="0"/>
                        <a:t>Impôts directs </a:t>
                      </a:r>
                    </a:p>
                    <a:p>
                      <a:pPr algn="ctr"/>
                      <a:r>
                        <a:rPr lang="fr-FR" b="0" baseline="0" dirty="0" smtClean="0"/>
                        <a:t>Prestations sociales </a:t>
                      </a:r>
                    </a:p>
                    <a:p>
                      <a:pPr algn="ctr"/>
                      <a:r>
                        <a:rPr lang="fr-FR" b="0" baseline="0" dirty="0" smtClean="0"/>
                        <a:t>Autres transferts courants </a:t>
                      </a:r>
                    </a:p>
                    <a:p>
                      <a:pPr algn="ctr"/>
                      <a:r>
                        <a:rPr lang="fr-FR" b="1" baseline="0" dirty="0" smtClean="0"/>
                        <a:t>Revenu disponible brut  (R.D.B) </a:t>
                      </a:r>
                    </a:p>
                  </a:txBody>
                  <a:tcPr marL="68580" marR="68580"/>
                </a:tc>
                <a:tc>
                  <a:txBody>
                    <a:bodyPr/>
                    <a:lstStyle/>
                    <a:p>
                      <a:pPr algn="ctr"/>
                      <a:r>
                        <a:rPr lang="fr-FR" b="1" baseline="0" dirty="0" smtClean="0"/>
                        <a:t>E.B.E</a:t>
                      </a:r>
                    </a:p>
                    <a:p>
                      <a:pPr algn="ctr"/>
                      <a:r>
                        <a:rPr lang="fr-FR" b="0" baseline="0" dirty="0" smtClean="0"/>
                        <a:t>Prime d’assurance dommage nette </a:t>
                      </a:r>
                    </a:p>
                    <a:p>
                      <a:pPr algn="ctr"/>
                      <a:r>
                        <a:rPr lang="fr-FR" b="0" baseline="0" dirty="0" smtClean="0"/>
                        <a:t>Intérêts effectifs </a:t>
                      </a:r>
                    </a:p>
                    <a:p>
                      <a:pPr algn="ctr"/>
                      <a:r>
                        <a:rPr lang="fr-FR" b="0" baseline="0" dirty="0" smtClean="0"/>
                        <a:t>Revenu de la terre et des actifs incorporels </a:t>
                      </a:r>
                    </a:p>
                    <a:p>
                      <a:pPr algn="ctr"/>
                      <a:r>
                        <a:rPr lang="fr-FR" b="0" baseline="0" dirty="0" smtClean="0"/>
                        <a:t>Dividendes et autres revenus des sociétés et quasi-sociétés </a:t>
                      </a:r>
                    </a:p>
                    <a:p>
                      <a:pPr algn="ctr"/>
                      <a:r>
                        <a:rPr lang="fr-FR" b="0" baseline="0" dirty="0" smtClean="0"/>
                        <a:t>Cotisations sociales effectives et fictives </a:t>
                      </a:r>
                    </a:p>
                    <a:p>
                      <a:pPr algn="ctr"/>
                      <a:r>
                        <a:rPr lang="fr-FR" b="0" baseline="0" dirty="0" smtClean="0"/>
                        <a:t>Transferts courants </a:t>
                      </a:r>
                    </a:p>
                  </a:txBody>
                  <a:tcPr marL="68580" marR="68580"/>
                </a:tc>
              </a:tr>
              <a:tr h="610740">
                <a:tc>
                  <a:txBody>
                    <a:bodyPr/>
                    <a:lstStyle/>
                    <a:p>
                      <a:pPr algn="ctr"/>
                      <a:r>
                        <a:rPr lang="fr-FR" b="1" dirty="0" smtClean="0"/>
                        <a:t>Epargne brute (EB)</a:t>
                      </a:r>
                      <a:endParaRPr lang="fr-FR" b="1" dirty="0"/>
                    </a:p>
                  </a:txBody>
                  <a:tcPr marL="68580" marR="68580"/>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b="1" dirty="0" smtClean="0"/>
                        <a:t>Revenu disponible brut (RDB) </a:t>
                      </a:r>
                      <a:endParaRPr lang="fr-FR" b="1" dirty="0"/>
                    </a:p>
                  </a:txBody>
                  <a:tcPr marL="68580" marR="68580"/>
                </a:tc>
              </a:tr>
            </a:tbl>
          </a:graphicData>
        </a:graphic>
      </p:graphicFrame>
    </p:spTree>
    <p:extLst>
      <p:ext uri="{BB962C8B-B14F-4D97-AF65-F5344CB8AC3E}">
        <p14:creationId xmlns:p14="http://schemas.microsoft.com/office/powerpoint/2010/main" val="5467822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2) Les comptes des institutions financières </a:t>
            </a:r>
            <a:endParaRPr lang="fr-FR" dirty="0"/>
          </a:p>
        </p:txBody>
      </p:sp>
      <p:sp>
        <p:nvSpPr>
          <p:cNvPr id="3" name="Espace réservé du contenu 2"/>
          <p:cNvSpPr>
            <a:spLocks noGrp="1"/>
          </p:cNvSpPr>
          <p:nvPr>
            <p:ph idx="1"/>
          </p:nvPr>
        </p:nvSpPr>
        <p:spPr/>
        <p:txBody>
          <a:bodyPr/>
          <a:lstStyle/>
          <a:p>
            <a:r>
              <a:rPr lang="fr-FR" dirty="0" smtClean="0"/>
              <a:t>2 – 2 ) Les comptes des sociétés d’assurances et des caisses de retraite :</a:t>
            </a:r>
          </a:p>
          <a:p>
            <a:r>
              <a:rPr lang="fr-FR" dirty="0" smtClean="0"/>
              <a:t>c) Le compte de capital : </a:t>
            </a:r>
          </a:p>
          <a:p>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136452102"/>
              </p:ext>
            </p:extLst>
          </p:nvPr>
        </p:nvGraphicFramePr>
        <p:xfrm>
          <a:off x="538931" y="2676288"/>
          <a:ext cx="7973410" cy="2377440"/>
        </p:xfrm>
        <a:graphic>
          <a:graphicData uri="http://schemas.openxmlformats.org/drawingml/2006/table">
            <a:tbl>
              <a:tblPr firstRow="1" bandRow="1">
                <a:tableStyleId>{3C2FFA5D-87B4-456A-9821-1D502468CF0F}</a:tableStyleId>
              </a:tblPr>
              <a:tblGrid>
                <a:gridCol w="3986705"/>
                <a:gridCol w="3986705"/>
              </a:tblGrid>
              <a:tr h="273027">
                <a:tc>
                  <a:txBody>
                    <a:bodyPr/>
                    <a:lstStyle/>
                    <a:p>
                      <a:pPr algn="ctr"/>
                      <a:r>
                        <a:rPr lang="fr-FR" dirty="0" smtClean="0"/>
                        <a:t>Emplois</a:t>
                      </a:r>
                      <a:endParaRPr lang="fr-FR" dirty="0"/>
                    </a:p>
                  </a:txBody>
                  <a:tcPr marL="68580" marR="68580"/>
                </a:tc>
                <a:tc>
                  <a:txBody>
                    <a:bodyPr/>
                    <a:lstStyle/>
                    <a:p>
                      <a:pPr algn="ctr"/>
                      <a:r>
                        <a:rPr lang="fr-FR" dirty="0" smtClean="0"/>
                        <a:t>Ressources </a:t>
                      </a:r>
                      <a:endParaRPr lang="fr-FR" dirty="0"/>
                    </a:p>
                  </a:txBody>
                  <a:tcPr marL="68580" marR="68580"/>
                </a:tc>
              </a:tr>
              <a:tr h="610740">
                <a:tc>
                  <a:txBody>
                    <a:bodyPr/>
                    <a:lstStyle/>
                    <a:p>
                      <a:pPr algn="ctr"/>
                      <a:r>
                        <a:rPr lang="fr-FR" b="0" baseline="0" dirty="0" smtClean="0"/>
                        <a:t>Formation brute de capital fixe </a:t>
                      </a:r>
                    </a:p>
                    <a:p>
                      <a:pPr algn="ctr"/>
                      <a:r>
                        <a:rPr lang="fr-FR" b="0" baseline="0" dirty="0" smtClean="0"/>
                        <a:t>Variations des stocks </a:t>
                      </a:r>
                    </a:p>
                    <a:p>
                      <a:pPr algn="ctr"/>
                      <a:r>
                        <a:rPr lang="fr-FR" b="0" baseline="0" dirty="0" smtClean="0"/>
                        <a:t>Achats nets de terrains et d’actifs incorporels </a:t>
                      </a:r>
                    </a:p>
                    <a:p>
                      <a:pPr algn="ctr"/>
                      <a:r>
                        <a:rPr lang="fr-FR" b="0" baseline="0" dirty="0" smtClean="0"/>
                        <a:t>Transferts en capital versés </a:t>
                      </a:r>
                    </a:p>
                    <a:p>
                      <a:pPr algn="ctr"/>
                      <a:endParaRPr lang="fr-FR" b="0" baseline="0" dirty="0" smtClean="0"/>
                    </a:p>
                    <a:p>
                      <a:pPr marL="0" marR="0" indent="0" algn="ctr" defTabSz="457200" rtl="0" eaLnBrk="1" fontAlgn="auto" latinLnBrk="0" hangingPunct="1">
                        <a:lnSpc>
                          <a:spcPct val="100000"/>
                        </a:lnSpc>
                        <a:spcBef>
                          <a:spcPts val="0"/>
                        </a:spcBef>
                        <a:spcAft>
                          <a:spcPts val="0"/>
                        </a:spcAft>
                        <a:buClrTx/>
                        <a:buSzTx/>
                        <a:buFontTx/>
                        <a:buNone/>
                        <a:tabLst/>
                        <a:defRPr/>
                      </a:pPr>
                      <a:r>
                        <a:rPr lang="fr-FR" b="1" baseline="0" dirty="0" smtClean="0"/>
                        <a:t>Capacité de financement (CF)</a:t>
                      </a:r>
                    </a:p>
                  </a:txBody>
                  <a:tcPr marL="68580" marR="68580"/>
                </a:tc>
                <a:tc>
                  <a:txBody>
                    <a:bodyPr/>
                    <a:lstStyle/>
                    <a:p>
                      <a:pPr algn="ctr"/>
                      <a:r>
                        <a:rPr lang="fr-FR" b="1" baseline="0" dirty="0" smtClean="0"/>
                        <a:t>Epargne brute </a:t>
                      </a:r>
                    </a:p>
                    <a:p>
                      <a:pPr algn="ctr"/>
                      <a:r>
                        <a:rPr lang="fr-FR" b="0" baseline="0" dirty="0" smtClean="0"/>
                        <a:t>Transferts en capital reçus </a:t>
                      </a:r>
                    </a:p>
                    <a:p>
                      <a:pPr algn="ctr"/>
                      <a:endParaRPr lang="fr-FR" b="0" baseline="0" dirty="0" smtClean="0"/>
                    </a:p>
                    <a:p>
                      <a:pPr marL="0" marR="0" indent="0" algn="ctr" defTabSz="457200" rtl="0" eaLnBrk="1" fontAlgn="auto" latinLnBrk="0" hangingPunct="1">
                        <a:lnSpc>
                          <a:spcPct val="100000"/>
                        </a:lnSpc>
                        <a:spcBef>
                          <a:spcPts val="0"/>
                        </a:spcBef>
                        <a:spcAft>
                          <a:spcPts val="0"/>
                        </a:spcAft>
                        <a:buClrTx/>
                        <a:buSzTx/>
                        <a:buFontTx/>
                        <a:buNone/>
                        <a:tabLst/>
                        <a:defRPr/>
                      </a:pPr>
                      <a:endParaRPr lang="fr-FR" b="1" baseline="0" dirty="0" smtClean="0"/>
                    </a:p>
                    <a:p>
                      <a:pPr marL="0" marR="0" indent="0" algn="ctr" defTabSz="457200" rtl="0" eaLnBrk="1" fontAlgn="auto" latinLnBrk="0" hangingPunct="1">
                        <a:lnSpc>
                          <a:spcPct val="100000"/>
                        </a:lnSpc>
                        <a:spcBef>
                          <a:spcPts val="0"/>
                        </a:spcBef>
                        <a:spcAft>
                          <a:spcPts val="0"/>
                        </a:spcAft>
                        <a:buClrTx/>
                        <a:buSzTx/>
                        <a:buFontTx/>
                        <a:buNone/>
                        <a:tabLst/>
                        <a:defRPr/>
                      </a:pPr>
                      <a:endParaRPr lang="fr-FR" b="1" baseline="0" dirty="0" smtClean="0"/>
                    </a:p>
                    <a:p>
                      <a:pPr marL="0" marR="0" indent="0" algn="ctr" defTabSz="457200" rtl="0" eaLnBrk="1" fontAlgn="auto" latinLnBrk="0" hangingPunct="1">
                        <a:lnSpc>
                          <a:spcPct val="100000"/>
                        </a:lnSpc>
                        <a:spcBef>
                          <a:spcPts val="0"/>
                        </a:spcBef>
                        <a:spcAft>
                          <a:spcPts val="0"/>
                        </a:spcAft>
                        <a:buClrTx/>
                        <a:buSzTx/>
                        <a:buFontTx/>
                        <a:buNone/>
                        <a:tabLst/>
                        <a:defRPr/>
                      </a:pPr>
                      <a:r>
                        <a:rPr lang="fr-FR" b="1" baseline="0" dirty="0" smtClean="0"/>
                        <a:t>Besoin de financement (BF)</a:t>
                      </a:r>
                      <a:endParaRPr lang="fr-FR" b="1" dirty="0" smtClean="0"/>
                    </a:p>
                  </a:txBody>
                  <a:tcPr marL="68580" marR="68580"/>
                </a:tc>
              </a:tr>
            </a:tbl>
          </a:graphicData>
        </a:graphic>
      </p:graphicFrame>
    </p:spTree>
    <p:extLst>
      <p:ext uri="{BB962C8B-B14F-4D97-AF65-F5344CB8AC3E}">
        <p14:creationId xmlns:p14="http://schemas.microsoft.com/office/powerpoint/2010/main" val="3817471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2) Les comptes des institutions financières </a:t>
            </a:r>
            <a:endParaRPr lang="fr-FR" dirty="0"/>
          </a:p>
        </p:txBody>
      </p:sp>
      <p:sp>
        <p:nvSpPr>
          <p:cNvPr id="3" name="Espace réservé du contenu 2"/>
          <p:cNvSpPr>
            <a:spLocks noGrp="1"/>
          </p:cNvSpPr>
          <p:nvPr>
            <p:ph idx="1"/>
          </p:nvPr>
        </p:nvSpPr>
        <p:spPr/>
        <p:txBody>
          <a:bodyPr/>
          <a:lstStyle/>
          <a:p>
            <a:r>
              <a:rPr lang="fr-FR" dirty="0" smtClean="0"/>
              <a:t>2 – 2 ) Les comptes des sociétés d’assurances et des caisses de retraite :</a:t>
            </a:r>
          </a:p>
          <a:p>
            <a:r>
              <a:rPr lang="fr-FR" dirty="0" smtClean="0"/>
              <a:t>d) Le compte financier : </a:t>
            </a:r>
          </a:p>
          <a:p>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3546840036"/>
              </p:ext>
            </p:extLst>
          </p:nvPr>
        </p:nvGraphicFramePr>
        <p:xfrm>
          <a:off x="538931" y="2789097"/>
          <a:ext cx="7973410" cy="4404170"/>
        </p:xfrm>
        <a:graphic>
          <a:graphicData uri="http://schemas.openxmlformats.org/drawingml/2006/table">
            <a:tbl>
              <a:tblPr firstRow="1" bandRow="1">
                <a:tableStyleId>{3C2FFA5D-87B4-456A-9821-1D502468CF0F}</a:tableStyleId>
              </a:tblPr>
              <a:tblGrid>
                <a:gridCol w="3986705"/>
                <a:gridCol w="3986705"/>
              </a:tblGrid>
              <a:tr h="472250">
                <a:tc>
                  <a:txBody>
                    <a:bodyPr/>
                    <a:lstStyle/>
                    <a:p>
                      <a:pPr algn="ctr"/>
                      <a:r>
                        <a:rPr lang="fr-FR" dirty="0" smtClean="0"/>
                        <a:t>Variation des créances </a:t>
                      </a:r>
                      <a:endParaRPr lang="fr-FR" dirty="0"/>
                    </a:p>
                  </a:txBody>
                  <a:tcPr marL="68580" marR="68580"/>
                </a:tc>
                <a:tc>
                  <a:txBody>
                    <a:bodyPr/>
                    <a:lstStyle/>
                    <a:p>
                      <a:pPr algn="ctr"/>
                      <a:r>
                        <a:rPr lang="fr-FR" dirty="0" smtClean="0"/>
                        <a:t>Variation des engagements </a:t>
                      </a:r>
                      <a:endParaRPr lang="fr-FR" dirty="0"/>
                    </a:p>
                  </a:txBody>
                  <a:tcPr marL="68580" marR="68580"/>
                </a:tc>
              </a:tr>
              <a:tr h="2826632">
                <a:tc>
                  <a:txBody>
                    <a:bodyPr/>
                    <a:lstStyle/>
                    <a:p>
                      <a:pPr algn="ctr"/>
                      <a:r>
                        <a:rPr lang="fr-FR" b="0" baseline="0" dirty="0" smtClean="0"/>
                        <a:t>Devises </a:t>
                      </a:r>
                    </a:p>
                    <a:p>
                      <a:pPr algn="ctr"/>
                      <a:r>
                        <a:rPr lang="fr-FR" b="0" baseline="0" dirty="0" smtClean="0"/>
                        <a:t>Monnaie  </a:t>
                      </a:r>
                    </a:p>
                    <a:p>
                      <a:pPr algn="ctr"/>
                      <a:r>
                        <a:rPr lang="fr-FR" b="0" baseline="0" dirty="0" smtClean="0"/>
                        <a:t>Titres à court terme négociables </a:t>
                      </a:r>
                    </a:p>
                    <a:p>
                      <a:pPr algn="ctr"/>
                      <a:r>
                        <a:rPr lang="fr-FR" b="0" baseline="0" dirty="0" smtClean="0"/>
                        <a:t>Obligations et bons à moyen et long terme </a:t>
                      </a:r>
                    </a:p>
                    <a:p>
                      <a:pPr algn="ctr"/>
                      <a:r>
                        <a:rPr lang="fr-FR" b="0" baseline="0" dirty="0" smtClean="0"/>
                        <a:t>Actions et autres participations </a:t>
                      </a:r>
                    </a:p>
                    <a:p>
                      <a:pPr algn="ctr"/>
                      <a:r>
                        <a:rPr lang="fr-FR" b="0" baseline="0" dirty="0" smtClean="0"/>
                        <a:t>Crédits à court terme </a:t>
                      </a:r>
                    </a:p>
                    <a:p>
                      <a:pPr algn="ctr"/>
                      <a:r>
                        <a:rPr lang="fr-FR" b="0" baseline="0" dirty="0" smtClean="0"/>
                        <a:t>Crédits à long et moyen terme </a:t>
                      </a:r>
                    </a:p>
                    <a:p>
                      <a:pPr algn="ctr"/>
                      <a:r>
                        <a:rPr lang="fr-FR" b="0" baseline="0" dirty="0" smtClean="0"/>
                        <a:t>Autres créances </a:t>
                      </a:r>
                    </a:p>
                    <a:p>
                      <a:pPr algn="ctr"/>
                      <a:endParaRPr lang="fr-FR" b="0" baseline="0" dirty="0" smtClean="0"/>
                    </a:p>
                    <a:p>
                      <a:pPr algn="ctr"/>
                      <a:endParaRPr lang="fr-FR" b="1" baseline="0" dirty="0" smtClean="0"/>
                    </a:p>
                    <a:p>
                      <a:pPr algn="ctr"/>
                      <a:endParaRPr lang="fr-FR" b="1" baseline="0" dirty="0" smtClean="0"/>
                    </a:p>
                    <a:p>
                      <a:pPr algn="ctr"/>
                      <a:r>
                        <a:rPr lang="fr-FR" b="1" baseline="0" dirty="0" smtClean="0"/>
                        <a:t>Solde des engagements </a:t>
                      </a:r>
                    </a:p>
                  </a:txBody>
                  <a:tcPr marL="68580" marR="68580"/>
                </a:tc>
                <a:tc>
                  <a:txBody>
                    <a:bodyPr/>
                    <a:lstStyle/>
                    <a:p>
                      <a:pPr algn="ctr"/>
                      <a:r>
                        <a:rPr lang="fr-FR" b="0" baseline="0" dirty="0" smtClean="0"/>
                        <a:t>Dépôts non monétaires et titres à court terme </a:t>
                      </a:r>
                    </a:p>
                    <a:p>
                      <a:pPr algn="ctr"/>
                      <a:r>
                        <a:rPr lang="fr-FR" b="0" baseline="0" dirty="0" smtClean="0"/>
                        <a:t>Obligations et bons à moyen et long terme </a:t>
                      </a:r>
                    </a:p>
                    <a:p>
                      <a:pPr algn="ctr"/>
                      <a:r>
                        <a:rPr lang="fr-FR" b="0" baseline="0" dirty="0" smtClean="0"/>
                        <a:t>Actions et autres participations </a:t>
                      </a:r>
                    </a:p>
                    <a:p>
                      <a:pPr algn="ctr"/>
                      <a:r>
                        <a:rPr lang="fr-FR" b="0" baseline="0" dirty="0" smtClean="0"/>
                        <a:t>Crédits à court terme </a:t>
                      </a:r>
                    </a:p>
                    <a:p>
                      <a:pPr algn="ctr"/>
                      <a:r>
                        <a:rPr lang="fr-FR" b="0" baseline="0" dirty="0" smtClean="0"/>
                        <a:t>Crédits à long et moyen terme </a:t>
                      </a:r>
                    </a:p>
                    <a:p>
                      <a:pPr algn="ctr"/>
                      <a:r>
                        <a:rPr lang="fr-FR" b="0" baseline="0" dirty="0" smtClean="0"/>
                        <a:t>Réserves primes et réserves sinistres </a:t>
                      </a:r>
                    </a:p>
                    <a:p>
                      <a:pPr algn="ctr"/>
                      <a:r>
                        <a:rPr lang="fr-FR" b="0" baseline="0" dirty="0" smtClean="0"/>
                        <a:t>Réserves mathématiques </a:t>
                      </a:r>
                    </a:p>
                    <a:p>
                      <a:pPr algn="ctr"/>
                      <a:r>
                        <a:rPr lang="fr-FR" b="0" baseline="0" dirty="0" smtClean="0"/>
                        <a:t>Droits des assurés sur les réserves techniques d’assurance vie </a:t>
                      </a:r>
                    </a:p>
                    <a:p>
                      <a:pPr algn="ctr"/>
                      <a:r>
                        <a:rPr lang="fr-FR" b="0" baseline="0" dirty="0" smtClean="0"/>
                        <a:t>Autres engagements </a:t>
                      </a:r>
                    </a:p>
                    <a:p>
                      <a:pPr algn="ctr"/>
                      <a:endParaRPr lang="fr-FR" b="0" baseline="0" dirty="0" smtClean="0"/>
                    </a:p>
                    <a:p>
                      <a:pPr algn="ctr"/>
                      <a:r>
                        <a:rPr lang="fr-FR" b="1" baseline="0" dirty="0" smtClean="0"/>
                        <a:t>Solde des créances </a:t>
                      </a:r>
                      <a:endParaRPr lang="fr-FR" b="1" dirty="0"/>
                    </a:p>
                  </a:txBody>
                  <a:tcPr marL="68580" marR="68580"/>
                </a:tc>
              </a:tr>
            </a:tbl>
          </a:graphicData>
        </a:graphic>
      </p:graphicFrame>
    </p:spTree>
    <p:extLst>
      <p:ext uri="{BB962C8B-B14F-4D97-AF65-F5344CB8AC3E}">
        <p14:creationId xmlns:p14="http://schemas.microsoft.com/office/powerpoint/2010/main" val="2659065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 Les comptes d’analyse </a:t>
            </a:r>
            <a:endParaRPr lang="fr-FR" dirty="0"/>
          </a:p>
        </p:txBody>
      </p:sp>
      <p:sp>
        <p:nvSpPr>
          <p:cNvPr id="3" name="Espace réservé du contenu 2"/>
          <p:cNvSpPr>
            <a:spLocks noGrp="1"/>
          </p:cNvSpPr>
          <p:nvPr>
            <p:ph idx="1"/>
          </p:nvPr>
        </p:nvSpPr>
        <p:spPr/>
        <p:txBody>
          <a:bodyPr>
            <a:normAutofit fontScale="77500" lnSpcReduction="20000"/>
          </a:bodyPr>
          <a:lstStyle/>
          <a:p>
            <a:r>
              <a:rPr lang="fr-FR" dirty="0" smtClean="0"/>
              <a:t>Les comptes sectoriels permettent de décrire les opérations économiques réalisées par les différents secteurs institutionnels. </a:t>
            </a:r>
          </a:p>
          <a:p>
            <a:r>
              <a:rPr lang="fr-FR" dirty="0" smtClean="0"/>
              <a:t>Le système marocain de comptabilité nationale retient pour chaque secteur institutionnel résident les comptes suivants : </a:t>
            </a:r>
          </a:p>
          <a:p>
            <a:pPr lvl="1"/>
            <a:r>
              <a:rPr lang="fr-FR" dirty="0" smtClean="0"/>
              <a:t>1) le compte de production ; </a:t>
            </a:r>
          </a:p>
          <a:p>
            <a:pPr lvl="1"/>
            <a:r>
              <a:rPr lang="fr-FR" dirty="0" smtClean="0"/>
              <a:t>2) le compte de revenus et dépenses ; </a:t>
            </a:r>
          </a:p>
          <a:p>
            <a:pPr lvl="1"/>
            <a:r>
              <a:rPr lang="fr-FR" dirty="0" smtClean="0"/>
              <a:t>3) le compte de capital ; </a:t>
            </a:r>
          </a:p>
          <a:p>
            <a:pPr lvl="1"/>
            <a:r>
              <a:rPr lang="fr-FR" dirty="0" smtClean="0"/>
              <a:t>4) et le compte financier. </a:t>
            </a:r>
          </a:p>
          <a:p>
            <a:r>
              <a:rPr lang="fr-FR" dirty="0" smtClean="0"/>
              <a:t>Ces comptes sont classés selon un ordre logique et articulés entre eux. En effet, le solde de chaque compte alimente les ressources du compte suivant. </a:t>
            </a:r>
            <a:endParaRPr lang="fr-FR" dirty="0"/>
          </a:p>
        </p:txBody>
      </p:sp>
    </p:spTree>
    <p:extLst>
      <p:ext uri="{BB962C8B-B14F-4D97-AF65-F5344CB8AC3E}">
        <p14:creationId xmlns:p14="http://schemas.microsoft.com/office/powerpoint/2010/main" val="30336407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3) Les comptes des administrations publiques</a:t>
            </a:r>
            <a:endParaRPr lang="fr-FR" dirty="0"/>
          </a:p>
        </p:txBody>
      </p:sp>
      <p:sp>
        <p:nvSpPr>
          <p:cNvPr id="3" name="Espace réservé du contenu 2"/>
          <p:cNvSpPr>
            <a:spLocks noGrp="1"/>
          </p:cNvSpPr>
          <p:nvPr>
            <p:ph idx="1"/>
          </p:nvPr>
        </p:nvSpPr>
        <p:spPr/>
        <p:txBody>
          <a:bodyPr/>
          <a:lstStyle/>
          <a:p>
            <a:r>
              <a:rPr lang="fr-FR" dirty="0" smtClean="0"/>
              <a:t>a) Le compte de production : </a:t>
            </a:r>
          </a:p>
          <a:p>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980129441"/>
              </p:ext>
            </p:extLst>
          </p:nvPr>
        </p:nvGraphicFramePr>
        <p:xfrm>
          <a:off x="1170590" y="2163456"/>
          <a:ext cx="6413316" cy="3033686"/>
        </p:xfrm>
        <a:graphic>
          <a:graphicData uri="http://schemas.openxmlformats.org/drawingml/2006/table">
            <a:tbl>
              <a:tblPr firstRow="1" bandRow="1">
                <a:tableStyleId>{3C2FFA5D-87B4-456A-9821-1D502468CF0F}</a:tableStyleId>
              </a:tblPr>
              <a:tblGrid>
                <a:gridCol w="3206658"/>
                <a:gridCol w="3206658"/>
              </a:tblGrid>
              <a:tr h="381926">
                <a:tc>
                  <a:txBody>
                    <a:bodyPr/>
                    <a:lstStyle/>
                    <a:p>
                      <a:pPr algn="ctr"/>
                      <a:r>
                        <a:rPr lang="fr-FR" dirty="0" smtClean="0"/>
                        <a:t>Emplois</a:t>
                      </a:r>
                      <a:endParaRPr lang="fr-FR" dirty="0"/>
                    </a:p>
                  </a:txBody>
                  <a:tcPr marL="68580" marR="68580"/>
                </a:tc>
                <a:tc>
                  <a:txBody>
                    <a:bodyPr/>
                    <a:lstStyle/>
                    <a:p>
                      <a:pPr algn="ctr"/>
                      <a:r>
                        <a:rPr lang="fr-FR" dirty="0" smtClean="0"/>
                        <a:t>Ressources </a:t>
                      </a:r>
                      <a:endParaRPr lang="fr-FR" dirty="0"/>
                    </a:p>
                  </a:txBody>
                  <a:tcPr marL="68580" marR="68580"/>
                </a:tc>
              </a:tr>
              <a:tr h="659215">
                <a:tc>
                  <a:txBody>
                    <a:bodyPr/>
                    <a:lstStyle/>
                    <a:p>
                      <a:pPr algn="ctr"/>
                      <a:r>
                        <a:rPr lang="fr-FR" dirty="0" smtClean="0"/>
                        <a:t>Consommation intermédiaire </a:t>
                      </a:r>
                    </a:p>
                    <a:p>
                      <a:pPr algn="ctr"/>
                      <a:r>
                        <a:rPr lang="fr-FR" b="1" dirty="0" smtClean="0"/>
                        <a:t>Valeur ajoutée brute (VAB)</a:t>
                      </a:r>
                      <a:endParaRPr lang="fr-FR" b="1" dirty="0"/>
                    </a:p>
                  </a:txBody>
                  <a:tcPr marL="68580" marR="68580"/>
                </a:tc>
                <a:tc>
                  <a:txBody>
                    <a:bodyPr/>
                    <a:lstStyle/>
                    <a:p>
                      <a:pPr algn="ctr"/>
                      <a:r>
                        <a:rPr lang="fr-FR" dirty="0" smtClean="0"/>
                        <a:t>Ventes de services non marchands </a:t>
                      </a:r>
                    </a:p>
                    <a:p>
                      <a:pPr algn="ctr"/>
                      <a:r>
                        <a:rPr lang="fr-FR" dirty="0" smtClean="0"/>
                        <a:t>Production de services marchands et non marchands </a:t>
                      </a:r>
                      <a:endParaRPr lang="fr-FR" dirty="0"/>
                    </a:p>
                  </a:txBody>
                  <a:tcPr marL="68580" marR="68580"/>
                </a:tc>
              </a:tr>
              <a:tr h="941735">
                <a:tc>
                  <a:txBody>
                    <a:bodyPr/>
                    <a:lstStyle/>
                    <a:p>
                      <a:pPr algn="ctr"/>
                      <a:r>
                        <a:rPr lang="fr-FR" dirty="0" smtClean="0"/>
                        <a:t>Rémunérations salariales </a:t>
                      </a:r>
                    </a:p>
                    <a:p>
                      <a:pPr algn="ctr"/>
                      <a:r>
                        <a:rPr lang="fr-FR" dirty="0" smtClean="0"/>
                        <a:t>Impôts liés à la production (sauf TVA)</a:t>
                      </a:r>
                    </a:p>
                    <a:p>
                      <a:pPr algn="ctr"/>
                      <a:r>
                        <a:rPr lang="fr-FR" b="1" baseline="0" dirty="0" smtClean="0"/>
                        <a:t>Excédent brut d’exploitation (EBE)</a:t>
                      </a:r>
                      <a:endParaRPr lang="fr-FR" dirty="0"/>
                    </a:p>
                  </a:txBody>
                  <a:tcPr marL="68580" marR="68580"/>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b="1" dirty="0" smtClean="0"/>
                        <a:t>Valeur ajoutée brute (VAB)</a:t>
                      </a:r>
                    </a:p>
                    <a:p>
                      <a:pPr algn="ctr"/>
                      <a:r>
                        <a:rPr lang="fr-FR" dirty="0" smtClean="0"/>
                        <a:t>Subventions d’exploitation reçues</a:t>
                      </a:r>
                      <a:endParaRPr lang="fr-FR" dirty="0"/>
                    </a:p>
                  </a:txBody>
                  <a:tcPr marL="68580" marR="68580"/>
                </a:tc>
              </a:tr>
            </a:tbl>
          </a:graphicData>
        </a:graphic>
      </p:graphicFrame>
    </p:spTree>
    <p:extLst>
      <p:ext uri="{BB962C8B-B14F-4D97-AF65-F5344CB8AC3E}">
        <p14:creationId xmlns:p14="http://schemas.microsoft.com/office/powerpoint/2010/main" val="38813433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3) Les comptes des administrations publiques</a:t>
            </a:r>
            <a:endParaRPr lang="fr-FR" dirty="0"/>
          </a:p>
        </p:txBody>
      </p:sp>
      <p:sp>
        <p:nvSpPr>
          <p:cNvPr id="3" name="Espace réservé du contenu 2"/>
          <p:cNvSpPr>
            <a:spLocks noGrp="1"/>
          </p:cNvSpPr>
          <p:nvPr>
            <p:ph idx="1"/>
          </p:nvPr>
        </p:nvSpPr>
        <p:spPr/>
        <p:txBody>
          <a:bodyPr/>
          <a:lstStyle/>
          <a:p>
            <a:r>
              <a:rPr lang="fr-FR" dirty="0" smtClean="0"/>
              <a:t>b) Le compte de revenus et dépenses : </a:t>
            </a:r>
          </a:p>
          <a:p>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616770435"/>
              </p:ext>
            </p:extLst>
          </p:nvPr>
        </p:nvGraphicFramePr>
        <p:xfrm>
          <a:off x="83992" y="2056269"/>
          <a:ext cx="9060009" cy="5212080"/>
        </p:xfrm>
        <a:graphic>
          <a:graphicData uri="http://schemas.openxmlformats.org/drawingml/2006/table">
            <a:tbl>
              <a:tblPr firstRow="1" bandRow="1">
                <a:tableStyleId>{3C2FFA5D-87B4-456A-9821-1D502468CF0F}</a:tableStyleId>
              </a:tblPr>
              <a:tblGrid>
                <a:gridCol w="4987319"/>
                <a:gridCol w="4072690"/>
              </a:tblGrid>
              <a:tr h="333690">
                <a:tc>
                  <a:txBody>
                    <a:bodyPr/>
                    <a:lstStyle/>
                    <a:p>
                      <a:pPr algn="ctr"/>
                      <a:r>
                        <a:rPr lang="fr-FR" dirty="0" smtClean="0"/>
                        <a:t>Emplois</a:t>
                      </a:r>
                      <a:endParaRPr lang="fr-FR" dirty="0"/>
                    </a:p>
                  </a:txBody>
                  <a:tcPr marL="68580" marR="68580"/>
                </a:tc>
                <a:tc>
                  <a:txBody>
                    <a:bodyPr/>
                    <a:lstStyle/>
                    <a:p>
                      <a:pPr algn="ctr"/>
                      <a:r>
                        <a:rPr lang="fr-FR" dirty="0" smtClean="0"/>
                        <a:t>Ressources </a:t>
                      </a:r>
                      <a:endParaRPr lang="fr-FR" dirty="0"/>
                    </a:p>
                  </a:txBody>
                  <a:tcPr marL="68580" marR="68580"/>
                </a:tc>
              </a:tr>
              <a:tr h="3336902">
                <a:tc>
                  <a:txBody>
                    <a:bodyPr/>
                    <a:lstStyle/>
                    <a:p>
                      <a:pPr algn="ctr"/>
                      <a:r>
                        <a:rPr lang="fr-FR" b="0" dirty="0" smtClean="0"/>
                        <a:t>Subvention d’exploitation versées </a:t>
                      </a:r>
                      <a:endParaRPr lang="fr-FR" b="0" baseline="0" dirty="0" smtClean="0"/>
                    </a:p>
                    <a:p>
                      <a:pPr algn="ctr"/>
                      <a:r>
                        <a:rPr lang="fr-FR" b="0" baseline="0" dirty="0" smtClean="0"/>
                        <a:t>Revenus de la de la terre et des actifs incorporels versés </a:t>
                      </a:r>
                    </a:p>
                    <a:p>
                      <a:pPr algn="ctr"/>
                      <a:r>
                        <a:rPr lang="fr-FR" b="0" baseline="0" dirty="0" smtClean="0"/>
                        <a:t>Intérêts versés </a:t>
                      </a:r>
                    </a:p>
                    <a:p>
                      <a:pPr algn="ctr"/>
                      <a:r>
                        <a:rPr lang="fr-FR" b="0" baseline="0" dirty="0" smtClean="0"/>
                        <a:t>Revenus prélevés par les chefs des quasi-sociétés </a:t>
                      </a:r>
                    </a:p>
                    <a:p>
                      <a:pPr algn="ctr"/>
                      <a:r>
                        <a:rPr lang="fr-FR" b="0" baseline="0" dirty="0" smtClean="0"/>
                        <a:t>Prestations de la sécurité sociale </a:t>
                      </a:r>
                    </a:p>
                    <a:p>
                      <a:pPr algn="ctr"/>
                      <a:r>
                        <a:rPr lang="fr-FR" b="0" baseline="0" dirty="0" smtClean="0"/>
                        <a:t>Prestation sociales directes </a:t>
                      </a:r>
                    </a:p>
                    <a:p>
                      <a:pPr algn="ctr"/>
                      <a:r>
                        <a:rPr lang="fr-FR" b="0" baseline="0" dirty="0" smtClean="0"/>
                        <a:t>Primes nettes d’assurance dommage  </a:t>
                      </a:r>
                    </a:p>
                    <a:p>
                      <a:pPr algn="ctr"/>
                      <a:r>
                        <a:rPr lang="fr-FR" b="0" baseline="0" dirty="0" smtClean="0"/>
                        <a:t>Transferts courants versés au reste du monde </a:t>
                      </a:r>
                    </a:p>
                    <a:p>
                      <a:pPr algn="ctr"/>
                      <a:r>
                        <a:rPr lang="fr-FR" b="0" baseline="0" dirty="0" smtClean="0"/>
                        <a:t>Autres transferts courants versés aux secteurs institutionnels résidents </a:t>
                      </a:r>
                    </a:p>
                    <a:p>
                      <a:pPr algn="ctr"/>
                      <a:r>
                        <a:rPr lang="fr-FR" b="1" baseline="0" dirty="0" smtClean="0"/>
                        <a:t>Revenu disponible brut (RDB)</a:t>
                      </a:r>
                      <a:endParaRPr lang="fr-FR" b="1" dirty="0"/>
                    </a:p>
                  </a:txBody>
                  <a:tcPr marL="68580" marR="68580"/>
                </a:tc>
                <a:tc>
                  <a:txBody>
                    <a:bodyPr/>
                    <a:lstStyle/>
                    <a:p>
                      <a:pPr algn="ctr"/>
                      <a:r>
                        <a:rPr lang="fr-FR" b="1" dirty="0" smtClean="0"/>
                        <a:t>EBE </a:t>
                      </a:r>
                    </a:p>
                    <a:p>
                      <a:pPr algn="ctr"/>
                      <a:r>
                        <a:rPr lang="fr-FR" b="0" dirty="0" smtClean="0"/>
                        <a:t>Impôts</a:t>
                      </a:r>
                      <a:r>
                        <a:rPr lang="fr-FR" b="0" baseline="0" dirty="0" smtClean="0"/>
                        <a:t> liés à la production</a:t>
                      </a:r>
                    </a:p>
                    <a:p>
                      <a:pPr algn="ctr"/>
                      <a:r>
                        <a:rPr lang="fr-FR" b="0" baseline="0" dirty="0" smtClean="0"/>
                        <a:t>Impôts sur le revenu et le patrimoine </a:t>
                      </a:r>
                      <a:endParaRPr lang="fr-FR" b="0" dirty="0" smtClean="0"/>
                    </a:p>
                    <a:p>
                      <a:pPr algn="ctr"/>
                      <a:r>
                        <a:rPr lang="fr-FR" b="0" dirty="0" smtClean="0"/>
                        <a:t>Revenus de la </a:t>
                      </a:r>
                      <a:r>
                        <a:rPr lang="fr-FR" b="0" baseline="0" dirty="0" smtClean="0"/>
                        <a:t>de la terre et des actifs incorporels reçus </a:t>
                      </a:r>
                    </a:p>
                    <a:p>
                      <a:pPr algn="ctr"/>
                      <a:r>
                        <a:rPr lang="fr-FR" b="0" baseline="0" dirty="0" smtClean="0"/>
                        <a:t>Intérêts reçus </a:t>
                      </a:r>
                    </a:p>
                    <a:p>
                      <a:pPr algn="ctr"/>
                      <a:r>
                        <a:rPr lang="fr-FR" b="0" baseline="0" dirty="0" smtClean="0"/>
                        <a:t>Dividendes reçus </a:t>
                      </a:r>
                    </a:p>
                    <a:p>
                      <a:pPr algn="ctr"/>
                      <a:r>
                        <a:rPr lang="fr-FR" b="0" baseline="0" dirty="0" smtClean="0"/>
                        <a:t>Revenus versés par les chefs des quasi-sociétés </a:t>
                      </a:r>
                    </a:p>
                    <a:p>
                      <a:pPr algn="ctr"/>
                      <a:r>
                        <a:rPr lang="fr-FR" b="0" baseline="0" dirty="0" smtClean="0"/>
                        <a:t>Cotisations sociales fictives et effectives </a:t>
                      </a:r>
                    </a:p>
                    <a:p>
                      <a:pPr marL="0" marR="0" indent="0" algn="ctr" defTabSz="457200" rtl="0" eaLnBrk="1" fontAlgn="auto" latinLnBrk="0" hangingPunct="1">
                        <a:lnSpc>
                          <a:spcPct val="100000"/>
                        </a:lnSpc>
                        <a:spcBef>
                          <a:spcPts val="0"/>
                        </a:spcBef>
                        <a:spcAft>
                          <a:spcPts val="0"/>
                        </a:spcAft>
                        <a:buClrTx/>
                        <a:buSzTx/>
                        <a:buFontTx/>
                        <a:buNone/>
                        <a:tabLst/>
                        <a:defRPr/>
                      </a:pPr>
                      <a:r>
                        <a:rPr lang="fr-FR" b="0" baseline="0" dirty="0" smtClean="0"/>
                        <a:t>Indemnités d’assurance dommage </a:t>
                      </a:r>
                    </a:p>
                    <a:p>
                      <a:pPr algn="ctr"/>
                      <a:r>
                        <a:rPr lang="fr-FR" b="0" baseline="0" dirty="0" smtClean="0"/>
                        <a:t>Transferts courants reçus du reste du monde </a:t>
                      </a:r>
                    </a:p>
                    <a:p>
                      <a:pPr algn="ctr"/>
                      <a:r>
                        <a:rPr lang="fr-FR" b="0" baseline="0" dirty="0" smtClean="0"/>
                        <a:t>Autres transferts courants reçus des secteurs institutionnels résidents </a:t>
                      </a:r>
                    </a:p>
                    <a:p>
                      <a:pPr algn="ctr"/>
                      <a:endParaRPr lang="fr-FR" b="0" dirty="0"/>
                    </a:p>
                  </a:txBody>
                  <a:tcPr marL="68580" marR="68580"/>
                </a:tc>
              </a:tr>
              <a:tr h="358363">
                <a:tc>
                  <a:txBody>
                    <a:bodyPr/>
                    <a:lstStyle/>
                    <a:p>
                      <a:pPr algn="ctr"/>
                      <a:r>
                        <a:rPr lang="fr-FR" b="1" dirty="0" smtClean="0"/>
                        <a:t>Epargne brute (EB)</a:t>
                      </a:r>
                      <a:endParaRPr lang="fr-FR" b="1" dirty="0"/>
                    </a:p>
                  </a:txBody>
                  <a:tcPr marL="68580" marR="68580"/>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b="1" dirty="0" smtClean="0"/>
                        <a:t>Revenu disponible brut (RDB) </a:t>
                      </a:r>
                      <a:endParaRPr lang="fr-FR" b="1" dirty="0"/>
                    </a:p>
                  </a:txBody>
                  <a:tcPr marL="68580" marR="68580"/>
                </a:tc>
              </a:tr>
            </a:tbl>
          </a:graphicData>
        </a:graphic>
      </p:graphicFrame>
    </p:spTree>
    <p:extLst>
      <p:ext uri="{BB962C8B-B14F-4D97-AF65-F5344CB8AC3E}">
        <p14:creationId xmlns:p14="http://schemas.microsoft.com/office/powerpoint/2010/main" val="21609549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3) Les comptes des administrations publiques</a:t>
            </a:r>
            <a:endParaRPr lang="fr-FR" dirty="0"/>
          </a:p>
        </p:txBody>
      </p:sp>
      <p:sp>
        <p:nvSpPr>
          <p:cNvPr id="3" name="Espace réservé du contenu 2"/>
          <p:cNvSpPr>
            <a:spLocks noGrp="1"/>
          </p:cNvSpPr>
          <p:nvPr>
            <p:ph idx="1"/>
          </p:nvPr>
        </p:nvSpPr>
        <p:spPr/>
        <p:txBody>
          <a:bodyPr/>
          <a:lstStyle/>
          <a:p>
            <a:r>
              <a:rPr lang="fr-FR" dirty="0" smtClean="0"/>
              <a:t>c) Le compte de capital : </a:t>
            </a:r>
          </a:p>
          <a:p>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2516680654"/>
              </p:ext>
            </p:extLst>
          </p:nvPr>
        </p:nvGraphicFramePr>
        <p:xfrm>
          <a:off x="83992" y="2204186"/>
          <a:ext cx="9060009" cy="2940702"/>
        </p:xfrm>
        <a:graphic>
          <a:graphicData uri="http://schemas.openxmlformats.org/drawingml/2006/table">
            <a:tbl>
              <a:tblPr firstRow="1" bandRow="1">
                <a:tableStyleId>{3C2FFA5D-87B4-456A-9821-1D502468CF0F}</a:tableStyleId>
              </a:tblPr>
              <a:tblGrid>
                <a:gridCol w="4987319"/>
                <a:gridCol w="4072690"/>
              </a:tblGrid>
              <a:tr h="346325">
                <a:tc>
                  <a:txBody>
                    <a:bodyPr/>
                    <a:lstStyle/>
                    <a:p>
                      <a:pPr algn="ctr"/>
                      <a:r>
                        <a:rPr lang="fr-FR" dirty="0" smtClean="0"/>
                        <a:t>Emplois</a:t>
                      </a:r>
                      <a:endParaRPr lang="fr-FR" dirty="0"/>
                    </a:p>
                  </a:txBody>
                  <a:tcPr marL="68580" marR="68580"/>
                </a:tc>
                <a:tc>
                  <a:txBody>
                    <a:bodyPr/>
                    <a:lstStyle/>
                    <a:p>
                      <a:pPr algn="ctr"/>
                      <a:r>
                        <a:rPr lang="fr-FR" dirty="0" smtClean="0"/>
                        <a:t>Ressources </a:t>
                      </a:r>
                      <a:endParaRPr lang="fr-FR" dirty="0"/>
                    </a:p>
                  </a:txBody>
                  <a:tcPr marL="68580" marR="68580"/>
                </a:tc>
              </a:tr>
              <a:tr h="2574942">
                <a:tc>
                  <a:txBody>
                    <a:bodyPr/>
                    <a:lstStyle/>
                    <a:p>
                      <a:pPr algn="ctr"/>
                      <a:r>
                        <a:rPr lang="fr-FR" b="0" dirty="0" smtClean="0"/>
                        <a:t>Formation brute de capital fixe </a:t>
                      </a:r>
                    </a:p>
                    <a:p>
                      <a:pPr algn="ctr"/>
                      <a:r>
                        <a:rPr lang="fr-FR" b="0" dirty="0" smtClean="0"/>
                        <a:t>Variation des stocks</a:t>
                      </a:r>
                      <a:r>
                        <a:rPr lang="fr-FR" b="0" baseline="0" dirty="0" smtClean="0"/>
                        <a:t> </a:t>
                      </a:r>
                    </a:p>
                    <a:p>
                      <a:pPr algn="ctr"/>
                      <a:r>
                        <a:rPr lang="fr-FR" b="0" baseline="0" dirty="0" smtClean="0"/>
                        <a:t>Achats nets de terrains </a:t>
                      </a:r>
                    </a:p>
                    <a:p>
                      <a:pPr algn="ctr"/>
                      <a:r>
                        <a:rPr lang="fr-FR" b="0" baseline="0" dirty="0" smtClean="0"/>
                        <a:t>Achats nets d’actifs incorporels </a:t>
                      </a:r>
                    </a:p>
                    <a:p>
                      <a:pPr algn="ctr"/>
                      <a:r>
                        <a:rPr lang="fr-FR" b="0" baseline="0" dirty="0" smtClean="0"/>
                        <a:t>Subventions d’investissement versés </a:t>
                      </a:r>
                    </a:p>
                    <a:p>
                      <a:pPr algn="ctr"/>
                      <a:r>
                        <a:rPr lang="fr-FR" b="0" baseline="0" dirty="0" smtClean="0"/>
                        <a:t>Autres transferts en capital versés </a:t>
                      </a:r>
                    </a:p>
                    <a:p>
                      <a:pPr algn="ctr"/>
                      <a:endParaRPr lang="fr-FR" b="0" baseline="0" dirty="0" smtClean="0"/>
                    </a:p>
                    <a:p>
                      <a:pPr marL="0" marR="0" indent="0" algn="ctr" defTabSz="457200" rtl="0" eaLnBrk="1" fontAlgn="auto" latinLnBrk="0" hangingPunct="1">
                        <a:lnSpc>
                          <a:spcPct val="100000"/>
                        </a:lnSpc>
                        <a:spcBef>
                          <a:spcPts val="0"/>
                        </a:spcBef>
                        <a:spcAft>
                          <a:spcPts val="0"/>
                        </a:spcAft>
                        <a:buClrTx/>
                        <a:buSzTx/>
                        <a:buFontTx/>
                        <a:buNone/>
                        <a:tabLst/>
                        <a:defRPr/>
                      </a:pPr>
                      <a:r>
                        <a:rPr lang="fr-FR" b="1" baseline="0" dirty="0" smtClean="0"/>
                        <a:t>Capacité de financement (CF)</a:t>
                      </a:r>
                    </a:p>
                  </a:txBody>
                  <a:tcPr marL="68580" marR="68580"/>
                </a:tc>
                <a:tc>
                  <a:txBody>
                    <a:bodyPr/>
                    <a:lstStyle/>
                    <a:p>
                      <a:pPr algn="ctr"/>
                      <a:r>
                        <a:rPr lang="fr-FR" b="1" dirty="0" smtClean="0"/>
                        <a:t>Epargne brute </a:t>
                      </a:r>
                    </a:p>
                    <a:p>
                      <a:pPr algn="ctr"/>
                      <a:r>
                        <a:rPr lang="fr-FR" b="0" dirty="0" smtClean="0"/>
                        <a:t>Impôts</a:t>
                      </a:r>
                      <a:r>
                        <a:rPr lang="fr-FR" b="0" baseline="0" dirty="0" smtClean="0"/>
                        <a:t> en capital </a:t>
                      </a:r>
                    </a:p>
                    <a:p>
                      <a:pPr algn="ctr"/>
                      <a:r>
                        <a:rPr lang="fr-FR" b="0" baseline="0" dirty="0" smtClean="0"/>
                        <a:t>Transferts en capital reçus du reste du monde </a:t>
                      </a:r>
                    </a:p>
                    <a:p>
                      <a:pPr algn="ctr"/>
                      <a:endParaRPr lang="fr-FR" b="0" baseline="0" dirty="0" smtClean="0"/>
                    </a:p>
                    <a:p>
                      <a:pPr algn="ctr"/>
                      <a:endParaRPr lang="fr-FR" b="0" baseline="0" dirty="0" smtClean="0"/>
                    </a:p>
                    <a:p>
                      <a:pPr algn="ctr"/>
                      <a:endParaRPr lang="fr-FR" b="0" baseline="0" dirty="0" smtClean="0"/>
                    </a:p>
                    <a:p>
                      <a:pPr algn="ctr"/>
                      <a:endParaRPr lang="fr-FR" b="0" baseline="0" dirty="0" smtClean="0"/>
                    </a:p>
                    <a:p>
                      <a:pPr marL="0" marR="0" indent="0" algn="ctr" defTabSz="457200" rtl="0" eaLnBrk="1" fontAlgn="auto" latinLnBrk="0" hangingPunct="1">
                        <a:lnSpc>
                          <a:spcPct val="100000"/>
                        </a:lnSpc>
                        <a:spcBef>
                          <a:spcPts val="0"/>
                        </a:spcBef>
                        <a:spcAft>
                          <a:spcPts val="0"/>
                        </a:spcAft>
                        <a:buClrTx/>
                        <a:buSzTx/>
                        <a:buFontTx/>
                        <a:buNone/>
                        <a:tabLst/>
                        <a:defRPr/>
                      </a:pPr>
                      <a:r>
                        <a:rPr lang="fr-FR" b="1" baseline="0" dirty="0" smtClean="0"/>
                        <a:t>Besoin de financement (BF)</a:t>
                      </a:r>
                      <a:endParaRPr lang="fr-FR" b="1" dirty="0" smtClean="0"/>
                    </a:p>
                  </a:txBody>
                  <a:tcPr marL="68580" marR="68580"/>
                </a:tc>
              </a:tr>
            </a:tbl>
          </a:graphicData>
        </a:graphic>
      </p:graphicFrame>
    </p:spTree>
    <p:extLst>
      <p:ext uri="{BB962C8B-B14F-4D97-AF65-F5344CB8AC3E}">
        <p14:creationId xmlns:p14="http://schemas.microsoft.com/office/powerpoint/2010/main" val="25562685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3) Les comptes des administrations publiques</a:t>
            </a:r>
            <a:endParaRPr lang="fr-FR" dirty="0"/>
          </a:p>
        </p:txBody>
      </p:sp>
      <p:sp>
        <p:nvSpPr>
          <p:cNvPr id="3" name="Espace réservé du contenu 2"/>
          <p:cNvSpPr>
            <a:spLocks noGrp="1"/>
          </p:cNvSpPr>
          <p:nvPr>
            <p:ph idx="1"/>
          </p:nvPr>
        </p:nvSpPr>
        <p:spPr/>
        <p:txBody>
          <a:bodyPr/>
          <a:lstStyle/>
          <a:p>
            <a:r>
              <a:rPr lang="fr-FR" dirty="0" smtClean="0"/>
              <a:t>d) Le compte financier : </a:t>
            </a:r>
          </a:p>
          <a:p>
            <a:endParaRPr lang="fr-FR" dirty="0"/>
          </a:p>
        </p:txBody>
      </p:sp>
      <p:graphicFrame>
        <p:nvGraphicFramePr>
          <p:cNvPr id="6" name="Tableau 5"/>
          <p:cNvGraphicFramePr>
            <a:graphicFrameLocks noGrp="1"/>
          </p:cNvGraphicFramePr>
          <p:nvPr>
            <p:extLst>
              <p:ext uri="{D42A27DB-BD31-4B8C-83A1-F6EECF244321}">
                <p14:modId xmlns:p14="http://schemas.microsoft.com/office/powerpoint/2010/main" val="2522361689"/>
              </p:ext>
            </p:extLst>
          </p:nvPr>
        </p:nvGraphicFramePr>
        <p:xfrm>
          <a:off x="575026" y="2211581"/>
          <a:ext cx="7973410" cy="3306890"/>
        </p:xfrm>
        <a:graphic>
          <a:graphicData uri="http://schemas.openxmlformats.org/drawingml/2006/table">
            <a:tbl>
              <a:tblPr firstRow="1" bandRow="1">
                <a:tableStyleId>{3C2FFA5D-87B4-456A-9821-1D502468CF0F}</a:tableStyleId>
              </a:tblPr>
              <a:tblGrid>
                <a:gridCol w="3986705"/>
                <a:gridCol w="3986705"/>
              </a:tblGrid>
              <a:tr h="472250">
                <a:tc>
                  <a:txBody>
                    <a:bodyPr/>
                    <a:lstStyle/>
                    <a:p>
                      <a:pPr algn="ctr"/>
                      <a:r>
                        <a:rPr lang="fr-FR" dirty="0" smtClean="0"/>
                        <a:t>Variation des créances </a:t>
                      </a:r>
                      <a:endParaRPr lang="fr-FR" dirty="0"/>
                    </a:p>
                  </a:txBody>
                  <a:tcPr marL="68580" marR="68580"/>
                </a:tc>
                <a:tc>
                  <a:txBody>
                    <a:bodyPr/>
                    <a:lstStyle/>
                    <a:p>
                      <a:pPr algn="ctr"/>
                      <a:r>
                        <a:rPr lang="fr-FR" dirty="0" smtClean="0"/>
                        <a:t>Variation des engagements </a:t>
                      </a:r>
                      <a:endParaRPr lang="fr-FR" dirty="0"/>
                    </a:p>
                  </a:txBody>
                  <a:tcPr marL="68580" marR="68580"/>
                </a:tc>
              </a:tr>
              <a:tr h="2826632">
                <a:tc>
                  <a:txBody>
                    <a:bodyPr/>
                    <a:lstStyle/>
                    <a:p>
                      <a:pPr algn="ctr"/>
                      <a:r>
                        <a:rPr lang="fr-FR" b="0" baseline="0" dirty="0" smtClean="0"/>
                        <a:t>Monnaie  </a:t>
                      </a:r>
                    </a:p>
                    <a:p>
                      <a:pPr algn="ctr"/>
                      <a:r>
                        <a:rPr lang="fr-FR" b="0" baseline="0" dirty="0" smtClean="0"/>
                        <a:t>Titres à court terme négociables </a:t>
                      </a:r>
                    </a:p>
                    <a:p>
                      <a:pPr algn="ctr"/>
                      <a:r>
                        <a:rPr lang="fr-FR" b="0" baseline="0" dirty="0" smtClean="0"/>
                        <a:t>Obligations et bons à moyen et long terme </a:t>
                      </a:r>
                    </a:p>
                    <a:p>
                      <a:pPr algn="ctr"/>
                      <a:r>
                        <a:rPr lang="fr-FR" b="0" baseline="0" dirty="0" smtClean="0"/>
                        <a:t>Actions et autres participations </a:t>
                      </a:r>
                    </a:p>
                    <a:p>
                      <a:pPr algn="ctr"/>
                      <a:r>
                        <a:rPr lang="fr-FR" b="0" baseline="0" dirty="0" smtClean="0"/>
                        <a:t>Crédits à court terme </a:t>
                      </a:r>
                    </a:p>
                    <a:p>
                      <a:pPr algn="ctr"/>
                      <a:r>
                        <a:rPr lang="fr-FR" b="0" baseline="0" dirty="0" smtClean="0"/>
                        <a:t>Crédits à long et moyen terme </a:t>
                      </a:r>
                    </a:p>
                    <a:p>
                      <a:pPr algn="ctr"/>
                      <a:r>
                        <a:rPr lang="fr-FR" b="0" baseline="0" dirty="0" smtClean="0"/>
                        <a:t>Autres créances </a:t>
                      </a:r>
                    </a:p>
                    <a:p>
                      <a:pPr algn="ctr"/>
                      <a:endParaRPr lang="fr-FR" b="0" baseline="0" dirty="0" smtClean="0"/>
                    </a:p>
                    <a:p>
                      <a:pPr algn="ctr"/>
                      <a:r>
                        <a:rPr lang="fr-FR" b="1" baseline="0" dirty="0" smtClean="0"/>
                        <a:t>Solde des engagements </a:t>
                      </a:r>
                    </a:p>
                  </a:txBody>
                  <a:tcPr marL="68580" marR="68580"/>
                </a:tc>
                <a:tc>
                  <a:txBody>
                    <a:bodyPr/>
                    <a:lstStyle/>
                    <a:p>
                      <a:pPr algn="ctr"/>
                      <a:r>
                        <a:rPr lang="fr-FR" b="0" baseline="0" dirty="0" smtClean="0"/>
                        <a:t>Monnaie</a:t>
                      </a:r>
                    </a:p>
                    <a:p>
                      <a:pPr algn="ctr"/>
                      <a:r>
                        <a:rPr lang="fr-FR" b="0" baseline="0" dirty="0" smtClean="0"/>
                        <a:t>Dépôts non monétaires et Titres à court terme négociables </a:t>
                      </a:r>
                    </a:p>
                    <a:p>
                      <a:pPr algn="ctr"/>
                      <a:r>
                        <a:rPr lang="fr-FR" b="0" baseline="0" dirty="0" smtClean="0"/>
                        <a:t>Obligations et bons à moyen et long terme </a:t>
                      </a:r>
                    </a:p>
                    <a:p>
                      <a:pPr algn="ctr"/>
                      <a:r>
                        <a:rPr lang="fr-FR" b="0" baseline="0" dirty="0" smtClean="0"/>
                        <a:t>Crédits à court terme </a:t>
                      </a:r>
                    </a:p>
                    <a:p>
                      <a:pPr algn="ctr"/>
                      <a:r>
                        <a:rPr lang="fr-FR" b="0" baseline="0" dirty="0" smtClean="0"/>
                        <a:t>Crédits à long et moyen terme </a:t>
                      </a:r>
                    </a:p>
                    <a:p>
                      <a:pPr algn="ctr"/>
                      <a:r>
                        <a:rPr lang="fr-FR" b="0" baseline="0" dirty="0" smtClean="0"/>
                        <a:t>Autres engagements </a:t>
                      </a:r>
                    </a:p>
                    <a:p>
                      <a:pPr algn="ctr"/>
                      <a:endParaRPr lang="fr-FR" b="0" baseline="0" dirty="0" smtClean="0"/>
                    </a:p>
                    <a:p>
                      <a:pPr algn="ctr"/>
                      <a:r>
                        <a:rPr lang="fr-FR" b="1" baseline="0" dirty="0" smtClean="0"/>
                        <a:t>Solde des créances </a:t>
                      </a:r>
                      <a:endParaRPr lang="fr-FR" b="1" dirty="0"/>
                    </a:p>
                  </a:txBody>
                  <a:tcPr marL="68580" marR="68580"/>
                </a:tc>
              </a:tr>
            </a:tbl>
          </a:graphicData>
        </a:graphic>
      </p:graphicFrame>
    </p:spTree>
    <p:extLst>
      <p:ext uri="{BB962C8B-B14F-4D97-AF65-F5344CB8AC3E}">
        <p14:creationId xmlns:p14="http://schemas.microsoft.com/office/powerpoint/2010/main" val="30638746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4) Les comptes des </a:t>
            </a:r>
            <a:r>
              <a:rPr lang="fr-FR" dirty="0"/>
              <a:t>institutions privées sans but lucratif (IPSBL</a:t>
            </a:r>
            <a:r>
              <a:rPr lang="fr-FR" dirty="0" smtClean="0"/>
              <a:t>)</a:t>
            </a:r>
            <a:endParaRPr lang="fr-FR" dirty="0"/>
          </a:p>
        </p:txBody>
      </p:sp>
      <p:sp>
        <p:nvSpPr>
          <p:cNvPr id="3" name="Espace réservé du contenu 2"/>
          <p:cNvSpPr>
            <a:spLocks noGrp="1"/>
          </p:cNvSpPr>
          <p:nvPr>
            <p:ph idx="1"/>
          </p:nvPr>
        </p:nvSpPr>
        <p:spPr/>
        <p:txBody>
          <a:bodyPr/>
          <a:lstStyle/>
          <a:p>
            <a:r>
              <a:rPr lang="fr-FR" dirty="0"/>
              <a:t>a) Le compte de production : </a:t>
            </a:r>
          </a:p>
          <a:p>
            <a:endParaRPr lang="fr-FR" dirty="0"/>
          </a:p>
          <a:p>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69128904"/>
              </p:ext>
            </p:extLst>
          </p:nvPr>
        </p:nvGraphicFramePr>
        <p:xfrm>
          <a:off x="556978" y="2187518"/>
          <a:ext cx="7973410" cy="2564305"/>
        </p:xfrm>
        <a:graphic>
          <a:graphicData uri="http://schemas.openxmlformats.org/drawingml/2006/table">
            <a:tbl>
              <a:tblPr firstRow="1" bandRow="1">
                <a:tableStyleId>{3C2FFA5D-87B4-456A-9821-1D502468CF0F}</a:tableStyleId>
              </a:tblPr>
              <a:tblGrid>
                <a:gridCol w="3986705"/>
                <a:gridCol w="3986705"/>
              </a:tblGrid>
              <a:tr h="273027">
                <a:tc>
                  <a:txBody>
                    <a:bodyPr/>
                    <a:lstStyle/>
                    <a:p>
                      <a:pPr algn="ctr"/>
                      <a:r>
                        <a:rPr lang="fr-FR" dirty="0" smtClean="0"/>
                        <a:t>Emplois</a:t>
                      </a:r>
                      <a:endParaRPr lang="fr-FR" dirty="0"/>
                    </a:p>
                  </a:txBody>
                  <a:tcPr marL="68580" marR="68580"/>
                </a:tc>
                <a:tc>
                  <a:txBody>
                    <a:bodyPr/>
                    <a:lstStyle/>
                    <a:p>
                      <a:pPr algn="ctr"/>
                      <a:r>
                        <a:rPr lang="fr-FR" dirty="0" smtClean="0"/>
                        <a:t>Ressources </a:t>
                      </a:r>
                      <a:endParaRPr lang="fr-FR" dirty="0"/>
                    </a:p>
                  </a:txBody>
                  <a:tcPr marL="68580" marR="68580"/>
                </a:tc>
              </a:tr>
              <a:tr h="610740">
                <a:tc>
                  <a:txBody>
                    <a:bodyPr/>
                    <a:lstStyle/>
                    <a:p>
                      <a:pPr algn="ctr"/>
                      <a:r>
                        <a:rPr lang="fr-FR" b="0" baseline="0" dirty="0" smtClean="0"/>
                        <a:t>Consommation intermédiaire </a:t>
                      </a:r>
                    </a:p>
                    <a:p>
                      <a:pPr algn="ctr"/>
                      <a:endParaRPr lang="fr-FR" b="0" baseline="0" dirty="0" smtClean="0"/>
                    </a:p>
                    <a:p>
                      <a:pPr algn="ctr"/>
                      <a:r>
                        <a:rPr lang="fr-FR" b="1" baseline="0" dirty="0" smtClean="0"/>
                        <a:t>Valeur ajoutée brute (VAB) </a:t>
                      </a:r>
                    </a:p>
                  </a:txBody>
                  <a:tcPr marL="68580" marR="68580"/>
                </a:tc>
                <a:tc>
                  <a:txBody>
                    <a:bodyPr/>
                    <a:lstStyle/>
                    <a:p>
                      <a:pPr algn="ctr"/>
                      <a:r>
                        <a:rPr lang="fr-FR" b="0" dirty="0" smtClean="0"/>
                        <a:t>Production</a:t>
                      </a:r>
                      <a:endParaRPr lang="fr-FR" b="0" baseline="0" dirty="0" smtClean="0"/>
                    </a:p>
                  </a:txBody>
                  <a:tcPr marL="68580" marR="68580"/>
                </a:tc>
              </a:tr>
              <a:tr h="1284145">
                <a:tc>
                  <a:txBody>
                    <a:bodyPr/>
                    <a:lstStyle/>
                    <a:p>
                      <a:pPr algn="ctr"/>
                      <a:r>
                        <a:rPr lang="fr-FR" b="0" baseline="0" dirty="0" smtClean="0"/>
                        <a:t>Rémunérations salariales </a:t>
                      </a:r>
                    </a:p>
                    <a:p>
                      <a:pPr algn="ctr"/>
                      <a:endParaRPr lang="fr-FR" b="1" baseline="0" dirty="0" smtClean="0"/>
                    </a:p>
                    <a:p>
                      <a:pPr algn="ctr"/>
                      <a:r>
                        <a:rPr lang="fr-FR" b="1" baseline="0" dirty="0" smtClean="0"/>
                        <a:t>Excédent brut d’exploitation (EBE) </a:t>
                      </a:r>
                    </a:p>
                  </a:txBody>
                  <a:tcPr marL="68580" marR="68580"/>
                </a:tc>
                <a:tc>
                  <a:txBody>
                    <a:bodyPr/>
                    <a:lstStyle/>
                    <a:p>
                      <a:pPr algn="ctr"/>
                      <a:r>
                        <a:rPr lang="fr-FR" b="1" baseline="0" dirty="0" smtClean="0"/>
                        <a:t>Valeur ajoutée brute (VAB) </a:t>
                      </a:r>
                    </a:p>
                    <a:p>
                      <a:pPr algn="ctr"/>
                      <a:endParaRPr lang="fr-FR" b="0" baseline="0" dirty="0" smtClean="0"/>
                    </a:p>
                    <a:p>
                      <a:pPr algn="ctr"/>
                      <a:r>
                        <a:rPr lang="fr-FR" b="0" baseline="0" dirty="0" smtClean="0"/>
                        <a:t>Subventions d’exploitation reçues </a:t>
                      </a:r>
                    </a:p>
                  </a:txBody>
                  <a:tcPr marL="68580" marR="68580"/>
                </a:tc>
              </a:tr>
            </a:tbl>
          </a:graphicData>
        </a:graphic>
      </p:graphicFrame>
    </p:spTree>
    <p:extLst>
      <p:ext uri="{BB962C8B-B14F-4D97-AF65-F5344CB8AC3E}">
        <p14:creationId xmlns:p14="http://schemas.microsoft.com/office/powerpoint/2010/main" val="36409527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4) Les comptes des </a:t>
            </a:r>
            <a:r>
              <a:rPr lang="fr-FR" dirty="0"/>
              <a:t>institutions privées sans but lucratif (IPSBL</a:t>
            </a:r>
            <a:r>
              <a:rPr lang="fr-FR" dirty="0" smtClean="0"/>
              <a:t>)</a:t>
            </a:r>
            <a:endParaRPr lang="fr-FR" dirty="0"/>
          </a:p>
        </p:txBody>
      </p:sp>
      <p:sp>
        <p:nvSpPr>
          <p:cNvPr id="3" name="Espace réservé du contenu 2"/>
          <p:cNvSpPr>
            <a:spLocks noGrp="1"/>
          </p:cNvSpPr>
          <p:nvPr>
            <p:ph idx="1"/>
          </p:nvPr>
        </p:nvSpPr>
        <p:spPr/>
        <p:txBody>
          <a:bodyPr/>
          <a:lstStyle/>
          <a:p>
            <a:r>
              <a:rPr lang="fr-FR" dirty="0" smtClean="0"/>
              <a:t>b) </a:t>
            </a:r>
            <a:r>
              <a:rPr lang="fr-FR" dirty="0"/>
              <a:t>Le compte de </a:t>
            </a:r>
            <a:r>
              <a:rPr lang="fr-FR" dirty="0" smtClean="0"/>
              <a:t>revenus et dépenses  </a:t>
            </a:r>
            <a:r>
              <a:rPr lang="fr-FR" dirty="0"/>
              <a:t>: </a:t>
            </a:r>
          </a:p>
          <a:p>
            <a:endParaRPr lang="fr-FR" dirty="0"/>
          </a:p>
          <a:p>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1737053065"/>
              </p:ext>
            </p:extLst>
          </p:nvPr>
        </p:nvGraphicFramePr>
        <p:xfrm>
          <a:off x="83992" y="2204186"/>
          <a:ext cx="9060009" cy="4389120"/>
        </p:xfrm>
        <a:graphic>
          <a:graphicData uri="http://schemas.openxmlformats.org/drawingml/2006/table">
            <a:tbl>
              <a:tblPr firstRow="1" bandRow="1">
                <a:tableStyleId>{3C2FFA5D-87B4-456A-9821-1D502468CF0F}</a:tableStyleId>
              </a:tblPr>
              <a:tblGrid>
                <a:gridCol w="4987319"/>
                <a:gridCol w="4072690"/>
              </a:tblGrid>
              <a:tr h="333690">
                <a:tc>
                  <a:txBody>
                    <a:bodyPr/>
                    <a:lstStyle/>
                    <a:p>
                      <a:pPr algn="ctr"/>
                      <a:r>
                        <a:rPr lang="fr-FR" dirty="0" smtClean="0"/>
                        <a:t>Emplois</a:t>
                      </a:r>
                      <a:endParaRPr lang="fr-FR" dirty="0"/>
                    </a:p>
                  </a:txBody>
                  <a:tcPr marL="68580" marR="68580"/>
                </a:tc>
                <a:tc>
                  <a:txBody>
                    <a:bodyPr/>
                    <a:lstStyle/>
                    <a:p>
                      <a:pPr algn="ctr"/>
                      <a:r>
                        <a:rPr lang="fr-FR" dirty="0" smtClean="0"/>
                        <a:t>Ressources </a:t>
                      </a:r>
                      <a:endParaRPr lang="fr-FR" dirty="0"/>
                    </a:p>
                  </a:txBody>
                  <a:tcPr marL="68580" marR="68580"/>
                </a:tc>
              </a:tr>
              <a:tr h="3336902">
                <a:tc>
                  <a:txBody>
                    <a:bodyPr/>
                    <a:lstStyle/>
                    <a:p>
                      <a:pPr algn="ctr"/>
                      <a:r>
                        <a:rPr lang="fr-FR" b="0" baseline="0" dirty="0" smtClean="0"/>
                        <a:t>Impôts directs </a:t>
                      </a:r>
                    </a:p>
                    <a:p>
                      <a:pPr algn="ctr"/>
                      <a:r>
                        <a:rPr lang="fr-FR" b="0" baseline="0" dirty="0" smtClean="0"/>
                        <a:t>Intérêts effectifs versés </a:t>
                      </a:r>
                    </a:p>
                    <a:p>
                      <a:pPr algn="ctr"/>
                      <a:r>
                        <a:rPr lang="fr-FR" b="0" baseline="0" dirty="0" smtClean="0"/>
                        <a:t>Primes nettes d’assurance dommage </a:t>
                      </a:r>
                    </a:p>
                    <a:p>
                      <a:pPr algn="ctr"/>
                      <a:r>
                        <a:rPr lang="fr-FR" b="0" baseline="0" dirty="0" smtClean="0"/>
                        <a:t>Prestations sociales </a:t>
                      </a:r>
                    </a:p>
                    <a:p>
                      <a:pPr algn="ctr"/>
                      <a:r>
                        <a:rPr lang="fr-FR" b="0" baseline="0" dirty="0" smtClean="0"/>
                        <a:t>Transferts privés internationaux </a:t>
                      </a:r>
                    </a:p>
                    <a:p>
                      <a:pPr algn="ctr"/>
                      <a:r>
                        <a:rPr lang="fr-FR" b="0" baseline="0" dirty="0" smtClean="0"/>
                        <a:t>Transferts courants </a:t>
                      </a:r>
                    </a:p>
                    <a:p>
                      <a:pPr algn="ctr"/>
                      <a:r>
                        <a:rPr lang="fr-FR" b="0" baseline="0" dirty="0" smtClean="0"/>
                        <a:t>Transferts courants divers </a:t>
                      </a:r>
                    </a:p>
                    <a:p>
                      <a:pPr algn="ctr"/>
                      <a:endParaRPr lang="fr-FR" b="1" baseline="0" dirty="0" smtClean="0"/>
                    </a:p>
                    <a:p>
                      <a:pPr algn="ctr"/>
                      <a:r>
                        <a:rPr lang="fr-FR" b="1" baseline="0" dirty="0" smtClean="0"/>
                        <a:t>Revenu disponible brut (RDB)</a:t>
                      </a:r>
                      <a:endParaRPr lang="fr-FR" b="1" dirty="0"/>
                    </a:p>
                  </a:txBody>
                  <a:tcPr marL="68580" marR="68580"/>
                </a:tc>
                <a:tc>
                  <a:txBody>
                    <a:bodyPr/>
                    <a:lstStyle/>
                    <a:p>
                      <a:pPr algn="ctr"/>
                      <a:r>
                        <a:rPr lang="fr-FR" b="1" dirty="0" smtClean="0"/>
                        <a:t>EBE </a:t>
                      </a:r>
                    </a:p>
                    <a:p>
                      <a:pPr algn="ctr"/>
                      <a:r>
                        <a:rPr lang="fr-FR" b="0" dirty="0" smtClean="0"/>
                        <a:t>Intérêts effectifs reçus </a:t>
                      </a:r>
                    </a:p>
                    <a:p>
                      <a:pPr algn="ctr"/>
                      <a:r>
                        <a:rPr lang="fr-FR" b="0" dirty="0" smtClean="0"/>
                        <a:t>Revenus de la terre et des actifs</a:t>
                      </a:r>
                      <a:r>
                        <a:rPr lang="fr-FR" b="0" baseline="0" dirty="0" smtClean="0"/>
                        <a:t> incorporels </a:t>
                      </a:r>
                    </a:p>
                    <a:p>
                      <a:pPr algn="ctr"/>
                      <a:r>
                        <a:rPr lang="fr-FR" b="0" baseline="0" dirty="0" smtClean="0"/>
                        <a:t>Dividendes et autres revenus des sociétés et quasi-sociétés </a:t>
                      </a:r>
                    </a:p>
                    <a:p>
                      <a:pPr algn="ctr"/>
                      <a:r>
                        <a:rPr lang="fr-FR" b="0" baseline="0" dirty="0" smtClean="0"/>
                        <a:t>Indemnités d’assurance-dommage </a:t>
                      </a:r>
                    </a:p>
                    <a:p>
                      <a:pPr algn="ctr"/>
                      <a:r>
                        <a:rPr lang="fr-FR" b="0" baseline="0" dirty="0" smtClean="0"/>
                        <a:t>Cotisations sociales fictives </a:t>
                      </a:r>
                    </a:p>
                    <a:p>
                      <a:pPr algn="ctr"/>
                      <a:r>
                        <a:rPr lang="fr-FR" b="0" baseline="0" dirty="0" smtClean="0"/>
                        <a:t>Transferts courants aux institutions privés sans but lucratif </a:t>
                      </a:r>
                    </a:p>
                    <a:p>
                      <a:pPr algn="ctr"/>
                      <a:r>
                        <a:rPr lang="fr-FR" b="0" baseline="0" dirty="0" smtClean="0"/>
                        <a:t>Transferts privés internationaux </a:t>
                      </a:r>
                      <a:endParaRPr lang="fr-FR" b="0" dirty="0" smtClean="0"/>
                    </a:p>
                    <a:p>
                      <a:pPr algn="ctr"/>
                      <a:endParaRPr lang="fr-FR" b="0" dirty="0"/>
                    </a:p>
                  </a:txBody>
                  <a:tcPr marL="68580" marR="68580"/>
                </a:tc>
              </a:tr>
              <a:tr h="358363">
                <a:tc>
                  <a:txBody>
                    <a:bodyPr/>
                    <a:lstStyle/>
                    <a:p>
                      <a:pPr algn="ctr"/>
                      <a:r>
                        <a:rPr lang="fr-FR" b="0" dirty="0" smtClean="0"/>
                        <a:t>Consommation finale</a:t>
                      </a:r>
                      <a:r>
                        <a:rPr lang="fr-FR" b="0" baseline="0" dirty="0" smtClean="0"/>
                        <a:t> </a:t>
                      </a:r>
                      <a:endParaRPr lang="fr-FR" b="0" dirty="0" smtClean="0"/>
                    </a:p>
                    <a:p>
                      <a:pPr algn="ctr"/>
                      <a:r>
                        <a:rPr lang="fr-FR" b="1" dirty="0" smtClean="0"/>
                        <a:t>Epargne brute (EB)</a:t>
                      </a:r>
                      <a:endParaRPr lang="fr-FR" b="1" dirty="0"/>
                    </a:p>
                  </a:txBody>
                  <a:tcPr marL="68580" marR="68580"/>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b="1" dirty="0" smtClean="0"/>
                        <a:t>Revenu disponible brut (RDB) </a:t>
                      </a:r>
                      <a:endParaRPr lang="fr-FR" b="1" dirty="0"/>
                    </a:p>
                  </a:txBody>
                  <a:tcPr marL="68580" marR="68580"/>
                </a:tc>
              </a:tr>
            </a:tbl>
          </a:graphicData>
        </a:graphic>
      </p:graphicFrame>
    </p:spTree>
    <p:extLst>
      <p:ext uri="{BB962C8B-B14F-4D97-AF65-F5344CB8AC3E}">
        <p14:creationId xmlns:p14="http://schemas.microsoft.com/office/powerpoint/2010/main" val="31642862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4) Les comptes des </a:t>
            </a:r>
            <a:r>
              <a:rPr lang="fr-FR" dirty="0"/>
              <a:t>institutions privées sans but lucratif (IPSBL</a:t>
            </a:r>
            <a:r>
              <a:rPr lang="fr-FR" dirty="0" smtClean="0"/>
              <a:t>)</a:t>
            </a:r>
            <a:endParaRPr lang="fr-FR" dirty="0"/>
          </a:p>
        </p:txBody>
      </p:sp>
      <p:sp>
        <p:nvSpPr>
          <p:cNvPr id="3" name="Espace réservé du contenu 2"/>
          <p:cNvSpPr>
            <a:spLocks noGrp="1"/>
          </p:cNvSpPr>
          <p:nvPr>
            <p:ph idx="1"/>
          </p:nvPr>
        </p:nvSpPr>
        <p:spPr/>
        <p:txBody>
          <a:bodyPr/>
          <a:lstStyle/>
          <a:p>
            <a:r>
              <a:rPr lang="fr-FR" dirty="0" smtClean="0"/>
              <a:t>c) </a:t>
            </a:r>
            <a:r>
              <a:rPr lang="fr-FR" dirty="0"/>
              <a:t>Le compte de </a:t>
            </a:r>
            <a:r>
              <a:rPr lang="fr-FR" dirty="0" smtClean="0"/>
              <a:t>capital : </a:t>
            </a:r>
            <a:endParaRPr lang="fr-FR" dirty="0"/>
          </a:p>
          <a:p>
            <a:endParaRPr lang="fr-FR" dirty="0"/>
          </a:p>
          <a:p>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3132340196"/>
              </p:ext>
            </p:extLst>
          </p:nvPr>
        </p:nvGraphicFramePr>
        <p:xfrm>
          <a:off x="174228" y="2204186"/>
          <a:ext cx="8712138" cy="1554480"/>
        </p:xfrm>
        <a:graphic>
          <a:graphicData uri="http://schemas.openxmlformats.org/drawingml/2006/table">
            <a:tbl>
              <a:tblPr firstRow="1" bandRow="1">
                <a:tableStyleId>{3C2FFA5D-87B4-456A-9821-1D502468CF0F}</a:tableStyleId>
              </a:tblPr>
              <a:tblGrid>
                <a:gridCol w="4795824"/>
                <a:gridCol w="3916314"/>
              </a:tblGrid>
              <a:tr h="310146">
                <a:tc>
                  <a:txBody>
                    <a:bodyPr/>
                    <a:lstStyle/>
                    <a:p>
                      <a:pPr algn="ctr"/>
                      <a:r>
                        <a:rPr lang="fr-FR" dirty="0" smtClean="0"/>
                        <a:t>Emplois</a:t>
                      </a:r>
                      <a:endParaRPr lang="fr-FR" dirty="0"/>
                    </a:p>
                  </a:txBody>
                  <a:tcPr marL="68580" marR="68580"/>
                </a:tc>
                <a:tc>
                  <a:txBody>
                    <a:bodyPr/>
                    <a:lstStyle/>
                    <a:p>
                      <a:pPr algn="ctr"/>
                      <a:r>
                        <a:rPr lang="fr-FR" dirty="0" smtClean="0"/>
                        <a:t>Ressources </a:t>
                      </a:r>
                      <a:endParaRPr lang="fr-FR" dirty="0"/>
                    </a:p>
                  </a:txBody>
                  <a:tcPr marL="68580" marR="68580"/>
                </a:tc>
              </a:tr>
              <a:tr h="1143268">
                <a:tc>
                  <a:txBody>
                    <a:bodyPr/>
                    <a:lstStyle/>
                    <a:p>
                      <a:pPr algn="ctr"/>
                      <a:r>
                        <a:rPr lang="fr-FR" b="0" dirty="0" smtClean="0"/>
                        <a:t>Formation brute de capital fixe </a:t>
                      </a:r>
                    </a:p>
                    <a:p>
                      <a:pPr algn="ctr"/>
                      <a:endParaRPr lang="fr-FR" b="0" dirty="0" smtClean="0"/>
                    </a:p>
                    <a:p>
                      <a:pPr algn="ctr"/>
                      <a:r>
                        <a:rPr lang="fr-FR" b="1" dirty="0" smtClean="0"/>
                        <a:t>Capacité</a:t>
                      </a:r>
                      <a:r>
                        <a:rPr lang="fr-FR" b="1" baseline="0" dirty="0" smtClean="0"/>
                        <a:t> de financement </a:t>
                      </a:r>
                      <a:endParaRPr lang="fr-FR" b="1" dirty="0"/>
                    </a:p>
                  </a:txBody>
                  <a:tcPr marL="68580" marR="68580"/>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b="1" dirty="0" smtClean="0"/>
                        <a:t>Epargne brute (EB)</a:t>
                      </a:r>
                    </a:p>
                    <a:p>
                      <a:pPr marL="0" marR="0" indent="0" algn="ctr" defTabSz="457200" rtl="0" eaLnBrk="1" fontAlgn="auto" latinLnBrk="0" hangingPunct="1">
                        <a:lnSpc>
                          <a:spcPct val="100000"/>
                        </a:lnSpc>
                        <a:spcBef>
                          <a:spcPts val="0"/>
                        </a:spcBef>
                        <a:spcAft>
                          <a:spcPts val="0"/>
                        </a:spcAft>
                        <a:buClrTx/>
                        <a:buSzTx/>
                        <a:buFontTx/>
                        <a:buNone/>
                        <a:tabLst/>
                        <a:defRPr/>
                      </a:pPr>
                      <a:endParaRPr lang="fr-FR" b="1" dirty="0" smtClean="0"/>
                    </a:p>
                    <a:p>
                      <a:pPr marL="0" marR="0" indent="0" algn="ctr" defTabSz="457200" rtl="0" eaLnBrk="1" fontAlgn="auto" latinLnBrk="0" hangingPunct="1">
                        <a:lnSpc>
                          <a:spcPct val="100000"/>
                        </a:lnSpc>
                        <a:spcBef>
                          <a:spcPts val="0"/>
                        </a:spcBef>
                        <a:spcAft>
                          <a:spcPts val="0"/>
                        </a:spcAft>
                        <a:buClrTx/>
                        <a:buSzTx/>
                        <a:buFontTx/>
                        <a:buNone/>
                        <a:tabLst/>
                        <a:defRPr/>
                      </a:pPr>
                      <a:r>
                        <a:rPr lang="fr-FR" b="1" dirty="0" smtClean="0"/>
                        <a:t>Besoin de financement </a:t>
                      </a:r>
                    </a:p>
                    <a:p>
                      <a:pPr algn="ctr"/>
                      <a:endParaRPr lang="fr-FR" b="0" dirty="0"/>
                    </a:p>
                  </a:txBody>
                  <a:tcPr marL="68580" marR="68580"/>
                </a:tc>
              </a:tr>
            </a:tbl>
          </a:graphicData>
        </a:graphic>
      </p:graphicFrame>
    </p:spTree>
    <p:extLst>
      <p:ext uri="{BB962C8B-B14F-4D97-AF65-F5344CB8AC3E}">
        <p14:creationId xmlns:p14="http://schemas.microsoft.com/office/powerpoint/2010/main" val="20051511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a:t>
            </a:r>
            <a:r>
              <a:rPr lang="fr-FR" dirty="0"/>
              <a:t>Les </a:t>
            </a:r>
            <a:r>
              <a:rPr lang="fr-FR" dirty="0" smtClean="0"/>
              <a:t>comptes </a:t>
            </a:r>
            <a:r>
              <a:rPr lang="fr-FR" dirty="0"/>
              <a:t>des </a:t>
            </a:r>
            <a:r>
              <a:rPr lang="fr-FR" dirty="0" smtClean="0"/>
              <a:t>ménages </a:t>
            </a:r>
            <a:endParaRPr lang="fr-FR" dirty="0"/>
          </a:p>
        </p:txBody>
      </p:sp>
      <p:sp>
        <p:nvSpPr>
          <p:cNvPr id="3" name="Espace réservé du contenu 2"/>
          <p:cNvSpPr>
            <a:spLocks noGrp="1"/>
          </p:cNvSpPr>
          <p:nvPr>
            <p:ph idx="1"/>
          </p:nvPr>
        </p:nvSpPr>
        <p:spPr/>
        <p:txBody>
          <a:bodyPr/>
          <a:lstStyle/>
          <a:p>
            <a:r>
              <a:rPr lang="fr-FR" dirty="0"/>
              <a:t>a) Le compte de production : </a:t>
            </a:r>
          </a:p>
          <a:p>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13981002"/>
              </p:ext>
            </p:extLst>
          </p:nvPr>
        </p:nvGraphicFramePr>
        <p:xfrm>
          <a:off x="1170590" y="2163455"/>
          <a:ext cx="6413316" cy="2504181"/>
        </p:xfrm>
        <a:graphic>
          <a:graphicData uri="http://schemas.openxmlformats.org/drawingml/2006/table">
            <a:tbl>
              <a:tblPr firstRow="1" bandRow="1">
                <a:tableStyleId>{3C2FFA5D-87B4-456A-9821-1D502468CF0F}</a:tableStyleId>
              </a:tblPr>
              <a:tblGrid>
                <a:gridCol w="3206658"/>
                <a:gridCol w="3206658"/>
              </a:tblGrid>
              <a:tr h="381926">
                <a:tc>
                  <a:txBody>
                    <a:bodyPr/>
                    <a:lstStyle/>
                    <a:p>
                      <a:pPr algn="ctr"/>
                      <a:r>
                        <a:rPr lang="fr-FR" dirty="0" smtClean="0"/>
                        <a:t>Emplois</a:t>
                      </a:r>
                      <a:endParaRPr lang="fr-FR" dirty="0"/>
                    </a:p>
                  </a:txBody>
                  <a:tcPr marL="68580" marR="68580"/>
                </a:tc>
                <a:tc>
                  <a:txBody>
                    <a:bodyPr/>
                    <a:lstStyle/>
                    <a:p>
                      <a:pPr algn="ctr"/>
                      <a:r>
                        <a:rPr lang="fr-FR" dirty="0" smtClean="0"/>
                        <a:t>Ressources </a:t>
                      </a:r>
                      <a:endParaRPr lang="fr-FR" dirty="0"/>
                    </a:p>
                  </a:txBody>
                  <a:tcPr marL="68580" marR="68580"/>
                </a:tc>
              </a:tr>
              <a:tr h="659215">
                <a:tc>
                  <a:txBody>
                    <a:bodyPr/>
                    <a:lstStyle/>
                    <a:p>
                      <a:pPr algn="ctr"/>
                      <a:r>
                        <a:rPr lang="fr-FR" dirty="0" smtClean="0"/>
                        <a:t>Consommation intermédiaire </a:t>
                      </a:r>
                    </a:p>
                    <a:p>
                      <a:pPr algn="ctr"/>
                      <a:r>
                        <a:rPr lang="fr-FR" b="1" dirty="0" smtClean="0"/>
                        <a:t>Valeur ajoutée brute (VAB)</a:t>
                      </a:r>
                      <a:endParaRPr lang="fr-FR" b="1" dirty="0"/>
                    </a:p>
                  </a:txBody>
                  <a:tcPr marL="68580" marR="68580"/>
                </a:tc>
                <a:tc>
                  <a:txBody>
                    <a:bodyPr/>
                    <a:lstStyle/>
                    <a:p>
                      <a:pPr algn="ctr"/>
                      <a:r>
                        <a:rPr lang="fr-FR" dirty="0" smtClean="0"/>
                        <a:t>Production marchande </a:t>
                      </a:r>
                    </a:p>
                    <a:p>
                      <a:pPr algn="ctr"/>
                      <a:r>
                        <a:rPr lang="fr-FR" dirty="0" smtClean="0"/>
                        <a:t>Production non marchande </a:t>
                      </a:r>
                      <a:endParaRPr lang="fr-FR" dirty="0"/>
                    </a:p>
                  </a:txBody>
                  <a:tcPr marL="68580" marR="68580"/>
                </a:tc>
              </a:tr>
              <a:tr h="941735">
                <a:tc>
                  <a:txBody>
                    <a:bodyPr/>
                    <a:lstStyle/>
                    <a:p>
                      <a:pPr algn="ctr"/>
                      <a:r>
                        <a:rPr lang="fr-FR" dirty="0" smtClean="0"/>
                        <a:t>Rémunérations salariales </a:t>
                      </a:r>
                    </a:p>
                    <a:p>
                      <a:pPr algn="ctr"/>
                      <a:r>
                        <a:rPr lang="fr-FR" dirty="0" smtClean="0"/>
                        <a:t>Impôts liés à la production (sauf TVA)</a:t>
                      </a:r>
                    </a:p>
                    <a:p>
                      <a:pPr algn="ctr"/>
                      <a:r>
                        <a:rPr lang="fr-FR" b="1" baseline="0" dirty="0" smtClean="0"/>
                        <a:t>Excédent brut d’exploitation (EBE)</a:t>
                      </a:r>
                      <a:endParaRPr lang="fr-FR" dirty="0"/>
                    </a:p>
                  </a:txBody>
                  <a:tcPr marL="68580" marR="68580"/>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b="1" dirty="0" smtClean="0"/>
                        <a:t>Valeur ajoutée brute (VAB)</a:t>
                      </a:r>
                    </a:p>
                    <a:p>
                      <a:pPr algn="ctr"/>
                      <a:r>
                        <a:rPr lang="fr-FR" dirty="0" smtClean="0"/>
                        <a:t>Subventions d’exploitation reçues</a:t>
                      </a:r>
                      <a:endParaRPr lang="fr-FR" dirty="0"/>
                    </a:p>
                  </a:txBody>
                  <a:tcPr marL="68580" marR="68580"/>
                </a:tc>
              </a:tr>
            </a:tbl>
          </a:graphicData>
        </a:graphic>
      </p:graphicFrame>
    </p:spTree>
    <p:extLst>
      <p:ext uri="{BB962C8B-B14F-4D97-AF65-F5344CB8AC3E}">
        <p14:creationId xmlns:p14="http://schemas.microsoft.com/office/powerpoint/2010/main" val="7699703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a:t>
            </a:r>
            <a:r>
              <a:rPr lang="fr-FR" dirty="0"/>
              <a:t>Les comptes des </a:t>
            </a:r>
            <a:r>
              <a:rPr lang="fr-FR" dirty="0" smtClean="0"/>
              <a:t>ménages </a:t>
            </a:r>
            <a:endParaRPr lang="fr-FR" dirty="0"/>
          </a:p>
        </p:txBody>
      </p:sp>
      <p:sp>
        <p:nvSpPr>
          <p:cNvPr id="3" name="Espace réservé du contenu 2"/>
          <p:cNvSpPr>
            <a:spLocks noGrp="1"/>
          </p:cNvSpPr>
          <p:nvPr>
            <p:ph idx="1"/>
          </p:nvPr>
        </p:nvSpPr>
        <p:spPr/>
        <p:txBody>
          <a:bodyPr/>
          <a:lstStyle/>
          <a:p>
            <a:r>
              <a:rPr lang="fr-FR" dirty="0" smtClean="0"/>
              <a:t>b) </a:t>
            </a:r>
            <a:r>
              <a:rPr lang="fr-FR" dirty="0"/>
              <a:t>Le compte de </a:t>
            </a:r>
            <a:r>
              <a:rPr lang="fr-FR" dirty="0" smtClean="0"/>
              <a:t>revenus et dépenses  </a:t>
            </a:r>
            <a:r>
              <a:rPr lang="fr-FR" dirty="0"/>
              <a:t>: </a:t>
            </a:r>
          </a:p>
          <a:p>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335549387"/>
              </p:ext>
            </p:extLst>
          </p:nvPr>
        </p:nvGraphicFramePr>
        <p:xfrm>
          <a:off x="83992" y="2211581"/>
          <a:ext cx="9060009" cy="4953926"/>
        </p:xfrm>
        <a:graphic>
          <a:graphicData uri="http://schemas.openxmlformats.org/drawingml/2006/table">
            <a:tbl>
              <a:tblPr firstRow="1" bandRow="1">
                <a:tableStyleId>{3C2FFA5D-87B4-456A-9821-1D502468CF0F}</a:tableStyleId>
              </a:tblPr>
              <a:tblGrid>
                <a:gridCol w="4987319"/>
                <a:gridCol w="4072690"/>
              </a:tblGrid>
              <a:tr h="381926">
                <a:tc>
                  <a:txBody>
                    <a:bodyPr/>
                    <a:lstStyle/>
                    <a:p>
                      <a:pPr algn="ctr"/>
                      <a:r>
                        <a:rPr lang="fr-FR" dirty="0" smtClean="0"/>
                        <a:t>Emplois</a:t>
                      </a:r>
                      <a:endParaRPr lang="fr-FR" dirty="0"/>
                    </a:p>
                  </a:txBody>
                  <a:tcPr marL="68580" marR="68580"/>
                </a:tc>
                <a:tc>
                  <a:txBody>
                    <a:bodyPr/>
                    <a:lstStyle/>
                    <a:p>
                      <a:pPr algn="ctr"/>
                      <a:r>
                        <a:rPr lang="fr-FR" dirty="0" smtClean="0"/>
                        <a:t>Ressources </a:t>
                      </a:r>
                      <a:endParaRPr lang="fr-FR" dirty="0"/>
                    </a:p>
                  </a:txBody>
                  <a:tcPr marL="68580" marR="68580"/>
                </a:tc>
              </a:tr>
              <a:tr h="659215">
                <a:tc>
                  <a:txBody>
                    <a:bodyPr/>
                    <a:lstStyle/>
                    <a:p>
                      <a:pPr algn="ctr"/>
                      <a:r>
                        <a:rPr lang="fr-FR" b="0" dirty="0" smtClean="0"/>
                        <a:t>Impôt</a:t>
                      </a:r>
                      <a:r>
                        <a:rPr lang="fr-FR" b="0" baseline="0" dirty="0" smtClean="0"/>
                        <a:t> sur le revenu et le patrimoine</a:t>
                      </a:r>
                    </a:p>
                    <a:p>
                      <a:pPr algn="ctr"/>
                      <a:r>
                        <a:rPr lang="fr-FR" b="0" baseline="0" dirty="0" smtClean="0"/>
                        <a:t>Revenus de la de la terre et des actifs incorporels versés </a:t>
                      </a:r>
                    </a:p>
                    <a:p>
                      <a:pPr algn="ctr"/>
                      <a:r>
                        <a:rPr lang="fr-FR" b="0" baseline="0" dirty="0" smtClean="0"/>
                        <a:t>Intérêts versés </a:t>
                      </a:r>
                    </a:p>
                    <a:p>
                      <a:pPr algn="ctr"/>
                      <a:r>
                        <a:rPr lang="fr-FR" b="0" baseline="0" dirty="0" smtClean="0"/>
                        <a:t>Cotisations sociales fictives </a:t>
                      </a:r>
                    </a:p>
                    <a:p>
                      <a:pPr algn="ctr"/>
                      <a:r>
                        <a:rPr lang="fr-FR" b="0" baseline="0" dirty="0" smtClean="0"/>
                        <a:t>Cotisations sociales effectives </a:t>
                      </a:r>
                    </a:p>
                    <a:p>
                      <a:pPr algn="ctr"/>
                      <a:r>
                        <a:rPr lang="fr-FR" b="0" baseline="0" dirty="0" smtClean="0"/>
                        <a:t>Cotisations sociales des salariés </a:t>
                      </a:r>
                    </a:p>
                    <a:p>
                      <a:pPr algn="ctr"/>
                      <a:r>
                        <a:rPr lang="fr-FR" b="0" baseline="0" dirty="0" smtClean="0"/>
                        <a:t>Primes nettes d’assurance-dommage </a:t>
                      </a:r>
                    </a:p>
                    <a:p>
                      <a:pPr algn="ctr"/>
                      <a:r>
                        <a:rPr lang="fr-FR" b="0" baseline="0" dirty="0" smtClean="0"/>
                        <a:t>Transferts courants versés au reste du monde </a:t>
                      </a:r>
                    </a:p>
                    <a:p>
                      <a:pPr algn="ctr"/>
                      <a:r>
                        <a:rPr lang="fr-FR" b="0" baseline="0" dirty="0" smtClean="0"/>
                        <a:t>Autres transferts courants versés aux secteurs institutionnels résidents </a:t>
                      </a:r>
                    </a:p>
                    <a:p>
                      <a:pPr algn="ctr"/>
                      <a:endParaRPr lang="fr-FR" b="1" baseline="0" dirty="0" smtClean="0"/>
                    </a:p>
                    <a:p>
                      <a:pPr algn="ctr"/>
                      <a:r>
                        <a:rPr lang="fr-FR" b="1" baseline="0" dirty="0" smtClean="0"/>
                        <a:t>Revenu disponible brut (RDB)</a:t>
                      </a:r>
                      <a:endParaRPr lang="fr-FR" b="1" dirty="0"/>
                    </a:p>
                  </a:txBody>
                  <a:tcPr marL="68580" marR="68580"/>
                </a:tc>
                <a:tc>
                  <a:txBody>
                    <a:bodyPr/>
                    <a:lstStyle/>
                    <a:p>
                      <a:pPr algn="ctr"/>
                      <a:r>
                        <a:rPr lang="fr-FR" b="1" dirty="0" smtClean="0"/>
                        <a:t>EBE </a:t>
                      </a:r>
                    </a:p>
                    <a:p>
                      <a:pPr algn="ctr"/>
                      <a:r>
                        <a:rPr lang="fr-FR" b="0" dirty="0" smtClean="0"/>
                        <a:t>Rémunérations des salariés résidents </a:t>
                      </a:r>
                    </a:p>
                    <a:p>
                      <a:pPr algn="ctr"/>
                      <a:r>
                        <a:rPr lang="fr-FR" b="0" dirty="0" smtClean="0"/>
                        <a:t>Revenus de la </a:t>
                      </a:r>
                      <a:r>
                        <a:rPr lang="fr-FR" b="0" baseline="0" dirty="0" smtClean="0"/>
                        <a:t>de la terre et des actifs incorporels reçus </a:t>
                      </a:r>
                    </a:p>
                    <a:p>
                      <a:pPr algn="ctr"/>
                      <a:r>
                        <a:rPr lang="fr-FR" b="0" baseline="0" dirty="0" smtClean="0"/>
                        <a:t>Intérêts reçus </a:t>
                      </a:r>
                    </a:p>
                    <a:p>
                      <a:pPr algn="ctr"/>
                      <a:r>
                        <a:rPr lang="fr-FR" b="0" baseline="0" dirty="0" smtClean="0"/>
                        <a:t>Dividendes reçus </a:t>
                      </a:r>
                    </a:p>
                    <a:p>
                      <a:pPr algn="ctr"/>
                      <a:r>
                        <a:rPr lang="fr-FR" b="0" baseline="0" dirty="0" smtClean="0"/>
                        <a:t>Indemnités d’assurance dommage </a:t>
                      </a:r>
                    </a:p>
                    <a:p>
                      <a:pPr algn="ctr"/>
                      <a:r>
                        <a:rPr lang="fr-FR" b="0" baseline="0" dirty="0" smtClean="0"/>
                        <a:t>Prestations de la sécurité sociale </a:t>
                      </a:r>
                    </a:p>
                    <a:p>
                      <a:pPr algn="ctr"/>
                      <a:r>
                        <a:rPr lang="fr-FR" b="0" baseline="0" dirty="0" smtClean="0"/>
                        <a:t>Prestations sociales directes </a:t>
                      </a:r>
                    </a:p>
                    <a:p>
                      <a:pPr algn="ctr"/>
                      <a:r>
                        <a:rPr lang="fr-FR" b="0" baseline="0" dirty="0" smtClean="0"/>
                        <a:t>Transferts courants reçus du reste du monde </a:t>
                      </a:r>
                    </a:p>
                    <a:p>
                      <a:pPr algn="ctr"/>
                      <a:r>
                        <a:rPr lang="fr-FR" b="0" baseline="0" dirty="0" smtClean="0"/>
                        <a:t>Autres transferts courants reçus des secteurs institutionnels résidents </a:t>
                      </a:r>
                    </a:p>
                    <a:p>
                      <a:pPr algn="ctr"/>
                      <a:endParaRPr lang="fr-FR" b="0" dirty="0"/>
                    </a:p>
                  </a:txBody>
                  <a:tcPr marL="68580" marR="68580"/>
                </a:tc>
              </a:tr>
              <a:tr h="520266">
                <a:tc>
                  <a:txBody>
                    <a:bodyPr/>
                    <a:lstStyle/>
                    <a:p>
                      <a:pPr algn="ctr"/>
                      <a:r>
                        <a:rPr lang="fr-FR" b="0" dirty="0" smtClean="0"/>
                        <a:t>Consommation finale </a:t>
                      </a:r>
                    </a:p>
                    <a:p>
                      <a:pPr algn="ctr"/>
                      <a:r>
                        <a:rPr lang="fr-FR" b="1" dirty="0" smtClean="0"/>
                        <a:t>Epargne brute (EB)</a:t>
                      </a:r>
                      <a:endParaRPr lang="fr-FR" b="1" dirty="0"/>
                    </a:p>
                  </a:txBody>
                  <a:tcPr marL="68580" marR="68580"/>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b="1" dirty="0" smtClean="0"/>
                        <a:t>Revenu disponible brut (RDB) </a:t>
                      </a:r>
                      <a:endParaRPr lang="fr-FR" b="1" dirty="0"/>
                    </a:p>
                  </a:txBody>
                  <a:tcPr marL="68580" marR="68580"/>
                </a:tc>
              </a:tr>
            </a:tbl>
          </a:graphicData>
        </a:graphic>
      </p:graphicFrame>
    </p:spTree>
    <p:extLst>
      <p:ext uri="{BB962C8B-B14F-4D97-AF65-F5344CB8AC3E}">
        <p14:creationId xmlns:p14="http://schemas.microsoft.com/office/powerpoint/2010/main" val="30906803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a:t>
            </a:r>
            <a:r>
              <a:rPr lang="fr-FR" dirty="0"/>
              <a:t>Les comptes des </a:t>
            </a:r>
            <a:r>
              <a:rPr lang="fr-FR" dirty="0" smtClean="0"/>
              <a:t>ménages </a:t>
            </a:r>
            <a:endParaRPr lang="fr-FR" dirty="0"/>
          </a:p>
        </p:txBody>
      </p:sp>
      <p:sp>
        <p:nvSpPr>
          <p:cNvPr id="3" name="Espace réservé du contenu 2"/>
          <p:cNvSpPr>
            <a:spLocks noGrp="1"/>
          </p:cNvSpPr>
          <p:nvPr>
            <p:ph idx="1"/>
          </p:nvPr>
        </p:nvSpPr>
        <p:spPr/>
        <p:txBody>
          <a:bodyPr/>
          <a:lstStyle/>
          <a:p>
            <a:r>
              <a:rPr lang="fr-FR" dirty="0" smtClean="0"/>
              <a:t>c) </a:t>
            </a:r>
            <a:r>
              <a:rPr lang="fr-FR" dirty="0"/>
              <a:t>Le compte de </a:t>
            </a:r>
            <a:r>
              <a:rPr lang="fr-FR" dirty="0" smtClean="0"/>
              <a:t>capital : </a:t>
            </a:r>
            <a:endParaRPr lang="fr-FR" dirty="0"/>
          </a:p>
          <a:p>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2142877261"/>
              </p:ext>
            </p:extLst>
          </p:nvPr>
        </p:nvGraphicFramePr>
        <p:xfrm>
          <a:off x="83992" y="2211581"/>
          <a:ext cx="9060009" cy="2942246"/>
        </p:xfrm>
        <a:graphic>
          <a:graphicData uri="http://schemas.openxmlformats.org/drawingml/2006/table">
            <a:tbl>
              <a:tblPr firstRow="1" bandRow="1">
                <a:tableStyleId>{3C2FFA5D-87B4-456A-9821-1D502468CF0F}</a:tableStyleId>
              </a:tblPr>
              <a:tblGrid>
                <a:gridCol w="4987319"/>
                <a:gridCol w="4072690"/>
              </a:tblGrid>
              <a:tr h="381926">
                <a:tc>
                  <a:txBody>
                    <a:bodyPr/>
                    <a:lstStyle/>
                    <a:p>
                      <a:pPr algn="ctr"/>
                      <a:r>
                        <a:rPr lang="fr-FR" dirty="0" smtClean="0"/>
                        <a:t>Emplois</a:t>
                      </a:r>
                      <a:endParaRPr lang="fr-FR" dirty="0"/>
                    </a:p>
                  </a:txBody>
                  <a:tcPr marL="68580" marR="68580"/>
                </a:tc>
                <a:tc>
                  <a:txBody>
                    <a:bodyPr/>
                    <a:lstStyle/>
                    <a:p>
                      <a:pPr algn="ctr"/>
                      <a:r>
                        <a:rPr lang="fr-FR" dirty="0" smtClean="0"/>
                        <a:t>Ressources </a:t>
                      </a:r>
                      <a:endParaRPr lang="fr-FR" dirty="0"/>
                    </a:p>
                  </a:txBody>
                  <a:tcPr marL="68580" marR="68580"/>
                </a:tc>
              </a:tr>
              <a:tr h="1761925">
                <a:tc>
                  <a:txBody>
                    <a:bodyPr/>
                    <a:lstStyle/>
                    <a:p>
                      <a:pPr algn="ctr"/>
                      <a:r>
                        <a:rPr lang="fr-FR" b="0" dirty="0" smtClean="0"/>
                        <a:t>Formations brute de capital fixe </a:t>
                      </a:r>
                    </a:p>
                    <a:p>
                      <a:pPr algn="ctr"/>
                      <a:r>
                        <a:rPr lang="fr-FR" b="0" baseline="0" dirty="0" smtClean="0"/>
                        <a:t>Variation des stocks </a:t>
                      </a:r>
                    </a:p>
                    <a:p>
                      <a:pPr algn="ctr"/>
                      <a:r>
                        <a:rPr lang="fr-FR" b="0" baseline="0" dirty="0" smtClean="0"/>
                        <a:t>Achats nets de terrains </a:t>
                      </a:r>
                    </a:p>
                    <a:p>
                      <a:pPr algn="ctr"/>
                      <a:r>
                        <a:rPr lang="fr-FR" b="0" baseline="0" dirty="0" smtClean="0"/>
                        <a:t>Achats nets d’actifs incorporels </a:t>
                      </a:r>
                    </a:p>
                    <a:p>
                      <a:pPr algn="ctr"/>
                      <a:r>
                        <a:rPr lang="fr-FR" b="0" baseline="0" dirty="0" smtClean="0"/>
                        <a:t>Autres transferts en capital versés </a:t>
                      </a:r>
                    </a:p>
                    <a:p>
                      <a:pPr algn="ctr"/>
                      <a:endParaRPr lang="fr-FR" b="0" baseline="0" dirty="0" smtClean="0"/>
                    </a:p>
                    <a:p>
                      <a:pPr marL="0" marR="0" indent="0" algn="ctr" defTabSz="457200" rtl="0" eaLnBrk="1" fontAlgn="auto" latinLnBrk="0" hangingPunct="1">
                        <a:lnSpc>
                          <a:spcPct val="100000"/>
                        </a:lnSpc>
                        <a:spcBef>
                          <a:spcPts val="0"/>
                        </a:spcBef>
                        <a:spcAft>
                          <a:spcPts val="0"/>
                        </a:spcAft>
                        <a:buClrTx/>
                        <a:buSzTx/>
                        <a:buFontTx/>
                        <a:buNone/>
                        <a:tabLst/>
                        <a:defRPr/>
                      </a:pPr>
                      <a:endParaRPr lang="fr-FR" b="1" dirty="0" smtClean="0"/>
                    </a:p>
                    <a:p>
                      <a:pPr marL="0" marR="0" indent="0" algn="ctr" defTabSz="457200" rtl="0" eaLnBrk="1" fontAlgn="auto" latinLnBrk="0" hangingPunct="1">
                        <a:lnSpc>
                          <a:spcPct val="100000"/>
                        </a:lnSpc>
                        <a:spcBef>
                          <a:spcPts val="0"/>
                        </a:spcBef>
                        <a:spcAft>
                          <a:spcPts val="0"/>
                        </a:spcAft>
                        <a:buClrTx/>
                        <a:buSzTx/>
                        <a:buFontTx/>
                        <a:buNone/>
                        <a:tabLst/>
                        <a:defRPr/>
                      </a:pPr>
                      <a:r>
                        <a:rPr lang="fr-FR" b="1" dirty="0" smtClean="0"/>
                        <a:t>Capacité de financement </a:t>
                      </a:r>
                    </a:p>
                  </a:txBody>
                  <a:tcPr marL="68580" marR="68580"/>
                </a:tc>
                <a:tc>
                  <a:txBody>
                    <a:bodyPr/>
                    <a:lstStyle/>
                    <a:p>
                      <a:pPr algn="ctr"/>
                      <a:r>
                        <a:rPr lang="fr-FR" b="1" dirty="0" smtClean="0"/>
                        <a:t>Epargne brute </a:t>
                      </a:r>
                    </a:p>
                    <a:p>
                      <a:pPr algn="ctr"/>
                      <a:endParaRPr lang="fr-FR" b="0" dirty="0" smtClean="0"/>
                    </a:p>
                    <a:p>
                      <a:pPr algn="ctr"/>
                      <a:r>
                        <a:rPr lang="fr-FR" b="0" dirty="0" smtClean="0"/>
                        <a:t>Subventions</a:t>
                      </a:r>
                      <a:r>
                        <a:rPr lang="fr-FR" b="0" baseline="0" dirty="0" smtClean="0"/>
                        <a:t> d’investissement reçues </a:t>
                      </a:r>
                    </a:p>
                    <a:p>
                      <a:pPr algn="ctr"/>
                      <a:r>
                        <a:rPr lang="fr-FR" b="0" baseline="0" dirty="0" smtClean="0"/>
                        <a:t>Transferts en capital reçus des secteurs institutionnels résidents </a:t>
                      </a:r>
                    </a:p>
                    <a:p>
                      <a:pPr marL="0" marR="0" indent="0" algn="ctr" defTabSz="457200" rtl="0" eaLnBrk="1" fontAlgn="auto" latinLnBrk="0" hangingPunct="1">
                        <a:lnSpc>
                          <a:spcPct val="100000"/>
                        </a:lnSpc>
                        <a:spcBef>
                          <a:spcPts val="0"/>
                        </a:spcBef>
                        <a:spcAft>
                          <a:spcPts val="0"/>
                        </a:spcAft>
                        <a:buClrTx/>
                        <a:buSzTx/>
                        <a:buFontTx/>
                        <a:buNone/>
                        <a:tabLst/>
                        <a:defRPr/>
                      </a:pPr>
                      <a:r>
                        <a:rPr lang="fr-FR" b="0" baseline="0" dirty="0" smtClean="0"/>
                        <a:t>Transferts en capital reçus du reste du monde </a:t>
                      </a:r>
                    </a:p>
                    <a:p>
                      <a:pPr marL="0" marR="0" indent="0" algn="ctr" defTabSz="457200" rtl="0" eaLnBrk="1" fontAlgn="auto" latinLnBrk="0" hangingPunct="1">
                        <a:lnSpc>
                          <a:spcPct val="100000"/>
                        </a:lnSpc>
                        <a:spcBef>
                          <a:spcPts val="0"/>
                        </a:spcBef>
                        <a:spcAft>
                          <a:spcPts val="0"/>
                        </a:spcAft>
                        <a:buClrTx/>
                        <a:buSzTx/>
                        <a:buFontTx/>
                        <a:buNone/>
                        <a:tabLst/>
                        <a:defRPr/>
                      </a:pPr>
                      <a:endParaRPr lang="fr-FR" b="0" baseline="0" dirty="0" smtClean="0"/>
                    </a:p>
                    <a:p>
                      <a:pPr marL="0" marR="0" indent="0" algn="ctr" defTabSz="457200" rtl="0" eaLnBrk="1" fontAlgn="auto" latinLnBrk="0" hangingPunct="1">
                        <a:lnSpc>
                          <a:spcPct val="100000"/>
                        </a:lnSpc>
                        <a:spcBef>
                          <a:spcPts val="0"/>
                        </a:spcBef>
                        <a:spcAft>
                          <a:spcPts val="0"/>
                        </a:spcAft>
                        <a:buClrTx/>
                        <a:buSzTx/>
                        <a:buFontTx/>
                        <a:buNone/>
                        <a:tabLst/>
                        <a:defRPr/>
                      </a:pPr>
                      <a:r>
                        <a:rPr lang="fr-FR" b="1" dirty="0" smtClean="0"/>
                        <a:t>Besoin de financement </a:t>
                      </a:r>
                    </a:p>
                  </a:txBody>
                  <a:tcPr marL="68580" marR="68580"/>
                </a:tc>
              </a:tr>
            </a:tbl>
          </a:graphicData>
        </a:graphic>
      </p:graphicFrame>
    </p:spTree>
    <p:extLst>
      <p:ext uri="{BB962C8B-B14F-4D97-AF65-F5344CB8AC3E}">
        <p14:creationId xmlns:p14="http://schemas.microsoft.com/office/powerpoint/2010/main" val="2713834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 Le compte de production</a:t>
            </a:r>
            <a:endParaRPr lang="fr-FR" dirty="0"/>
          </a:p>
        </p:txBody>
      </p:sp>
      <p:sp>
        <p:nvSpPr>
          <p:cNvPr id="3" name="Espace réservé du contenu 2"/>
          <p:cNvSpPr>
            <a:spLocks noGrp="1"/>
          </p:cNvSpPr>
          <p:nvPr>
            <p:ph idx="1"/>
          </p:nvPr>
        </p:nvSpPr>
        <p:spPr/>
        <p:txBody>
          <a:bodyPr>
            <a:normAutofit fontScale="85000" lnSpcReduction="20000"/>
          </a:bodyPr>
          <a:lstStyle/>
          <a:p>
            <a:r>
              <a:rPr lang="fr-FR" dirty="0" smtClean="0"/>
              <a:t>Le compte de production enregistre dans sa première partie la relation existante entre la production et la consommation intermédiaire nécessaire à sa réalisation. Son solde constitue la valeur ajoutée ; il est obtenu par la différence entre les ressources et les emplois. </a:t>
            </a:r>
          </a:p>
          <a:p>
            <a:r>
              <a:rPr lang="fr-FR" dirty="0" smtClean="0"/>
              <a:t>Le compte de production enregistre dans sa deuxième partie (le compte d’exploitation) pour les unités productives les opérations de répartition liées à la production. Son solde constitue l’excèdent brut d’exploitation ; il est obtenu par la différence entre les ressources et les emplois.  </a:t>
            </a:r>
            <a:endParaRPr lang="fr-FR" dirty="0"/>
          </a:p>
        </p:txBody>
      </p:sp>
    </p:spTree>
    <p:extLst>
      <p:ext uri="{BB962C8B-B14F-4D97-AF65-F5344CB8AC3E}">
        <p14:creationId xmlns:p14="http://schemas.microsoft.com/office/powerpoint/2010/main" val="3250134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a:t>
            </a:r>
            <a:r>
              <a:rPr lang="fr-FR" dirty="0"/>
              <a:t>Les comptes des </a:t>
            </a:r>
            <a:r>
              <a:rPr lang="fr-FR" dirty="0" smtClean="0"/>
              <a:t>ménages </a:t>
            </a:r>
            <a:endParaRPr lang="fr-FR" dirty="0"/>
          </a:p>
        </p:txBody>
      </p:sp>
      <p:sp>
        <p:nvSpPr>
          <p:cNvPr id="3" name="Espace réservé du contenu 2"/>
          <p:cNvSpPr>
            <a:spLocks noGrp="1"/>
          </p:cNvSpPr>
          <p:nvPr>
            <p:ph idx="1"/>
          </p:nvPr>
        </p:nvSpPr>
        <p:spPr/>
        <p:txBody>
          <a:bodyPr/>
          <a:lstStyle/>
          <a:p>
            <a:r>
              <a:rPr lang="fr-FR" dirty="0" smtClean="0"/>
              <a:t>d) </a:t>
            </a:r>
            <a:r>
              <a:rPr lang="fr-FR" dirty="0"/>
              <a:t>Le compte </a:t>
            </a:r>
            <a:r>
              <a:rPr lang="fr-FR" dirty="0" smtClean="0"/>
              <a:t>financier : </a:t>
            </a:r>
            <a:endParaRPr lang="fr-FR" dirty="0"/>
          </a:p>
          <a:p>
            <a:endParaRPr lang="fr-FR" dirty="0"/>
          </a:p>
        </p:txBody>
      </p:sp>
      <p:graphicFrame>
        <p:nvGraphicFramePr>
          <p:cNvPr id="6" name="Tableau 5"/>
          <p:cNvGraphicFramePr>
            <a:graphicFrameLocks noGrp="1"/>
          </p:cNvGraphicFramePr>
          <p:nvPr>
            <p:extLst>
              <p:ext uri="{D42A27DB-BD31-4B8C-83A1-F6EECF244321}">
                <p14:modId xmlns:p14="http://schemas.microsoft.com/office/powerpoint/2010/main" val="2122787205"/>
              </p:ext>
            </p:extLst>
          </p:nvPr>
        </p:nvGraphicFramePr>
        <p:xfrm>
          <a:off x="575026" y="2211581"/>
          <a:ext cx="7973410" cy="4129850"/>
        </p:xfrm>
        <a:graphic>
          <a:graphicData uri="http://schemas.openxmlformats.org/drawingml/2006/table">
            <a:tbl>
              <a:tblPr firstRow="1" bandRow="1">
                <a:tableStyleId>{3C2FFA5D-87B4-456A-9821-1D502468CF0F}</a:tableStyleId>
              </a:tblPr>
              <a:tblGrid>
                <a:gridCol w="3986705"/>
                <a:gridCol w="3986705"/>
              </a:tblGrid>
              <a:tr h="472250">
                <a:tc>
                  <a:txBody>
                    <a:bodyPr/>
                    <a:lstStyle/>
                    <a:p>
                      <a:pPr algn="ctr"/>
                      <a:r>
                        <a:rPr lang="fr-FR" dirty="0" smtClean="0"/>
                        <a:t>Variation des créances </a:t>
                      </a:r>
                      <a:endParaRPr lang="fr-FR" dirty="0"/>
                    </a:p>
                  </a:txBody>
                  <a:tcPr marL="68580" marR="68580"/>
                </a:tc>
                <a:tc>
                  <a:txBody>
                    <a:bodyPr/>
                    <a:lstStyle/>
                    <a:p>
                      <a:pPr algn="ctr"/>
                      <a:r>
                        <a:rPr lang="fr-FR" dirty="0" smtClean="0"/>
                        <a:t>Variation des engagements </a:t>
                      </a:r>
                      <a:endParaRPr lang="fr-FR" dirty="0"/>
                    </a:p>
                  </a:txBody>
                  <a:tcPr marL="68580" marR="68580"/>
                </a:tc>
              </a:tr>
              <a:tr h="2826632">
                <a:tc>
                  <a:txBody>
                    <a:bodyPr/>
                    <a:lstStyle/>
                    <a:p>
                      <a:pPr algn="ctr"/>
                      <a:r>
                        <a:rPr lang="fr-FR" b="0" baseline="0" dirty="0" smtClean="0"/>
                        <a:t>Devises </a:t>
                      </a:r>
                    </a:p>
                    <a:p>
                      <a:pPr algn="ctr"/>
                      <a:r>
                        <a:rPr lang="fr-FR" b="0" baseline="0" dirty="0" smtClean="0"/>
                        <a:t>Monnaie  </a:t>
                      </a:r>
                    </a:p>
                    <a:p>
                      <a:pPr algn="ctr"/>
                      <a:r>
                        <a:rPr lang="fr-FR" b="0" baseline="0" dirty="0" smtClean="0"/>
                        <a:t>Titres à court terme négociables </a:t>
                      </a:r>
                    </a:p>
                    <a:p>
                      <a:pPr algn="ctr"/>
                      <a:r>
                        <a:rPr lang="fr-FR" b="0" baseline="0" dirty="0" smtClean="0"/>
                        <a:t>Obligations et bons à moyen et long terme </a:t>
                      </a:r>
                    </a:p>
                    <a:p>
                      <a:pPr algn="ctr"/>
                      <a:r>
                        <a:rPr lang="fr-FR" b="0" baseline="0" dirty="0" smtClean="0"/>
                        <a:t>Actions et autres participations </a:t>
                      </a:r>
                    </a:p>
                    <a:p>
                      <a:pPr algn="ctr"/>
                      <a:r>
                        <a:rPr lang="fr-FR" b="0" baseline="0" dirty="0" smtClean="0"/>
                        <a:t>Crédits à court terme </a:t>
                      </a:r>
                    </a:p>
                    <a:p>
                      <a:pPr algn="ctr"/>
                      <a:r>
                        <a:rPr lang="fr-FR" b="0" baseline="0" dirty="0" smtClean="0"/>
                        <a:t>Crédits à long et moyen terme </a:t>
                      </a:r>
                    </a:p>
                    <a:p>
                      <a:pPr algn="ctr"/>
                      <a:r>
                        <a:rPr lang="fr-FR" b="0" baseline="0" dirty="0" smtClean="0"/>
                        <a:t>Droits des assurés sur les réserves techniques d’assurance-vie </a:t>
                      </a:r>
                    </a:p>
                    <a:p>
                      <a:pPr algn="ctr"/>
                      <a:r>
                        <a:rPr lang="fr-FR" b="0" baseline="0" dirty="0" smtClean="0"/>
                        <a:t>Autres créances </a:t>
                      </a:r>
                    </a:p>
                    <a:p>
                      <a:pPr algn="ctr"/>
                      <a:endParaRPr lang="fr-FR" b="0" baseline="0" dirty="0" smtClean="0"/>
                    </a:p>
                    <a:p>
                      <a:pPr algn="ctr"/>
                      <a:r>
                        <a:rPr lang="fr-FR" b="1" baseline="0" dirty="0" smtClean="0"/>
                        <a:t>Solde des engagements </a:t>
                      </a:r>
                    </a:p>
                  </a:txBody>
                  <a:tcPr marL="68580" marR="68580"/>
                </a:tc>
                <a:tc>
                  <a:txBody>
                    <a:bodyPr/>
                    <a:lstStyle/>
                    <a:p>
                      <a:pPr algn="ctr"/>
                      <a:r>
                        <a:rPr lang="fr-FR" b="0" baseline="0" dirty="0" smtClean="0"/>
                        <a:t>Crédits à court terme </a:t>
                      </a:r>
                    </a:p>
                    <a:p>
                      <a:pPr algn="ctr"/>
                      <a:r>
                        <a:rPr lang="fr-FR" b="0" baseline="0" dirty="0" smtClean="0"/>
                        <a:t>Crédits à long et moyen terme </a:t>
                      </a:r>
                    </a:p>
                    <a:p>
                      <a:pPr algn="ctr"/>
                      <a:r>
                        <a:rPr lang="fr-FR" b="0" baseline="0" dirty="0" smtClean="0"/>
                        <a:t>Autres engagements </a:t>
                      </a:r>
                    </a:p>
                    <a:p>
                      <a:pPr algn="ctr"/>
                      <a:endParaRPr lang="fr-FR" b="0"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r>
                        <a:rPr lang="fr-FR" b="1" baseline="0" dirty="0" smtClean="0"/>
                        <a:t>Solde des créances </a:t>
                      </a:r>
                      <a:endParaRPr lang="fr-FR" b="1" dirty="0"/>
                    </a:p>
                  </a:txBody>
                  <a:tcPr marL="68580" marR="68580"/>
                </a:tc>
              </a:tr>
            </a:tbl>
          </a:graphicData>
        </a:graphic>
      </p:graphicFrame>
    </p:spTree>
    <p:extLst>
      <p:ext uri="{BB962C8B-B14F-4D97-AF65-F5344CB8AC3E}">
        <p14:creationId xmlns:p14="http://schemas.microsoft.com/office/powerpoint/2010/main" val="26392337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6) Les comptes du reste du monde </a:t>
            </a:r>
            <a:endParaRPr lang="fr-FR" dirty="0"/>
          </a:p>
        </p:txBody>
      </p:sp>
      <p:sp>
        <p:nvSpPr>
          <p:cNvPr id="3" name="Espace réservé du contenu 2"/>
          <p:cNvSpPr>
            <a:spLocks noGrp="1"/>
          </p:cNvSpPr>
          <p:nvPr>
            <p:ph idx="1"/>
          </p:nvPr>
        </p:nvSpPr>
        <p:spPr/>
        <p:txBody>
          <a:bodyPr>
            <a:normAutofit fontScale="85000" lnSpcReduction="10000"/>
          </a:bodyPr>
          <a:lstStyle/>
          <a:p>
            <a:r>
              <a:rPr lang="fr-FR" dirty="0" smtClean="0"/>
              <a:t>Les comptes du reste du monde sont différents des comptes des autres secteurs institutionnels car ils ne contiennent pas des activités des activités d’un groupe d’unités institutionnelles spécifique, mais celles réalisées entre des unités institutionnels résidentes et des unités institutionnelles non résidentes. </a:t>
            </a:r>
          </a:p>
          <a:p>
            <a:r>
              <a:rPr lang="fr-FR" dirty="0" smtClean="0"/>
              <a:t>Par conséquent, dans les comptes du reste du monde on distingue entre : </a:t>
            </a:r>
          </a:p>
          <a:p>
            <a:pPr lvl="1"/>
            <a:r>
              <a:rPr lang="fr-FR" dirty="0" smtClean="0"/>
              <a:t>le compte des opérations courantes ; </a:t>
            </a:r>
          </a:p>
          <a:p>
            <a:pPr lvl="1"/>
            <a:r>
              <a:rPr lang="fr-FR" dirty="0" smtClean="0"/>
              <a:t>le compte de capital ; </a:t>
            </a:r>
          </a:p>
          <a:p>
            <a:pPr lvl="1"/>
            <a:r>
              <a:rPr lang="fr-FR" dirty="0" smtClean="0"/>
              <a:t>et le compte de financement. </a:t>
            </a:r>
            <a:endParaRPr lang="fr-FR" dirty="0"/>
          </a:p>
        </p:txBody>
      </p:sp>
    </p:spTree>
    <p:extLst>
      <p:ext uri="{BB962C8B-B14F-4D97-AF65-F5344CB8AC3E}">
        <p14:creationId xmlns:p14="http://schemas.microsoft.com/office/powerpoint/2010/main" val="21678485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6) Les comptes du reste du monde </a:t>
            </a:r>
            <a:endParaRPr lang="fr-FR" dirty="0"/>
          </a:p>
        </p:txBody>
      </p:sp>
      <p:sp>
        <p:nvSpPr>
          <p:cNvPr id="3" name="Espace réservé du contenu 2"/>
          <p:cNvSpPr>
            <a:spLocks noGrp="1"/>
          </p:cNvSpPr>
          <p:nvPr>
            <p:ph idx="1"/>
          </p:nvPr>
        </p:nvSpPr>
        <p:spPr/>
        <p:txBody>
          <a:bodyPr/>
          <a:lstStyle/>
          <a:p>
            <a:r>
              <a:rPr lang="fr-FR" dirty="0"/>
              <a:t>a) Le compte </a:t>
            </a:r>
            <a:r>
              <a:rPr lang="fr-FR" dirty="0" smtClean="0"/>
              <a:t>des opérations courantes avec le reste du monde : </a:t>
            </a:r>
            <a:endParaRPr lang="fr-FR" dirty="0"/>
          </a:p>
          <a:p>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1624023021"/>
              </p:ext>
            </p:extLst>
          </p:nvPr>
        </p:nvGraphicFramePr>
        <p:xfrm>
          <a:off x="174228" y="2204186"/>
          <a:ext cx="8712138" cy="3200400"/>
        </p:xfrm>
        <a:graphic>
          <a:graphicData uri="http://schemas.openxmlformats.org/drawingml/2006/table">
            <a:tbl>
              <a:tblPr firstRow="1" bandRow="1">
                <a:tableStyleId>{3C2FFA5D-87B4-456A-9821-1D502468CF0F}</a:tableStyleId>
              </a:tblPr>
              <a:tblGrid>
                <a:gridCol w="4795824"/>
                <a:gridCol w="3916314"/>
              </a:tblGrid>
              <a:tr h="310146">
                <a:tc>
                  <a:txBody>
                    <a:bodyPr/>
                    <a:lstStyle/>
                    <a:p>
                      <a:pPr algn="ctr"/>
                      <a:r>
                        <a:rPr lang="fr-FR" dirty="0" smtClean="0"/>
                        <a:t>Emplois</a:t>
                      </a:r>
                      <a:endParaRPr lang="fr-FR" dirty="0"/>
                    </a:p>
                  </a:txBody>
                  <a:tcPr marL="68580" marR="68580"/>
                </a:tc>
                <a:tc>
                  <a:txBody>
                    <a:bodyPr/>
                    <a:lstStyle/>
                    <a:p>
                      <a:pPr algn="ctr"/>
                      <a:r>
                        <a:rPr lang="fr-FR" dirty="0" smtClean="0"/>
                        <a:t>Ressources </a:t>
                      </a:r>
                      <a:endParaRPr lang="fr-FR" dirty="0"/>
                    </a:p>
                  </a:txBody>
                  <a:tcPr marL="68580" marR="68580"/>
                </a:tc>
              </a:tr>
              <a:tr h="1143268">
                <a:tc>
                  <a:txBody>
                    <a:bodyPr/>
                    <a:lstStyle/>
                    <a:p>
                      <a:pPr algn="ctr"/>
                      <a:r>
                        <a:rPr lang="fr-FR" b="0" dirty="0" smtClean="0"/>
                        <a:t>Exportations de biens et services </a:t>
                      </a:r>
                    </a:p>
                    <a:p>
                      <a:pPr algn="ctr"/>
                      <a:r>
                        <a:rPr lang="fr-FR" b="0" dirty="0" smtClean="0"/>
                        <a:t>Consommation finale</a:t>
                      </a:r>
                      <a:r>
                        <a:rPr lang="fr-FR" b="0" baseline="0" dirty="0" smtClean="0"/>
                        <a:t> des non résidents sur le territoire économique nationale </a:t>
                      </a:r>
                    </a:p>
                    <a:p>
                      <a:pPr algn="ctr"/>
                      <a:r>
                        <a:rPr lang="fr-FR" b="0" baseline="0" dirty="0" smtClean="0"/>
                        <a:t>Rémunérations des salariés résidents par les employeurs non résidents</a:t>
                      </a:r>
                    </a:p>
                    <a:p>
                      <a:pPr algn="ctr"/>
                      <a:r>
                        <a:rPr lang="fr-FR" b="0" baseline="0" dirty="0" smtClean="0"/>
                        <a:t>Revenus de la propriété et de l’entreprise reçus du reste du monde </a:t>
                      </a:r>
                    </a:p>
                    <a:p>
                      <a:pPr algn="ctr"/>
                      <a:r>
                        <a:rPr lang="fr-FR" b="0" baseline="0" dirty="0" smtClean="0"/>
                        <a:t>Transferts courants reçus du reste du monde </a:t>
                      </a:r>
                    </a:p>
                    <a:p>
                      <a:pPr algn="ctr"/>
                      <a:endParaRPr lang="fr-FR" b="0" baseline="0" dirty="0" smtClean="0"/>
                    </a:p>
                    <a:p>
                      <a:pPr algn="ctr"/>
                      <a:r>
                        <a:rPr lang="fr-FR" b="1" baseline="0" dirty="0" smtClean="0"/>
                        <a:t>Solde des opérations courantes </a:t>
                      </a:r>
                    </a:p>
                  </a:txBody>
                  <a:tcPr marL="68580" marR="68580"/>
                </a:tc>
                <a:tc>
                  <a:txBody>
                    <a:bodyPr/>
                    <a:lstStyle/>
                    <a:p>
                      <a:pPr algn="ctr"/>
                      <a:r>
                        <a:rPr lang="fr-FR" b="0" dirty="0" smtClean="0"/>
                        <a:t>Importations de biens et services </a:t>
                      </a:r>
                    </a:p>
                    <a:p>
                      <a:pPr algn="ctr"/>
                      <a:r>
                        <a:rPr lang="fr-FR" b="0" dirty="0" smtClean="0"/>
                        <a:t>Consommation finale des résidents</a:t>
                      </a:r>
                      <a:r>
                        <a:rPr lang="fr-FR" b="0" baseline="0" dirty="0" smtClean="0"/>
                        <a:t> dans le reste du monde </a:t>
                      </a:r>
                    </a:p>
                    <a:p>
                      <a:pPr algn="ctr"/>
                      <a:r>
                        <a:rPr lang="fr-FR" b="0" baseline="0" dirty="0" smtClean="0"/>
                        <a:t>Rémunération des salariés non résidents par les employeurs résidents </a:t>
                      </a:r>
                    </a:p>
                    <a:p>
                      <a:pPr algn="ctr"/>
                      <a:r>
                        <a:rPr lang="fr-FR" b="0" baseline="0" dirty="0" smtClean="0"/>
                        <a:t>Revenus de la propriété et de l’entreprise versés au reste du monde </a:t>
                      </a:r>
                    </a:p>
                    <a:p>
                      <a:pPr algn="ctr"/>
                      <a:r>
                        <a:rPr lang="fr-FR" b="0" baseline="0" dirty="0" smtClean="0"/>
                        <a:t>Transferts courants versés au reste du monde </a:t>
                      </a:r>
                      <a:endParaRPr lang="fr-FR" b="0" dirty="0"/>
                    </a:p>
                  </a:txBody>
                  <a:tcPr marL="68580" marR="68580"/>
                </a:tc>
              </a:tr>
            </a:tbl>
          </a:graphicData>
        </a:graphic>
      </p:graphicFrame>
    </p:spTree>
    <p:extLst>
      <p:ext uri="{BB962C8B-B14F-4D97-AF65-F5344CB8AC3E}">
        <p14:creationId xmlns:p14="http://schemas.microsoft.com/office/powerpoint/2010/main" val="12683615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6) Les comptes du reste du monde </a:t>
            </a:r>
            <a:endParaRPr lang="fr-FR" dirty="0"/>
          </a:p>
        </p:txBody>
      </p:sp>
      <p:sp>
        <p:nvSpPr>
          <p:cNvPr id="3" name="Espace réservé du contenu 2"/>
          <p:cNvSpPr>
            <a:spLocks noGrp="1"/>
          </p:cNvSpPr>
          <p:nvPr>
            <p:ph idx="1"/>
          </p:nvPr>
        </p:nvSpPr>
        <p:spPr/>
        <p:txBody>
          <a:bodyPr/>
          <a:lstStyle/>
          <a:p>
            <a:r>
              <a:rPr lang="fr-FR" dirty="0"/>
              <a:t>b</a:t>
            </a:r>
            <a:r>
              <a:rPr lang="fr-FR" dirty="0" smtClean="0"/>
              <a:t>) </a:t>
            </a:r>
            <a:r>
              <a:rPr lang="fr-FR" dirty="0"/>
              <a:t>Le compte </a:t>
            </a:r>
            <a:r>
              <a:rPr lang="fr-FR" dirty="0" smtClean="0"/>
              <a:t>de capital du reste du monde : </a:t>
            </a:r>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792840356"/>
              </p:ext>
            </p:extLst>
          </p:nvPr>
        </p:nvGraphicFramePr>
        <p:xfrm>
          <a:off x="174228" y="2204186"/>
          <a:ext cx="8712138" cy="2651760"/>
        </p:xfrm>
        <a:graphic>
          <a:graphicData uri="http://schemas.openxmlformats.org/drawingml/2006/table">
            <a:tbl>
              <a:tblPr firstRow="1" bandRow="1">
                <a:tableStyleId>{3C2FFA5D-87B4-456A-9821-1D502468CF0F}</a:tableStyleId>
              </a:tblPr>
              <a:tblGrid>
                <a:gridCol w="4795824"/>
                <a:gridCol w="3916314"/>
              </a:tblGrid>
              <a:tr h="310146">
                <a:tc>
                  <a:txBody>
                    <a:bodyPr/>
                    <a:lstStyle/>
                    <a:p>
                      <a:pPr algn="ctr"/>
                      <a:r>
                        <a:rPr lang="fr-FR" dirty="0" smtClean="0"/>
                        <a:t>Emplois</a:t>
                      </a:r>
                      <a:endParaRPr lang="fr-FR" dirty="0"/>
                    </a:p>
                  </a:txBody>
                  <a:tcPr marL="68580" marR="68580"/>
                </a:tc>
                <a:tc>
                  <a:txBody>
                    <a:bodyPr/>
                    <a:lstStyle/>
                    <a:p>
                      <a:pPr algn="ctr"/>
                      <a:r>
                        <a:rPr lang="fr-FR" dirty="0" smtClean="0"/>
                        <a:t>Ressources </a:t>
                      </a:r>
                      <a:endParaRPr lang="fr-FR" dirty="0"/>
                    </a:p>
                  </a:txBody>
                  <a:tcPr marL="68580" marR="68580"/>
                </a:tc>
              </a:tr>
              <a:tr h="1143268">
                <a:tc>
                  <a:txBody>
                    <a:bodyPr/>
                    <a:lstStyle/>
                    <a:p>
                      <a:pPr algn="ctr"/>
                      <a:r>
                        <a:rPr lang="fr-FR" b="0" baseline="0" dirty="0" smtClean="0"/>
                        <a:t>Achats nets de terrains </a:t>
                      </a:r>
                    </a:p>
                    <a:p>
                      <a:pPr algn="ctr"/>
                      <a:r>
                        <a:rPr lang="fr-FR" b="0" baseline="0" dirty="0" smtClean="0"/>
                        <a:t>Achats nets d’actifs incorporels </a:t>
                      </a:r>
                    </a:p>
                    <a:p>
                      <a:pPr algn="ctr"/>
                      <a:r>
                        <a:rPr lang="fr-FR" b="0" baseline="0" dirty="0" smtClean="0"/>
                        <a:t>Transferts en capital reçus du reste du monde </a:t>
                      </a:r>
                    </a:p>
                    <a:p>
                      <a:pPr algn="ctr"/>
                      <a:endParaRPr lang="fr-FR" b="1" baseline="0" dirty="0" smtClean="0"/>
                    </a:p>
                    <a:p>
                      <a:pPr algn="ctr"/>
                      <a:r>
                        <a:rPr lang="fr-FR" b="1" baseline="0" dirty="0" smtClean="0"/>
                        <a:t>Capacité de financement du reste du monde </a:t>
                      </a:r>
                    </a:p>
                    <a:p>
                      <a:pPr algn="ctr"/>
                      <a:endParaRPr lang="fr-FR" b="0" baseline="0" dirty="0" smtClean="0"/>
                    </a:p>
                    <a:p>
                      <a:pPr algn="ctr"/>
                      <a:r>
                        <a:rPr lang="fr-FR" b="1" baseline="0" dirty="0" smtClean="0"/>
                        <a:t>Besoin de financement de la nation </a:t>
                      </a:r>
                    </a:p>
                  </a:txBody>
                  <a:tcPr marL="68580" marR="68580"/>
                </a:tc>
                <a:tc>
                  <a:txBody>
                    <a:bodyPr/>
                    <a:lstStyle/>
                    <a:p>
                      <a:pPr algn="ctr"/>
                      <a:r>
                        <a:rPr lang="fr-FR" b="1" dirty="0" smtClean="0"/>
                        <a:t>Solde des opérations courantes avec le reste du monde </a:t>
                      </a:r>
                    </a:p>
                    <a:p>
                      <a:pPr algn="ctr"/>
                      <a:r>
                        <a:rPr lang="fr-FR" b="0" dirty="0" smtClean="0"/>
                        <a:t>Transferts en capital versés au reste du monde</a:t>
                      </a:r>
                      <a:endParaRPr lang="fr-FR" b="0" baseline="0" dirty="0" smtClean="0"/>
                    </a:p>
                    <a:p>
                      <a:pPr algn="ctr"/>
                      <a:r>
                        <a:rPr lang="fr-FR" b="1" baseline="0" dirty="0" smtClean="0"/>
                        <a:t>Besoin de financement du reste du monde </a:t>
                      </a:r>
                    </a:p>
                    <a:p>
                      <a:pPr algn="ctr"/>
                      <a:endParaRPr lang="fr-FR" b="1" baseline="0" dirty="0" smtClean="0"/>
                    </a:p>
                    <a:p>
                      <a:pPr algn="ctr"/>
                      <a:r>
                        <a:rPr lang="fr-FR" b="1" baseline="0" dirty="0" smtClean="0"/>
                        <a:t>Capacité de financement de la nation </a:t>
                      </a:r>
                      <a:endParaRPr lang="fr-FR" b="1" dirty="0"/>
                    </a:p>
                  </a:txBody>
                  <a:tcPr marL="68580" marR="68580"/>
                </a:tc>
              </a:tr>
            </a:tbl>
          </a:graphicData>
        </a:graphic>
      </p:graphicFrame>
    </p:spTree>
    <p:extLst>
      <p:ext uri="{BB962C8B-B14F-4D97-AF65-F5344CB8AC3E}">
        <p14:creationId xmlns:p14="http://schemas.microsoft.com/office/powerpoint/2010/main" val="2835382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6) Les comptes du reste du monde </a:t>
            </a:r>
            <a:endParaRPr lang="fr-FR" dirty="0"/>
          </a:p>
        </p:txBody>
      </p:sp>
      <p:sp>
        <p:nvSpPr>
          <p:cNvPr id="3" name="Espace réservé du contenu 2"/>
          <p:cNvSpPr>
            <a:spLocks noGrp="1"/>
          </p:cNvSpPr>
          <p:nvPr>
            <p:ph idx="1"/>
          </p:nvPr>
        </p:nvSpPr>
        <p:spPr/>
        <p:txBody>
          <a:bodyPr/>
          <a:lstStyle/>
          <a:p>
            <a:r>
              <a:rPr lang="fr-FR" dirty="0" smtClean="0"/>
              <a:t>c) </a:t>
            </a:r>
            <a:r>
              <a:rPr lang="fr-FR" dirty="0"/>
              <a:t>Le compte </a:t>
            </a:r>
            <a:r>
              <a:rPr lang="fr-FR" dirty="0" smtClean="0"/>
              <a:t>financier du reste du monde : </a:t>
            </a:r>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880116243"/>
              </p:ext>
            </p:extLst>
          </p:nvPr>
        </p:nvGraphicFramePr>
        <p:xfrm>
          <a:off x="72189" y="2204186"/>
          <a:ext cx="8969772" cy="1554480"/>
        </p:xfrm>
        <a:graphic>
          <a:graphicData uri="http://schemas.openxmlformats.org/drawingml/2006/table">
            <a:tbl>
              <a:tblPr firstRow="1" bandRow="1">
                <a:tableStyleId>{3C2FFA5D-87B4-456A-9821-1D502468CF0F}</a:tableStyleId>
              </a:tblPr>
              <a:tblGrid>
                <a:gridCol w="4937645"/>
                <a:gridCol w="4032127"/>
              </a:tblGrid>
              <a:tr h="310146">
                <a:tc>
                  <a:txBody>
                    <a:bodyPr/>
                    <a:lstStyle/>
                    <a:p>
                      <a:pPr algn="ctr"/>
                      <a:r>
                        <a:rPr lang="fr-FR" dirty="0" smtClean="0"/>
                        <a:t>Variation des</a:t>
                      </a:r>
                      <a:r>
                        <a:rPr lang="fr-FR" baseline="0" dirty="0" smtClean="0"/>
                        <a:t> créances </a:t>
                      </a:r>
                      <a:endParaRPr lang="fr-FR" dirty="0"/>
                    </a:p>
                  </a:txBody>
                  <a:tcPr marL="68580" marR="68580"/>
                </a:tc>
                <a:tc>
                  <a:txBody>
                    <a:bodyPr/>
                    <a:lstStyle/>
                    <a:p>
                      <a:pPr algn="ctr"/>
                      <a:r>
                        <a:rPr lang="fr-FR" dirty="0" smtClean="0"/>
                        <a:t>Variation des engagements </a:t>
                      </a:r>
                      <a:endParaRPr lang="fr-FR" dirty="0"/>
                    </a:p>
                  </a:txBody>
                  <a:tcPr marL="68580" marR="68580"/>
                </a:tc>
              </a:tr>
              <a:tr h="1143268">
                <a:tc>
                  <a:txBody>
                    <a:bodyPr/>
                    <a:lstStyle/>
                    <a:p>
                      <a:pPr algn="ctr"/>
                      <a:r>
                        <a:rPr lang="fr-FR" b="0" baseline="0" dirty="0" smtClean="0"/>
                        <a:t>Besoin de financement du reste du monde </a:t>
                      </a:r>
                    </a:p>
                    <a:p>
                      <a:pPr algn="ctr"/>
                      <a:endParaRPr lang="fr-FR" b="0" baseline="0" dirty="0" smtClean="0"/>
                    </a:p>
                    <a:p>
                      <a:pPr algn="ctr"/>
                      <a:r>
                        <a:rPr lang="fr-FR" b="1" baseline="0" dirty="0" smtClean="0"/>
                        <a:t>Solde des engagements </a:t>
                      </a:r>
                    </a:p>
                  </a:txBody>
                  <a:tcPr marL="68580" marR="68580"/>
                </a:tc>
                <a:tc>
                  <a:txBody>
                    <a:bodyPr/>
                    <a:lstStyle/>
                    <a:p>
                      <a:pPr algn="ctr"/>
                      <a:r>
                        <a:rPr lang="fr-FR" b="0" dirty="0" smtClean="0"/>
                        <a:t>Capacité</a:t>
                      </a:r>
                      <a:r>
                        <a:rPr lang="fr-FR" b="0" baseline="0" dirty="0" smtClean="0"/>
                        <a:t> de financement du reste du monde </a:t>
                      </a:r>
                    </a:p>
                    <a:p>
                      <a:pPr algn="ctr"/>
                      <a:endParaRPr lang="fr-FR" b="0" baseline="0" dirty="0" smtClean="0"/>
                    </a:p>
                    <a:p>
                      <a:pPr algn="ctr"/>
                      <a:r>
                        <a:rPr lang="fr-FR" b="1" baseline="0" dirty="0" smtClean="0"/>
                        <a:t>Solde de créances </a:t>
                      </a:r>
                      <a:endParaRPr lang="fr-FR" b="1" dirty="0"/>
                    </a:p>
                  </a:txBody>
                  <a:tcPr marL="68580" marR="68580"/>
                </a:tc>
              </a:tr>
            </a:tbl>
          </a:graphicData>
        </a:graphic>
      </p:graphicFrame>
    </p:spTree>
    <p:extLst>
      <p:ext uri="{BB962C8B-B14F-4D97-AF65-F5344CB8AC3E}">
        <p14:creationId xmlns:p14="http://schemas.microsoft.com/office/powerpoint/2010/main" val="41582448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2) Le compte de revenus et dépenses</a:t>
            </a:r>
            <a:endParaRPr lang="fr-FR" dirty="0"/>
          </a:p>
        </p:txBody>
      </p:sp>
      <p:sp>
        <p:nvSpPr>
          <p:cNvPr id="3" name="Espace réservé du contenu 2"/>
          <p:cNvSpPr>
            <a:spLocks noGrp="1"/>
          </p:cNvSpPr>
          <p:nvPr>
            <p:ph idx="1"/>
          </p:nvPr>
        </p:nvSpPr>
        <p:spPr/>
        <p:txBody>
          <a:bodyPr>
            <a:normAutofit fontScale="70000" lnSpcReduction="20000"/>
          </a:bodyPr>
          <a:lstStyle/>
          <a:p>
            <a:r>
              <a:rPr lang="fr-FR" dirty="0" smtClean="0"/>
              <a:t>Le compte de revenus et dépenses enregistre dans sa première partie les opération de répartition autres que celles directement liées à la production. Son solde constitue le revenu </a:t>
            </a:r>
            <a:r>
              <a:rPr lang="fr-FR" dirty="0"/>
              <a:t>disponible brut (</a:t>
            </a:r>
            <a:r>
              <a:rPr lang="fr-FR" dirty="0" smtClean="0"/>
              <a:t>RDB), qui représente le revenu dont disposent les différents secteurs institutionnels après qu’ils ont effectué toutes les opérations de répartition. </a:t>
            </a:r>
          </a:p>
          <a:p>
            <a:r>
              <a:rPr lang="fr-FR" dirty="0"/>
              <a:t>Le compte de </a:t>
            </a:r>
            <a:r>
              <a:rPr lang="fr-FR" dirty="0" smtClean="0"/>
              <a:t>revenus </a:t>
            </a:r>
            <a:r>
              <a:rPr lang="fr-FR" dirty="0"/>
              <a:t>et </a:t>
            </a:r>
            <a:r>
              <a:rPr lang="fr-FR" dirty="0" smtClean="0"/>
              <a:t>dépenses fait apparaître dans sa deuxième partie (le compte </a:t>
            </a:r>
            <a:r>
              <a:rPr lang="fr-FR" dirty="0"/>
              <a:t>d’utilisation du </a:t>
            </a:r>
            <a:r>
              <a:rPr lang="fr-FR" dirty="0" smtClean="0"/>
              <a:t>revenu) la manière dont le revenu disponible brut des différents secteurs institutionnels se décline en consommation finale et épargne brute (EB). </a:t>
            </a:r>
          </a:p>
          <a:p>
            <a:r>
              <a:rPr lang="fr-FR" dirty="0" smtClean="0"/>
              <a:t>A titre de rappel, les sociétés </a:t>
            </a:r>
            <a:r>
              <a:rPr lang="fr-FR" dirty="0"/>
              <a:t>et quasi-sociétés (SQS) et les institutions financières (IF) n’ont pas de consommation finale</a:t>
            </a:r>
            <a:r>
              <a:rPr lang="fr-FR" dirty="0" smtClean="0"/>
              <a:t>. De ce fait, leur revenu disponible brut est égal à leur épargne brute. </a:t>
            </a:r>
            <a:endParaRPr lang="fr-FR" dirty="0"/>
          </a:p>
        </p:txBody>
      </p:sp>
    </p:spTree>
    <p:extLst>
      <p:ext uri="{BB962C8B-B14F-4D97-AF65-F5344CB8AC3E}">
        <p14:creationId xmlns:p14="http://schemas.microsoft.com/office/powerpoint/2010/main" val="1837290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3) Le compte de capital </a:t>
            </a:r>
            <a:endParaRPr lang="fr-FR" dirty="0"/>
          </a:p>
        </p:txBody>
      </p:sp>
      <p:sp>
        <p:nvSpPr>
          <p:cNvPr id="3" name="Espace réservé du contenu 2"/>
          <p:cNvSpPr>
            <a:spLocks noGrp="1"/>
          </p:cNvSpPr>
          <p:nvPr>
            <p:ph idx="1"/>
          </p:nvPr>
        </p:nvSpPr>
        <p:spPr/>
        <p:txBody>
          <a:bodyPr/>
          <a:lstStyle/>
          <a:p>
            <a:r>
              <a:rPr lang="fr-FR" dirty="0" smtClean="0"/>
              <a:t>Le compte de capital enregistre l’ensemble des opérations relatives aux investissements en actifs non financiers et aux transferts de capital. </a:t>
            </a:r>
            <a:endParaRPr lang="fr-FR" dirty="0"/>
          </a:p>
          <a:p>
            <a:r>
              <a:rPr lang="fr-FR" dirty="0" smtClean="0"/>
              <a:t>Le solde du compte de capital constitue la capacité (ou le besoin) de financement.</a:t>
            </a:r>
            <a:endParaRPr lang="fr-FR" dirty="0"/>
          </a:p>
        </p:txBody>
      </p:sp>
    </p:spTree>
    <p:extLst>
      <p:ext uri="{BB962C8B-B14F-4D97-AF65-F5344CB8AC3E}">
        <p14:creationId xmlns:p14="http://schemas.microsoft.com/office/powerpoint/2010/main" val="2085195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4) Le compte financier </a:t>
            </a:r>
            <a:endParaRPr lang="fr-FR" dirty="0"/>
          </a:p>
        </p:txBody>
      </p:sp>
      <p:sp>
        <p:nvSpPr>
          <p:cNvPr id="3" name="Espace réservé du contenu 2"/>
          <p:cNvSpPr>
            <a:spLocks noGrp="1"/>
          </p:cNvSpPr>
          <p:nvPr>
            <p:ph idx="1"/>
          </p:nvPr>
        </p:nvSpPr>
        <p:spPr/>
        <p:txBody>
          <a:bodyPr>
            <a:normAutofit fontScale="77500" lnSpcReduction="20000"/>
          </a:bodyPr>
          <a:lstStyle/>
          <a:p>
            <a:r>
              <a:rPr lang="fr-FR" dirty="0" smtClean="0"/>
              <a:t>Le compte financier enregistre les opérations financières réalisées par les différents secteurs institutionnels, c’est-à-dire l’ensemble de leurs créances et dettes. </a:t>
            </a:r>
          </a:p>
          <a:p>
            <a:r>
              <a:rPr lang="fr-FR" dirty="0" smtClean="0"/>
              <a:t>Il indique comment les secteurs institutionnels satisfont leurs besoins de financement ou comment ils placent leurs capacités de financement. </a:t>
            </a:r>
          </a:p>
          <a:p>
            <a:r>
              <a:rPr lang="fr-FR" dirty="0" smtClean="0"/>
              <a:t>L’objectif de ce compte est de : </a:t>
            </a:r>
          </a:p>
          <a:p>
            <a:pPr lvl="1"/>
            <a:r>
              <a:rPr lang="fr-FR" dirty="0" smtClean="0"/>
              <a:t>décrire les opérations en capital en partant de l’épargne brute dégagée par le compte de revenus et dépenses. Ceci permet de dégager soit une capacité de financement ou un besoin de financement. </a:t>
            </a:r>
          </a:p>
          <a:p>
            <a:pPr lvl="1"/>
            <a:r>
              <a:rPr lang="fr-FR" dirty="0" smtClean="0"/>
              <a:t>et de décrire les opérations financières en variations des créances et des dettes. </a:t>
            </a:r>
          </a:p>
          <a:p>
            <a:endParaRPr lang="fr-FR" dirty="0"/>
          </a:p>
        </p:txBody>
      </p:sp>
    </p:spTree>
    <p:extLst>
      <p:ext uri="{BB962C8B-B14F-4D97-AF65-F5344CB8AC3E}">
        <p14:creationId xmlns:p14="http://schemas.microsoft.com/office/powerpoint/2010/main" val="3034420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II- Les comptes des secteurs institutionnels</a:t>
            </a:r>
            <a:endParaRPr lang="fr-FR" dirty="0"/>
          </a:p>
        </p:txBody>
      </p:sp>
      <p:sp>
        <p:nvSpPr>
          <p:cNvPr id="3" name="Espace réservé du contenu 2"/>
          <p:cNvSpPr>
            <a:spLocks noGrp="1"/>
          </p:cNvSpPr>
          <p:nvPr>
            <p:ph idx="1"/>
          </p:nvPr>
        </p:nvSpPr>
        <p:spPr/>
        <p:txBody>
          <a:bodyPr>
            <a:normAutofit fontScale="85000" lnSpcReduction="20000"/>
          </a:bodyPr>
          <a:lstStyle/>
          <a:p>
            <a:r>
              <a:rPr lang="fr-FR" dirty="0" smtClean="0"/>
              <a:t>Nous présenterons dans ce qui suit les comptes des secteurs institutionnels tels qu’ils sont définis par la </a:t>
            </a:r>
            <a:r>
              <a:rPr lang="fr-FR" dirty="0"/>
              <a:t>comptabilité nationale </a:t>
            </a:r>
            <a:r>
              <a:rPr lang="fr-FR" dirty="0" smtClean="0"/>
              <a:t>marocaine à savoir les comptes des : </a:t>
            </a:r>
          </a:p>
          <a:p>
            <a:pPr lvl="1"/>
            <a:r>
              <a:rPr lang="fr-FR" dirty="0" smtClean="0"/>
              <a:t>1) sociétés </a:t>
            </a:r>
            <a:r>
              <a:rPr lang="fr-FR" dirty="0"/>
              <a:t>et quasi-sociétés non financières (SQSNF) ; </a:t>
            </a:r>
          </a:p>
          <a:p>
            <a:pPr lvl="1"/>
            <a:r>
              <a:rPr lang="fr-FR" dirty="0" smtClean="0"/>
              <a:t>2) institutions </a:t>
            </a:r>
            <a:r>
              <a:rPr lang="fr-FR" dirty="0"/>
              <a:t>financières (IF) ; </a:t>
            </a:r>
            <a:endParaRPr lang="fr-FR" dirty="0" smtClean="0"/>
          </a:p>
          <a:p>
            <a:pPr lvl="2"/>
            <a:r>
              <a:rPr lang="fr-FR" dirty="0" smtClean="0"/>
              <a:t>institutions de crédit ; </a:t>
            </a:r>
          </a:p>
          <a:p>
            <a:pPr lvl="2"/>
            <a:r>
              <a:rPr lang="fr-FR" dirty="0" smtClean="0"/>
              <a:t>et sociétés d’assurances et caisses de retraite ; </a:t>
            </a:r>
            <a:endParaRPr lang="fr-FR" dirty="0"/>
          </a:p>
          <a:p>
            <a:pPr lvl="1"/>
            <a:r>
              <a:rPr lang="fr-FR" dirty="0" smtClean="0"/>
              <a:t>3) administrations </a:t>
            </a:r>
            <a:r>
              <a:rPr lang="fr-FR" dirty="0"/>
              <a:t>publiques (AP) ; </a:t>
            </a:r>
          </a:p>
          <a:p>
            <a:pPr lvl="1"/>
            <a:r>
              <a:rPr lang="fr-FR" dirty="0" smtClean="0"/>
              <a:t>4) institutions </a:t>
            </a:r>
            <a:r>
              <a:rPr lang="fr-FR" dirty="0"/>
              <a:t>privées sans but lucratif (IPSBL) ; </a:t>
            </a:r>
          </a:p>
          <a:p>
            <a:pPr lvl="1"/>
            <a:r>
              <a:rPr lang="fr-FR" dirty="0" smtClean="0"/>
              <a:t>5) ménages </a:t>
            </a:r>
            <a:r>
              <a:rPr lang="fr-FR" dirty="0"/>
              <a:t>(M) ; </a:t>
            </a:r>
          </a:p>
          <a:p>
            <a:pPr lvl="1"/>
            <a:r>
              <a:rPr lang="fr-FR" dirty="0" smtClean="0"/>
              <a:t>6) et du </a:t>
            </a:r>
            <a:r>
              <a:rPr lang="fr-FR" dirty="0"/>
              <a:t>reste du monde.  </a:t>
            </a:r>
          </a:p>
          <a:p>
            <a:endParaRPr lang="fr-FR" dirty="0"/>
          </a:p>
        </p:txBody>
      </p:sp>
    </p:spTree>
    <p:extLst>
      <p:ext uri="{BB962C8B-B14F-4D97-AF65-F5344CB8AC3E}">
        <p14:creationId xmlns:p14="http://schemas.microsoft.com/office/powerpoint/2010/main" val="2799359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1) </a:t>
            </a:r>
            <a:r>
              <a:rPr lang="fr-FR" dirty="0" smtClean="0"/>
              <a:t>Les comptes des sociétés </a:t>
            </a:r>
            <a:r>
              <a:rPr lang="fr-FR" dirty="0"/>
              <a:t>et quasi-sociétés non financières</a:t>
            </a:r>
          </a:p>
        </p:txBody>
      </p:sp>
      <p:sp>
        <p:nvSpPr>
          <p:cNvPr id="3" name="Espace réservé du contenu 2"/>
          <p:cNvSpPr>
            <a:spLocks noGrp="1"/>
          </p:cNvSpPr>
          <p:nvPr>
            <p:ph idx="1"/>
          </p:nvPr>
        </p:nvSpPr>
        <p:spPr/>
        <p:txBody>
          <a:bodyPr/>
          <a:lstStyle/>
          <a:p>
            <a:r>
              <a:rPr lang="fr-FR" dirty="0" smtClean="0"/>
              <a:t>a) Le compte de production : </a:t>
            </a:r>
          </a:p>
          <a:p>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195254356"/>
              </p:ext>
            </p:extLst>
          </p:nvPr>
        </p:nvGraphicFramePr>
        <p:xfrm>
          <a:off x="1170590" y="2163455"/>
          <a:ext cx="6413316" cy="2504181"/>
        </p:xfrm>
        <a:graphic>
          <a:graphicData uri="http://schemas.openxmlformats.org/drawingml/2006/table">
            <a:tbl>
              <a:tblPr firstRow="1" bandRow="1">
                <a:tableStyleId>{3C2FFA5D-87B4-456A-9821-1D502468CF0F}</a:tableStyleId>
              </a:tblPr>
              <a:tblGrid>
                <a:gridCol w="3206658"/>
                <a:gridCol w="3206658"/>
              </a:tblGrid>
              <a:tr h="381926">
                <a:tc>
                  <a:txBody>
                    <a:bodyPr/>
                    <a:lstStyle/>
                    <a:p>
                      <a:pPr algn="ctr"/>
                      <a:r>
                        <a:rPr lang="fr-FR" dirty="0" smtClean="0"/>
                        <a:t>Emplois</a:t>
                      </a:r>
                      <a:endParaRPr lang="fr-FR" dirty="0"/>
                    </a:p>
                  </a:txBody>
                  <a:tcPr marL="68580" marR="68580"/>
                </a:tc>
                <a:tc>
                  <a:txBody>
                    <a:bodyPr/>
                    <a:lstStyle/>
                    <a:p>
                      <a:pPr algn="ctr"/>
                      <a:r>
                        <a:rPr lang="fr-FR" dirty="0" smtClean="0"/>
                        <a:t>Ressources </a:t>
                      </a:r>
                      <a:endParaRPr lang="fr-FR" dirty="0"/>
                    </a:p>
                  </a:txBody>
                  <a:tcPr marL="68580" marR="68580"/>
                </a:tc>
              </a:tr>
              <a:tr h="659215">
                <a:tc>
                  <a:txBody>
                    <a:bodyPr/>
                    <a:lstStyle/>
                    <a:p>
                      <a:pPr algn="ctr"/>
                      <a:r>
                        <a:rPr lang="fr-FR" dirty="0" smtClean="0"/>
                        <a:t>Consommation intermédiaire </a:t>
                      </a:r>
                    </a:p>
                    <a:p>
                      <a:pPr algn="ctr"/>
                      <a:r>
                        <a:rPr lang="fr-FR" b="1" dirty="0" smtClean="0"/>
                        <a:t>Valeur ajoutée brute (VAB)</a:t>
                      </a:r>
                      <a:endParaRPr lang="fr-FR" b="1" dirty="0"/>
                    </a:p>
                  </a:txBody>
                  <a:tcPr marL="68580" marR="68580"/>
                </a:tc>
                <a:tc>
                  <a:txBody>
                    <a:bodyPr/>
                    <a:lstStyle/>
                    <a:p>
                      <a:pPr algn="ctr"/>
                      <a:r>
                        <a:rPr lang="fr-FR" dirty="0" smtClean="0"/>
                        <a:t>Production effective </a:t>
                      </a:r>
                      <a:endParaRPr lang="fr-FR" dirty="0"/>
                    </a:p>
                  </a:txBody>
                  <a:tcPr marL="68580" marR="68580"/>
                </a:tc>
              </a:tr>
              <a:tr h="941735">
                <a:tc>
                  <a:txBody>
                    <a:bodyPr/>
                    <a:lstStyle/>
                    <a:p>
                      <a:pPr algn="ctr"/>
                      <a:r>
                        <a:rPr lang="fr-FR" dirty="0" smtClean="0"/>
                        <a:t>Rémunérations salariales </a:t>
                      </a:r>
                    </a:p>
                    <a:p>
                      <a:pPr algn="ctr"/>
                      <a:r>
                        <a:rPr lang="fr-FR" dirty="0" smtClean="0"/>
                        <a:t>Impôts liés à la production (sauf TVA)</a:t>
                      </a:r>
                    </a:p>
                    <a:p>
                      <a:pPr algn="ctr"/>
                      <a:r>
                        <a:rPr lang="fr-FR" b="1" baseline="0" dirty="0" smtClean="0"/>
                        <a:t>Excédent brut d’exploitation (EBE)</a:t>
                      </a:r>
                      <a:endParaRPr lang="fr-FR" dirty="0"/>
                    </a:p>
                  </a:txBody>
                  <a:tcPr marL="68580" marR="68580"/>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b="1" dirty="0" smtClean="0"/>
                        <a:t>Valeur ajoutée brute (VAB)</a:t>
                      </a:r>
                    </a:p>
                    <a:p>
                      <a:pPr algn="ctr"/>
                      <a:r>
                        <a:rPr lang="fr-FR" dirty="0" smtClean="0"/>
                        <a:t>Subventions d’exploitation reçues</a:t>
                      </a:r>
                      <a:endParaRPr lang="fr-FR" dirty="0"/>
                    </a:p>
                  </a:txBody>
                  <a:tcPr marL="68580" marR="68580"/>
                </a:tc>
              </a:tr>
            </a:tbl>
          </a:graphicData>
        </a:graphic>
      </p:graphicFrame>
    </p:spTree>
    <p:extLst>
      <p:ext uri="{BB962C8B-B14F-4D97-AF65-F5344CB8AC3E}">
        <p14:creationId xmlns:p14="http://schemas.microsoft.com/office/powerpoint/2010/main" val="2981895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1) </a:t>
            </a:r>
            <a:r>
              <a:rPr lang="fr-FR" dirty="0" smtClean="0"/>
              <a:t>Les comptes des sociétés </a:t>
            </a:r>
            <a:r>
              <a:rPr lang="fr-FR" dirty="0"/>
              <a:t>et quasi-sociétés non financières</a:t>
            </a:r>
          </a:p>
        </p:txBody>
      </p:sp>
      <p:sp>
        <p:nvSpPr>
          <p:cNvPr id="3" name="Espace réservé du contenu 2"/>
          <p:cNvSpPr>
            <a:spLocks noGrp="1"/>
          </p:cNvSpPr>
          <p:nvPr>
            <p:ph idx="1"/>
          </p:nvPr>
        </p:nvSpPr>
        <p:spPr/>
        <p:txBody>
          <a:bodyPr/>
          <a:lstStyle/>
          <a:p>
            <a:r>
              <a:rPr lang="fr-FR" dirty="0" smtClean="0"/>
              <a:t>b) Le compte de revenus et dépenses : </a:t>
            </a:r>
          </a:p>
          <a:p>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947733536"/>
              </p:ext>
            </p:extLst>
          </p:nvPr>
        </p:nvGraphicFramePr>
        <p:xfrm>
          <a:off x="83992" y="2211582"/>
          <a:ext cx="9060009" cy="5255581"/>
        </p:xfrm>
        <a:graphic>
          <a:graphicData uri="http://schemas.openxmlformats.org/drawingml/2006/table">
            <a:tbl>
              <a:tblPr firstRow="1" bandRow="1">
                <a:tableStyleId>{3C2FFA5D-87B4-456A-9821-1D502468CF0F}</a:tableStyleId>
              </a:tblPr>
              <a:tblGrid>
                <a:gridCol w="4987319"/>
                <a:gridCol w="4072690"/>
              </a:tblGrid>
              <a:tr h="381926">
                <a:tc>
                  <a:txBody>
                    <a:bodyPr/>
                    <a:lstStyle/>
                    <a:p>
                      <a:pPr algn="ctr"/>
                      <a:r>
                        <a:rPr lang="fr-FR" dirty="0" smtClean="0"/>
                        <a:t>Emplois</a:t>
                      </a:r>
                      <a:endParaRPr lang="fr-FR" dirty="0"/>
                    </a:p>
                  </a:txBody>
                  <a:tcPr marL="68580" marR="68580"/>
                </a:tc>
                <a:tc>
                  <a:txBody>
                    <a:bodyPr/>
                    <a:lstStyle/>
                    <a:p>
                      <a:pPr algn="ctr"/>
                      <a:r>
                        <a:rPr lang="fr-FR" dirty="0" smtClean="0"/>
                        <a:t>Ressources </a:t>
                      </a:r>
                      <a:endParaRPr lang="fr-FR" dirty="0"/>
                    </a:p>
                  </a:txBody>
                  <a:tcPr marL="68580" marR="68580"/>
                </a:tc>
              </a:tr>
              <a:tr h="659215">
                <a:tc>
                  <a:txBody>
                    <a:bodyPr/>
                    <a:lstStyle/>
                    <a:p>
                      <a:pPr algn="ctr"/>
                      <a:r>
                        <a:rPr lang="fr-FR" b="0" dirty="0" smtClean="0"/>
                        <a:t>Impôt</a:t>
                      </a:r>
                      <a:r>
                        <a:rPr lang="fr-FR" b="0" baseline="0" dirty="0" smtClean="0"/>
                        <a:t> sur le revenu et le patrimoine</a:t>
                      </a:r>
                    </a:p>
                    <a:p>
                      <a:pPr algn="ctr" rtl="0"/>
                      <a:r>
                        <a:rPr lang="fr-FR" b="0" baseline="0" dirty="0" smtClean="0"/>
                        <a:t>Revenus de la terre et des actifs incorporels versés </a:t>
                      </a:r>
                    </a:p>
                    <a:p>
                      <a:pPr algn="ctr"/>
                      <a:r>
                        <a:rPr lang="fr-FR" b="0" baseline="0" dirty="0" smtClean="0"/>
                        <a:t>Intérêts versés </a:t>
                      </a:r>
                    </a:p>
                    <a:p>
                      <a:pPr algn="ctr"/>
                      <a:r>
                        <a:rPr lang="fr-FR" b="0" baseline="0" dirty="0" smtClean="0"/>
                        <a:t>Dividendes distribués </a:t>
                      </a:r>
                    </a:p>
                    <a:p>
                      <a:pPr algn="ctr"/>
                      <a:r>
                        <a:rPr lang="fr-FR" b="0" baseline="0" dirty="0" smtClean="0"/>
                        <a:t>Revenus prélevés par les chefs des quasi-sociétés </a:t>
                      </a:r>
                    </a:p>
                    <a:p>
                      <a:pPr algn="ctr"/>
                      <a:r>
                        <a:rPr lang="fr-FR" b="0" baseline="0" dirty="0" smtClean="0"/>
                        <a:t>Primes nettes d’assurance dommage </a:t>
                      </a:r>
                    </a:p>
                    <a:p>
                      <a:pPr algn="ctr"/>
                      <a:r>
                        <a:rPr lang="fr-FR" b="0" baseline="0" dirty="0" smtClean="0"/>
                        <a:t>Prestations sociales directes </a:t>
                      </a:r>
                    </a:p>
                    <a:p>
                      <a:pPr algn="ctr"/>
                      <a:r>
                        <a:rPr lang="fr-FR" b="0" baseline="0" dirty="0" smtClean="0"/>
                        <a:t>Transferts courants versés au reste du monde </a:t>
                      </a:r>
                    </a:p>
                    <a:p>
                      <a:pPr algn="ctr"/>
                      <a:r>
                        <a:rPr lang="fr-FR" b="0" baseline="0" dirty="0" smtClean="0"/>
                        <a:t>Autres transferts courants versés aux secteurs institutionnels résidents </a:t>
                      </a:r>
                    </a:p>
                    <a:p>
                      <a:pPr algn="ctr"/>
                      <a:r>
                        <a:rPr lang="fr-FR" b="1" baseline="0" dirty="0" smtClean="0"/>
                        <a:t>Revenu disponible brut (RDB)</a:t>
                      </a:r>
                      <a:endParaRPr lang="fr-FR" b="1" dirty="0"/>
                    </a:p>
                  </a:txBody>
                  <a:tcPr marL="68580" marR="68580"/>
                </a:tc>
                <a:tc>
                  <a:txBody>
                    <a:bodyPr/>
                    <a:lstStyle/>
                    <a:p>
                      <a:pPr algn="ctr"/>
                      <a:r>
                        <a:rPr lang="fr-FR" b="1" dirty="0" smtClean="0"/>
                        <a:t>EBE </a:t>
                      </a:r>
                    </a:p>
                    <a:p>
                      <a:pPr algn="ctr"/>
                      <a:r>
                        <a:rPr lang="fr-FR" b="0" dirty="0" smtClean="0"/>
                        <a:t>Revenus de </a:t>
                      </a:r>
                      <a:r>
                        <a:rPr lang="fr-FR" b="0" baseline="0" dirty="0" smtClean="0"/>
                        <a:t>de la terre et des actifs incorporels reçus </a:t>
                      </a:r>
                    </a:p>
                    <a:p>
                      <a:pPr algn="ctr"/>
                      <a:r>
                        <a:rPr lang="fr-FR" b="0" baseline="0" dirty="0" smtClean="0"/>
                        <a:t>Intérêts reçus </a:t>
                      </a:r>
                    </a:p>
                    <a:p>
                      <a:pPr algn="ctr"/>
                      <a:r>
                        <a:rPr lang="fr-FR" b="0" baseline="0" dirty="0" smtClean="0"/>
                        <a:t>Dividendes reçus </a:t>
                      </a:r>
                    </a:p>
                    <a:p>
                      <a:pPr algn="ctr"/>
                      <a:r>
                        <a:rPr lang="fr-FR" b="0" baseline="0" dirty="0" smtClean="0"/>
                        <a:t>Revenus versés par les chefs des quasi-sociétés </a:t>
                      </a:r>
                    </a:p>
                    <a:p>
                      <a:pPr algn="ctr"/>
                      <a:r>
                        <a:rPr lang="fr-FR" b="0" baseline="0" dirty="0" smtClean="0"/>
                        <a:t>Indemnités d’assurance dommage </a:t>
                      </a:r>
                    </a:p>
                    <a:p>
                      <a:pPr algn="ctr"/>
                      <a:r>
                        <a:rPr lang="fr-FR" b="0" baseline="0" dirty="0" smtClean="0"/>
                        <a:t>Cotisations sociales fictives </a:t>
                      </a:r>
                    </a:p>
                    <a:p>
                      <a:pPr algn="ctr"/>
                      <a:r>
                        <a:rPr lang="fr-FR" b="0" baseline="0" dirty="0" smtClean="0"/>
                        <a:t>Transferts courants reçus du reste du monde </a:t>
                      </a:r>
                    </a:p>
                    <a:p>
                      <a:pPr algn="ctr"/>
                      <a:r>
                        <a:rPr lang="fr-FR" b="0" baseline="0" dirty="0" smtClean="0"/>
                        <a:t>Autres transferts courants reçus des secteurs institutionnels résidents </a:t>
                      </a:r>
                    </a:p>
                    <a:p>
                      <a:pPr algn="ctr"/>
                      <a:endParaRPr lang="fr-FR" b="0" dirty="0"/>
                    </a:p>
                  </a:txBody>
                  <a:tcPr marL="68580" marR="68580"/>
                </a:tc>
              </a:tr>
              <a:tr h="941735">
                <a:tc>
                  <a:txBody>
                    <a:bodyPr/>
                    <a:lstStyle/>
                    <a:p>
                      <a:pPr algn="ctr"/>
                      <a:r>
                        <a:rPr lang="fr-FR" b="1" dirty="0" smtClean="0"/>
                        <a:t>Epargne brute (EB)</a:t>
                      </a:r>
                      <a:endParaRPr lang="fr-FR" b="1" dirty="0"/>
                    </a:p>
                  </a:txBody>
                  <a:tcPr marL="68580" marR="68580"/>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b="1" dirty="0" smtClean="0"/>
                        <a:t>Revenu disponible brut (RDB) </a:t>
                      </a:r>
                      <a:endParaRPr lang="fr-FR" b="1" dirty="0"/>
                    </a:p>
                  </a:txBody>
                  <a:tcPr marL="68580" marR="68580"/>
                </a:tc>
              </a:tr>
            </a:tbl>
          </a:graphicData>
        </a:graphic>
      </p:graphicFrame>
    </p:spTree>
    <p:extLst>
      <p:ext uri="{BB962C8B-B14F-4D97-AF65-F5344CB8AC3E}">
        <p14:creationId xmlns:p14="http://schemas.microsoft.com/office/powerpoint/2010/main" val="159571392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2956</Words>
  <Application>Microsoft Office PowerPoint</Application>
  <PresentationFormat>Affichage à l'écran (4:3)</PresentationFormat>
  <Paragraphs>552</Paragraphs>
  <Slides>34</Slides>
  <Notes>0</Notes>
  <HiddenSlides>0</HiddenSlides>
  <MMClips>0</MMClips>
  <ScaleCrop>false</ScaleCrop>
  <HeadingPairs>
    <vt:vector size="4" baseType="variant">
      <vt:variant>
        <vt:lpstr>Thème</vt:lpstr>
      </vt:variant>
      <vt:variant>
        <vt:i4>1</vt:i4>
      </vt:variant>
      <vt:variant>
        <vt:lpstr>Titres des diapositives</vt:lpstr>
      </vt:variant>
      <vt:variant>
        <vt:i4>34</vt:i4>
      </vt:variant>
    </vt:vector>
  </HeadingPairs>
  <TitlesOfParts>
    <vt:vector size="35" baseType="lpstr">
      <vt:lpstr>Thème Office</vt:lpstr>
      <vt:lpstr>Chapitre 5 : Les comptes d’analyse, les comptes consolidés, les agrégats et les ratios macro-économiques</vt:lpstr>
      <vt:lpstr>I- Les comptes d’analyse </vt:lpstr>
      <vt:lpstr>1) Le compte de production</vt:lpstr>
      <vt:lpstr>2) Le compte de revenus et dépenses</vt:lpstr>
      <vt:lpstr>3) Le compte de capital </vt:lpstr>
      <vt:lpstr>4) Le compte financier </vt:lpstr>
      <vt:lpstr>II- Les comptes des secteurs institutionnels</vt:lpstr>
      <vt:lpstr>1) Les comptes des sociétés et quasi-sociétés non financières</vt:lpstr>
      <vt:lpstr>1) Les comptes des sociétés et quasi-sociétés non financières</vt:lpstr>
      <vt:lpstr>1) Les comptes des sociétés et quasi-sociétés non financières</vt:lpstr>
      <vt:lpstr>1) Les comptes des sociétés et quasi-sociétés non financières</vt:lpstr>
      <vt:lpstr>2) Les comptes des institutions financières </vt:lpstr>
      <vt:lpstr>2) Les comptes des institutions financières </vt:lpstr>
      <vt:lpstr>2) Les comptes des institutions financières </vt:lpstr>
      <vt:lpstr>2) Les comptes des institutions financières </vt:lpstr>
      <vt:lpstr>2) Les comptes des institutions financières </vt:lpstr>
      <vt:lpstr>2) Les comptes des institutions financières </vt:lpstr>
      <vt:lpstr>2) Les comptes des institutions financières </vt:lpstr>
      <vt:lpstr>2) Les comptes des institutions financières </vt:lpstr>
      <vt:lpstr>3) Les comptes des administrations publiques</vt:lpstr>
      <vt:lpstr>3) Les comptes des administrations publiques</vt:lpstr>
      <vt:lpstr>3) Les comptes des administrations publiques</vt:lpstr>
      <vt:lpstr>3) Les comptes des administrations publiques</vt:lpstr>
      <vt:lpstr>4) Les comptes des institutions privées sans but lucratif (IPSBL)</vt:lpstr>
      <vt:lpstr>4) Les comptes des institutions privées sans but lucratif (IPSBL)</vt:lpstr>
      <vt:lpstr>4) Les comptes des institutions privées sans but lucratif (IPSBL)</vt:lpstr>
      <vt:lpstr>5) Les comptes des ménages </vt:lpstr>
      <vt:lpstr>5) Les comptes des ménages </vt:lpstr>
      <vt:lpstr>5) Les comptes des ménages </vt:lpstr>
      <vt:lpstr>5) Les comptes des ménages </vt:lpstr>
      <vt:lpstr>6) Les comptes du reste du monde </vt:lpstr>
      <vt:lpstr>6) Les comptes du reste du monde </vt:lpstr>
      <vt:lpstr>6) Les comptes du reste du monde </vt:lpstr>
      <vt:lpstr>6) Les comptes du reste du monde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5 : Les comptes d’analyse, les comptes consolidés, les agrégats et les ratios macro-économiques</dc:title>
  <dc:creator>leila</dc:creator>
  <cp:lastModifiedBy>leila</cp:lastModifiedBy>
  <cp:revision>1</cp:revision>
  <dcterms:created xsi:type="dcterms:W3CDTF">2021-01-16T19:49:30Z</dcterms:created>
  <dcterms:modified xsi:type="dcterms:W3CDTF">2021-01-16T19:51:21Z</dcterms:modified>
</cp:coreProperties>
</file>