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7A334-D062-4D5C-91C4-CFB46F7E058D}" type="datetimeFigureOut">
              <a:rPr lang="fr-FR" smtClean="0"/>
              <a:t>16/01/2021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63126-2AAB-454D-8C55-B7C6F3ED8B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8908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7A334-D062-4D5C-91C4-CFB46F7E058D}" type="datetimeFigureOut">
              <a:rPr lang="fr-FR" smtClean="0"/>
              <a:t>16/01/2021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63126-2AAB-454D-8C55-B7C6F3ED8B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3155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7A334-D062-4D5C-91C4-CFB46F7E058D}" type="datetimeFigureOut">
              <a:rPr lang="fr-FR" smtClean="0"/>
              <a:t>16/01/2021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63126-2AAB-454D-8C55-B7C6F3ED8B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6064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7A334-D062-4D5C-91C4-CFB46F7E058D}" type="datetimeFigureOut">
              <a:rPr lang="fr-FR" smtClean="0"/>
              <a:t>16/01/2021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63126-2AAB-454D-8C55-B7C6F3ED8B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9393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7A334-D062-4D5C-91C4-CFB46F7E058D}" type="datetimeFigureOut">
              <a:rPr lang="fr-FR" smtClean="0"/>
              <a:t>16/01/2021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63126-2AAB-454D-8C55-B7C6F3ED8B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7707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7A334-D062-4D5C-91C4-CFB46F7E058D}" type="datetimeFigureOut">
              <a:rPr lang="fr-FR" smtClean="0"/>
              <a:t>16/01/2021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63126-2AAB-454D-8C55-B7C6F3ED8B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8379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7A334-D062-4D5C-91C4-CFB46F7E058D}" type="datetimeFigureOut">
              <a:rPr lang="fr-FR" smtClean="0"/>
              <a:t>16/01/2021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63126-2AAB-454D-8C55-B7C6F3ED8B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141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7A334-D062-4D5C-91C4-CFB46F7E058D}" type="datetimeFigureOut">
              <a:rPr lang="fr-FR" smtClean="0"/>
              <a:t>16/01/2021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63126-2AAB-454D-8C55-B7C6F3ED8B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4578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7A334-D062-4D5C-91C4-CFB46F7E058D}" type="datetimeFigureOut">
              <a:rPr lang="fr-FR" smtClean="0"/>
              <a:t>16/01/2021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63126-2AAB-454D-8C55-B7C6F3ED8B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9555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7A334-D062-4D5C-91C4-CFB46F7E058D}" type="datetimeFigureOut">
              <a:rPr lang="fr-FR" smtClean="0"/>
              <a:t>16/01/2021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63126-2AAB-454D-8C55-B7C6F3ED8B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1727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7A334-D062-4D5C-91C4-CFB46F7E058D}" type="datetimeFigureOut">
              <a:rPr lang="fr-FR" smtClean="0"/>
              <a:t>16/01/2021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63126-2AAB-454D-8C55-B7C6F3ED8B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0557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87A334-D062-4D5C-91C4-CFB46F7E058D}" type="datetimeFigureOut">
              <a:rPr lang="fr-FR" smtClean="0"/>
              <a:t>16/01/2021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63126-2AAB-454D-8C55-B7C6F3ED8B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7855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smtClean="0"/>
              <a:t>Chapitre 5 </a:t>
            </a:r>
            <a:br>
              <a:rPr lang="fr-FR" smtClean="0"/>
            </a:br>
            <a:r>
              <a:rPr lang="fr-FR" smtClean="0"/>
              <a:t>Suite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28915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7867" y="-203821"/>
            <a:ext cx="8448262" cy="1230304"/>
          </a:xfrm>
        </p:spPr>
        <p:txBody>
          <a:bodyPr/>
          <a:lstStyle/>
          <a:p>
            <a:r>
              <a:rPr lang="fr-FR" dirty="0" smtClean="0"/>
              <a:t>Application n°5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3619" y="1380264"/>
            <a:ext cx="8535318" cy="4863396"/>
          </a:xfrm>
        </p:spPr>
        <p:txBody>
          <a:bodyPr>
            <a:noAutofit/>
          </a:bodyPr>
          <a:lstStyle/>
          <a:p>
            <a:pPr marL="285750" lvl="1" defTabSz="531813"/>
            <a:r>
              <a:rPr lang="fr-FR" dirty="0" smtClean="0"/>
              <a:t>Intérêts versés </a:t>
            </a:r>
            <a:r>
              <a:rPr lang="fr-FR" b="1" dirty="0" smtClean="0">
                <a:solidFill>
                  <a:schemeClr val="accent3"/>
                </a:solidFill>
              </a:rPr>
              <a:t>: 515</a:t>
            </a:r>
            <a:endParaRPr lang="fr-FR" b="1" dirty="0" smtClean="0">
              <a:solidFill>
                <a:schemeClr val="accent5"/>
              </a:solidFill>
            </a:endParaRPr>
          </a:p>
          <a:p>
            <a:pPr marL="285750" lvl="1" defTabSz="531813"/>
            <a:r>
              <a:rPr lang="fr-FR" dirty="0" smtClean="0"/>
              <a:t>Intérêts reçus : </a:t>
            </a:r>
            <a:r>
              <a:rPr lang="fr-FR" b="1" dirty="0" smtClean="0">
                <a:solidFill>
                  <a:schemeClr val="accent3"/>
                </a:solidFill>
              </a:rPr>
              <a:t>700 </a:t>
            </a:r>
          </a:p>
          <a:p>
            <a:pPr marL="285750" lvl="1" defTabSz="531813"/>
            <a:r>
              <a:rPr lang="fr-FR" dirty="0" smtClean="0"/>
              <a:t>Dividendes reçus </a:t>
            </a:r>
            <a:r>
              <a:rPr lang="fr-FR" b="1" dirty="0" smtClean="0">
                <a:solidFill>
                  <a:schemeClr val="accent3"/>
                </a:solidFill>
              </a:rPr>
              <a:t>: 20</a:t>
            </a:r>
          </a:p>
          <a:p>
            <a:pPr marL="285750" lvl="1" defTabSz="531813"/>
            <a:r>
              <a:rPr lang="fr-FR" dirty="0" smtClean="0"/>
              <a:t>Revenus provenant des fonds propres </a:t>
            </a:r>
            <a:r>
              <a:rPr lang="fr-FR" b="1" dirty="0" smtClean="0">
                <a:solidFill>
                  <a:schemeClr val="accent3"/>
                </a:solidFill>
              </a:rPr>
              <a:t>: 5</a:t>
            </a:r>
          </a:p>
          <a:p>
            <a:pPr marL="285750" lvl="1" defTabSz="531813"/>
            <a:r>
              <a:rPr lang="fr-FR" dirty="0" smtClean="0"/>
              <a:t>Salaires versés  </a:t>
            </a:r>
            <a:r>
              <a:rPr lang="fr-FR" b="1" dirty="0" smtClean="0">
                <a:solidFill>
                  <a:schemeClr val="accent3"/>
                </a:solidFill>
              </a:rPr>
              <a:t>: 120</a:t>
            </a:r>
          </a:p>
          <a:p>
            <a:pPr marL="285750" lvl="1" defTabSz="531813"/>
            <a:r>
              <a:rPr lang="fr-FR" dirty="0" smtClean="0"/>
              <a:t>Impôts directs </a:t>
            </a:r>
            <a:r>
              <a:rPr lang="fr-FR" b="1" dirty="0" smtClean="0">
                <a:solidFill>
                  <a:schemeClr val="accent3"/>
                </a:solidFill>
              </a:rPr>
              <a:t>: 20</a:t>
            </a:r>
            <a:endParaRPr lang="fr-FR" b="1" dirty="0" smtClean="0">
              <a:solidFill>
                <a:schemeClr val="accent5"/>
              </a:solidFill>
            </a:endParaRPr>
          </a:p>
          <a:p>
            <a:pPr marL="285750" lvl="1" defTabSz="531813"/>
            <a:r>
              <a:rPr lang="fr-FR" dirty="0" smtClean="0"/>
              <a:t>Impôts liés à la production  </a:t>
            </a:r>
            <a:r>
              <a:rPr lang="fr-FR" b="1" dirty="0" smtClean="0">
                <a:solidFill>
                  <a:schemeClr val="accent3"/>
                </a:solidFill>
              </a:rPr>
              <a:t>: 10</a:t>
            </a:r>
          </a:p>
          <a:p>
            <a:pPr marL="285750" lvl="1" defTabSz="531813"/>
            <a:r>
              <a:rPr lang="fr-FR" dirty="0" smtClean="0"/>
              <a:t>Consommations intermédiaires </a:t>
            </a:r>
            <a:r>
              <a:rPr lang="fr-FR" b="1" dirty="0" smtClean="0">
                <a:solidFill>
                  <a:schemeClr val="accent3"/>
                </a:solidFill>
              </a:rPr>
              <a:t>: 80</a:t>
            </a:r>
          </a:p>
          <a:p>
            <a:pPr marL="285750" lvl="1" defTabSz="531813"/>
            <a:r>
              <a:rPr lang="fr-FR" dirty="0" smtClean="0"/>
              <a:t>Services bancaires marchands (production) </a:t>
            </a:r>
            <a:r>
              <a:rPr lang="fr-FR" dirty="0"/>
              <a:t>: </a:t>
            </a:r>
            <a:r>
              <a:rPr lang="fr-FR" b="1" dirty="0" smtClean="0">
                <a:solidFill>
                  <a:schemeClr val="accent3"/>
                </a:solidFill>
              </a:rPr>
              <a:t>50</a:t>
            </a:r>
            <a:endParaRPr lang="fr-FR" b="1" dirty="0">
              <a:solidFill>
                <a:schemeClr val="accent3"/>
              </a:solidFill>
            </a:endParaRPr>
          </a:p>
          <a:p>
            <a:pPr marL="285750" lvl="1" defTabSz="531813"/>
            <a:r>
              <a:rPr lang="fr-FR" dirty="0" smtClean="0"/>
              <a:t>Formation brute de capital fixe </a:t>
            </a:r>
            <a:r>
              <a:rPr lang="fr-FR" dirty="0"/>
              <a:t>: </a:t>
            </a:r>
            <a:r>
              <a:rPr lang="fr-FR" b="1" dirty="0" smtClean="0">
                <a:solidFill>
                  <a:schemeClr val="accent3"/>
                </a:solidFill>
              </a:rPr>
              <a:t>17 </a:t>
            </a:r>
          </a:p>
          <a:p>
            <a:pPr marL="285750" lvl="1" defTabSz="531813"/>
            <a:r>
              <a:rPr lang="fr-FR" dirty="0" smtClean="0"/>
              <a:t>Transferts courants versés aux autres secteurs : </a:t>
            </a:r>
            <a:r>
              <a:rPr lang="fr-FR" b="1" dirty="0" smtClean="0">
                <a:solidFill>
                  <a:schemeClr val="accent3"/>
                </a:solidFill>
              </a:rPr>
              <a:t>5 </a:t>
            </a:r>
            <a:endParaRPr lang="fr-FR" b="1" dirty="0">
              <a:solidFill>
                <a:schemeClr val="accent3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47866" y="849943"/>
            <a:ext cx="872107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dirty="0" smtClean="0"/>
              <a:t>On dispose pour un secteur des institutions de crédit des informations statistiques suivantes : </a:t>
            </a:r>
            <a:endParaRPr lang="fr-FR" sz="2000" dirty="0"/>
          </a:p>
        </p:txBody>
      </p:sp>
      <p:sp>
        <p:nvSpPr>
          <p:cNvPr id="6" name="Rectangle 5"/>
          <p:cNvSpPr/>
          <p:nvPr/>
        </p:nvSpPr>
        <p:spPr>
          <a:xfrm>
            <a:off x="652328" y="6373871"/>
            <a:ext cx="757533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dirty="0"/>
              <a:t>T.A.F : </a:t>
            </a:r>
            <a:r>
              <a:rPr lang="fr-FR" sz="2000" dirty="0" smtClean="0"/>
              <a:t>Etablir les comptes de ce secteur.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3995846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Solution de l’application n°5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1628094" y="1413296"/>
            <a:ext cx="183018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None/>
            </a:pPr>
            <a:r>
              <a:rPr lang="fr-FR" sz="1400" dirty="0" smtClean="0"/>
              <a:t>Compte de production</a:t>
            </a:r>
            <a:endParaRPr lang="fr-FR" sz="1400" dirty="0"/>
          </a:p>
        </p:txBody>
      </p:sp>
      <p:grpSp>
        <p:nvGrpSpPr>
          <p:cNvPr id="5" name="Groupe 4"/>
          <p:cNvGrpSpPr/>
          <p:nvPr/>
        </p:nvGrpSpPr>
        <p:grpSpPr>
          <a:xfrm>
            <a:off x="239298" y="1561865"/>
            <a:ext cx="4374000" cy="1580628"/>
            <a:chOff x="1500166" y="2714620"/>
            <a:chExt cx="6143668" cy="1580628"/>
          </a:xfrm>
        </p:grpSpPr>
        <p:cxnSp>
          <p:nvCxnSpPr>
            <p:cNvPr id="6" name="Connecteur droit 5"/>
            <p:cNvCxnSpPr/>
            <p:nvPr/>
          </p:nvCxnSpPr>
          <p:spPr>
            <a:xfrm>
              <a:off x="1500166" y="3142454"/>
              <a:ext cx="5929354" cy="1588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Connecteur droit 6"/>
            <p:cNvCxnSpPr/>
            <p:nvPr/>
          </p:nvCxnSpPr>
          <p:spPr>
            <a:xfrm rot="5400000">
              <a:off x="3924959" y="3718851"/>
              <a:ext cx="1152000" cy="794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8" name="ZoneTexte 7"/>
            <p:cNvSpPr txBox="1"/>
            <p:nvPr/>
          </p:nvSpPr>
          <p:spPr>
            <a:xfrm>
              <a:off x="1500166" y="2714620"/>
              <a:ext cx="10001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 smtClean="0"/>
                <a:t>Actif </a:t>
              </a:r>
              <a:endParaRPr lang="fr-FR" sz="1400" dirty="0"/>
            </a:p>
          </p:txBody>
        </p:sp>
        <p:sp>
          <p:nvSpPr>
            <p:cNvPr id="9" name="ZoneTexte 8"/>
            <p:cNvSpPr txBox="1"/>
            <p:nvPr/>
          </p:nvSpPr>
          <p:spPr>
            <a:xfrm>
              <a:off x="6643702" y="2714620"/>
              <a:ext cx="10001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 smtClean="0"/>
                <a:t>Passif </a:t>
              </a:r>
              <a:endParaRPr lang="fr-FR" sz="1400" dirty="0"/>
            </a:p>
          </p:txBody>
        </p:sp>
      </p:grpSp>
      <p:grpSp>
        <p:nvGrpSpPr>
          <p:cNvPr id="10" name="Groupe 9"/>
          <p:cNvGrpSpPr/>
          <p:nvPr/>
        </p:nvGrpSpPr>
        <p:grpSpPr>
          <a:xfrm>
            <a:off x="4625973" y="1565633"/>
            <a:ext cx="4374000" cy="1580628"/>
            <a:chOff x="1500166" y="2714620"/>
            <a:chExt cx="6143668" cy="1580628"/>
          </a:xfrm>
        </p:grpSpPr>
        <p:cxnSp>
          <p:nvCxnSpPr>
            <p:cNvPr id="11" name="Connecteur droit 10"/>
            <p:cNvCxnSpPr/>
            <p:nvPr/>
          </p:nvCxnSpPr>
          <p:spPr>
            <a:xfrm>
              <a:off x="1500166" y="3142454"/>
              <a:ext cx="5929354" cy="1588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Connecteur droit 11"/>
            <p:cNvCxnSpPr/>
            <p:nvPr/>
          </p:nvCxnSpPr>
          <p:spPr>
            <a:xfrm rot="5400000">
              <a:off x="3924959" y="3718851"/>
              <a:ext cx="1152000" cy="794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3" name="ZoneTexte 12"/>
            <p:cNvSpPr txBox="1"/>
            <p:nvPr/>
          </p:nvSpPr>
          <p:spPr>
            <a:xfrm>
              <a:off x="1500166" y="2714620"/>
              <a:ext cx="10001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 smtClean="0"/>
                <a:t>Actif </a:t>
              </a:r>
              <a:endParaRPr lang="fr-FR" sz="1400" dirty="0"/>
            </a:p>
          </p:txBody>
        </p:sp>
        <p:sp>
          <p:nvSpPr>
            <p:cNvPr id="14" name="ZoneTexte 13"/>
            <p:cNvSpPr txBox="1"/>
            <p:nvPr/>
          </p:nvSpPr>
          <p:spPr>
            <a:xfrm>
              <a:off x="6643702" y="2714620"/>
              <a:ext cx="10001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 smtClean="0"/>
                <a:t>Passif </a:t>
              </a:r>
              <a:endParaRPr lang="fr-FR" sz="1400" dirty="0"/>
            </a:p>
          </p:txBody>
        </p:sp>
      </p:grpSp>
      <p:grpSp>
        <p:nvGrpSpPr>
          <p:cNvPr id="15" name="Groupe 14"/>
          <p:cNvGrpSpPr/>
          <p:nvPr/>
        </p:nvGrpSpPr>
        <p:grpSpPr>
          <a:xfrm>
            <a:off x="4404016" y="3340874"/>
            <a:ext cx="5115007" cy="1609193"/>
            <a:chOff x="1211909" y="2714620"/>
            <a:chExt cx="7184477" cy="1609193"/>
          </a:xfrm>
        </p:grpSpPr>
        <p:cxnSp>
          <p:nvCxnSpPr>
            <p:cNvPr id="16" name="Connecteur droit 15"/>
            <p:cNvCxnSpPr/>
            <p:nvPr/>
          </p:nvCxnSpPr>
          <p:spPr>
            <a:xfrm>
              <a:off x="1500166" y="3142454"/>
              <a:ext cx="5929354" cy="1588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Connecteur droit 16"/>
            <p:cNvCxnSpPr/>
            <p:nvPr/>
          </p:nvCxnSpPr>
          <p:spPr>
            <a:xfrm rot="5400000">
              <a:off x="3924959" y="3718851"/>
              <a:ext cx="1152000" cy="794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ZoneTexte 17"/>
            <p:cNvSpPr txBox="1"/>
            <p:nvPr/>
          </p:nvSpPr>
          <p:spPr>
            <a:xfrm>
              <a:off x="4569095" y="3163317"/>
              <a:ext cx="3827291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b="1" dirty="0" smtClean="0">
                  <a:solidFill>
                    <a:schemeClr val="tx2"/>
                  </a:solidFill>
                </a:rPr>
                <a:t>EBE - 160</a:t>
              </a:r>
            </a:p>
            <a:p>
              <a:pPr algn="ctr"/>
              <a:r>
                <a:rPr lang="fr-FR" sz="1400" dirty="0"/>
                <a:t>Intérêts reçus </a:t>
              </a:r>
              <a:r>
                <a:rPr lang="fr-FR" sz="1400" dirty="0" smtClean="0"/>
                <a:t>700</a:t>
              </a:r>
            </a:p>
            <a:p>
              <a:pPr algn="ctr"/>
              <a:r>
                <a:rPr lang="fr-FR" sz="1400" dirty="0" smtClean="0"/>
                <a:t>Dividendes reçus 20</a:t>
              </a:r>
            </a:p>
          </p:txBody>
        </p:sp>
        <p:sp>
          <p:nvSpPr>
            <p:cNvPr id="19" name="ZoneTexte 18"/>
            <p:cNvSpPr txBox="1"/>
            <p:nvPr/>
          </p:nvSpPr>
          <p:spPr>
            <a:xfrm>
              <a:off x="1500166" y="2714620"/>
              <a:ext cx="10001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 smtClean="0"/>
                <a:t>Actif </a:t>
              </a:r>
              <a:endParaRPr lang="fr-FR" sz="1400" dirty="0"/>
            </a:p>
          </p:txBody>
        </p:sp>
        <p:sp>
          <p:nvSpPr>
            <p:cNvPr id="20" name="ZoneTexte 19"/>
            <p:cNvSpPr txBox="1"/>
            <p:nvPr/>
          </p:nvSpPr>
          <p:spPr>
            <a:xfrm>
              <a:off x="6643702" y="2714620"/>
              <a:ext cx="10001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 smtClean="0"/>
                <a:t>Passif </a:t>
              </a:r>
              <a:endParaRPr lang="fr-FR" sz="1400" dirty="0"/>
            </a:p>
          </p:txBody>
        </p:sp>
        <p:sp>
          <p:nvSpPr>
            <p:cNvPr id="21" name="ZoneTexte 20"/>
            <p:cNvSpPr txBox="1"/>
            <p:nvPr/>
          </p:nvSpPr>
          <p:spPr>
            <a:xfrm>
              <a:off x="1211909" y="3154262"/>
              <a:ext cx="3848496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Intérêts versés 515</a:t>
              </a:r>
            </a:p>
            <a:p>
              <a:r>
                <a:rPr lang="fr-FR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Impôts </a:t>
              </a:r>
              <a:r>
                <a:rPr lang="fr-FR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directs </a:t>
              </a:r>
              <a:r>
                <a:rPr lang="fr-FR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20</a:t>
              </a:r>
            </a:p>
            <a:p>
              <a:r>
                <a:rPr lang="fr-FR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Transferts  5 </a:t>
              </a:r>
            </a:p>
            <a:p>
              <a:endParaRPr lang="fr-FR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r>
                <a:rPr lang="fr-FR" sz="1400" b="1" dirty="0" smtClean="0">
                  <a:solidFill>
                    <a:schemeClr val="accent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Revenu disponible brut 20</a:t>
              </a:r>
            </a:p>
          </p:txBody>
        </p:sp>
      </p:grpSp>
      <p:sp>
        <p:nvSpPr>
          <p:cNvPr id="22" name="Rectangle 21"/>
          <p:cNvSpPr/>
          <p:nvPr/>
        </p:nvSpPr>
        <p:spPr>
          <a:xfrm>
            <a:off x="1123622" y="5002943"/>
            <a:ext cx="244118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None/>
            </a:pPr>
            <a:r>
              <a:rPr lang="fr-FR" sz="1400" dirty="0" smtClean="0"/>
              <a:t>Compte d’utilisation du revenu</a:t>
            </a:r>
            <a:endParaRPr lang="fr-FR" sz="1400" dirty="0"/>
          </a:p>
        </p:txBody>
      </p:sp>
      <p:grpSp>
        <p:nvGrpSpPr>
          <p:cNvPr id="23" name="Groupe 22"/>
          <p:cNvGrpSpPr/>
          <p:nvPr/>
        </p:nvGrpSpPr>
        <p:grpSpPr>
          <a:xfrm>
            <a:off x="40323" y="5151512"/>
            <a:ext cx="4374000" cy="1580628"/>
            <a:chOff x="1500166" y="2714620"/>
            <a:chExt cx="6143668" cy="1580628"/>
          </a:xfrm>
        </p:grpSpPr>
        <p:cxnSp>
          <p:nvCxnSpPr>
            <p:cNvPr id="24" name="Connecteur droit 23"/>
            <p:cNvCxnSpPr/>
            <p:nvPr/>
          </p:nvCxnSpPr>
          <p:spPr>
            <a:xfrm>
              <a:off x="1500166" y="3142454"/>
              <a:ext cx="5929354" cy="1588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Connecteur droit 24"/>
            <p:cNvCxnSpPr/>
            <p:nvPr/>
          </p:nvCxnSpPr>
          <p:spPr>
            <a:xfrm rot="5400000">
              <a:off x="3924959" y="3718851"/>
              <a:ext cx="1152000" cy="794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6" name="ZoneTexte 25"/>
            <p:cNvSpPr txBox="1"/>
            <p:nvPr/>
          </p:nvSpPr>
          <p:spPr>
            <a:xfrm>
              <a:off x="4348518" y="3289981"/>
              <a:ext cx="30747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b="1" dirty="0" smtClean="0">
                  <a:solidFill>
                    <a:schemeClr val="accent6"/>
                  </a:solidFill>
                </a:rPr>
                <a:t>Revenu disponible brut 20</a:t>
              </a:r>
            </a:p>
          </p:txBody>
        </p:sp>
        <p:sp>
          <p:nvSpPr>
            <p:cNvPr id="27" name="ZoneTexte 26"/>
            <p:cNvSpPr txBox="1"/>
            <p:nvPr/>
          </p:nvSpPr>
          <p:spPr>
            <a:xfrm>
              <a:off x="1500166" y="2714620"/>
              <a:ext cx="10001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 smtClean="0"/>
                <a:t>Actif </a:t>
              </a:r>
              <a:endParaRPr lang="fr-FR" sz="1400" dirty="0"/>
            </a:p>
          </p:txBody>
        </p:sp>
        <p:sp>
          <p:nvSpPr>
            <p:cNvPr id="28" name="ZoneTexte 27"/>
            <p:cNvSpPr txBox="1"/>
            <p:nvPr/>
          </p:nvSpPr>
          <p:spPr>
            <a:xfrm>
              <a:off x="6643702" y="2714620"/>
              <a:ext cx="10001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 smtClean="0"/>
                <a:t>Passif </a:t>
              </a:r>
              <a:endParaRPr lang="fr-FR" sz="1400" dirty="0"/>
            </a:p>
          </p:txBody>
        </p:sp>
      </p:grpSp>
      <p:grpSp>
        <p:nvGrpSpPr>
          <p:cNvPr id="29" name="Groupe 28"/>
          <p:cNvGrpSpPr/>
          <p:nvPr/>
        </p:nvGrpSpPr>
        <p:grpSpPr>
          <a:xfrm>
            <a:off x="4458190" y="5163604"/>
            <a:ext cx="4626815" cy="1636365"/>
            <a:chOff x="1466749" y="2714620"/>
            <a:chExt cx="5994968" cy="1636365"/>
          </a:xfrm>
        </p:grpSpPr>
        <p:cxnSp>
          <p:nvCxnSpPr>
            <p:cNvPr id="30" name="Connecteur droit 29"/>
            <p:cNvCxnSpPr/>
            <p:nvPr/>
          </p:nvCxnSpPr>
          <p:spPr>
            <a:xfrm>
              <a:off x="1500166" y="3142454"/>
              <a:ext cx="5929354" cy="1588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Connecteur droit 30"/>
            <p:cNvCxnSpPr/>
            <p:nvPr/>
          </p:nvCxnSpPr>
          <p:spPr>
            <a:xfrm rot="5400000">
              <a:off x="4014959" y="3628851"/>
              <a:ext cx="972000" cy="794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2" name="ZoneTexte 31"/>
            <p:cNvSpPr txBox="1"/>
            <p:nvPr/>
          </p:nvSpPr>
          <p:spPr>
            <a:xfrm>
              <a:off x="4461321" y="3181434"/>
              <a:ext cx="300039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b="1" dirty="0" smtClean="0">
                  <a:solidFill>
                    <a:schemeClr val="accent4"/>
                  </a:solidFill>
                </a:rPr>
                <a:t>Epargne brute 20</a:t>
              </a:r>
            </a:p>
          </p:txBody>
        </p:sp>
        <p:sp>
          <p:nvSpPr>
            <p:cNvPr id="33" name="ZoneTexte 32"/>
            <p:cNvSpPr txBox="1"/>
            <p:nvPr/>
          </p:nvSpPr>
          <p:spPr>
            <a:xfrm>
              <a:off x="1500166" y="2714620"/>
              <a:ext cx="10001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 smtClean="0"/>
                <a:t>Actif </a:t>
              </a:r>
              <a:endParaRPr lang="fr-FR" sz="1400" dirty="0"/>
            </a:p>
          </p:txBody>
        </p:sp>
        <p:sp>
          <p:nvSpPr>
            <p:cNvPr id="34" name="ZoneTexte 33"/>
            <p:cNvSpPr txBox="1"/>
            <p:nvPr/>
          </p:nvSpPr>
          <p:spPr>
            <a:xfrm>
              <a:off x="6372359" y="2714620"/>
              <a:ext cx="10001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 smtClean="0"/>
                <a:t>Passif </a:t>
              </a:r>
              <a:endParaRPr lang="fr-FR" sz="1400" dirty="0"/>
            </a:p>
          </p:txBody>
        </p:sp>
        <p:sp>
          <p:nvSpPr>
            <p:cNvPr id="35" name="ZoneTexte 34"/>
            <p:cNvSpPr txBox="1"/>
            <p:nvPr/>
          </p:nvSpPr>
          <p:spPr>
            <a:xfrm>
              <a:off x="1466749" y="3181434"/>
              <a:ext cx="3409762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Formation brute de capital fixe 17</a:t>
              </a:r>
            </a:p>
            <a:p>
              <a:endParaRPr lang="fr-FR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r>
                <a:rPr lang="fr-FR" sz="1400" b="1" dirty="0" smtClean="0">
                  <a:solidFill>
                    <a:schemeClr val="tx1">
                      <a:lumMod val="6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Capacité de </a:t>
              </a:r>
              <a:r>
                <a:rPr lang="fr-FR" sz="1400" b="1" dirty="0">
                  <a:solidFill>
                    <a:schemeClr val="tx1">
                      <a:lumMod val="6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financement </a:t>
              </a:r>
              <a:r>
                <a:rPr lang="fr-FR" sz="1400" b="1" dirty="0" smtClean="0">
                  <a:solidFill>
                    <a:schemeClr val="tx1">
                      <a:lumMod val="6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</a:t>
              </a:r>
              <a:endParaRPr lang="fr-FR" sz="1400" b="1" dirty="0">
                <a:solidFill>
                  <a:schemeClr val="tx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r>
                <a:rPr lang="fr-FR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</a:p>
            <a:p>
              <a:endParaRPr lang="fr-FR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36" name="ZoneTexte 35"/>
          <p:cNvSpPr txBox="1"/>
          <p:nvPr/>
        </p:nvSpPr>
        <p:spPr>
          <a:xfrm>
            <a:off x="93687" y="2129588"/>
            <a:ext cx="23994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Consommation intermédiaire 80</a:t>
            </a:r>
          </a:p>
        </p:txBody>
      </p:sp>
      <p:sp>
        <p:nvSpPr>
          <p:cNvPr id="37" name="ZoneTexte 36"/>
          <p:cNvSpPr txBox="1"/>
          <p:nvPr/>
        </p:nvSpPr>
        <p:spPr>
          <a:xfrm>
            <a:off x="2430247" y="2098237"/>
            <a:ext cx="19451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Production 50</a:t>
            </a:r>
          </a:p>
          <a:p>
            <a:r>
              <a:rPr lang="fr-FR" sz="1400" dirty="0" smtClean="0"/>
              <a:t>PISB 200</a:t>
            </a:r>
          </a:p>
        </p:txBody>
      </p:sp>
      <p:sp>
        <p:nvSpPr>
          <p:cNvPr id="38" name="ZoneTexte 37"/>
          <p:cNvSpPr txBox="1"/>
          <p:nvPr/>
        </p:nvSpPr>
        <p:spPr>
          <a:xfrm>
            <a:off x="125457" y="2468715"/>
            <a:ext cx="236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solidFill>
                  <a:schemeClr val="accent3"/>
                </a:solidFill>
              </a:rPr>
              <a:t>Valeur ajoutée brute 170</a:t>
            </a:r>
          </a:p>
        </p:txBody>
      </p:sp>
      <p:sp>
        <p:nvSpPr>
          <p:cNvPr id="39" name="ZoneTexte 38"/>
          <p:cNvSpPr txBox="1"/>
          <p:nvPr/>
        </p:nvSpPr>
        <p:spPr>
          <a:xfrm>
            <a:off x="4591347" y="2067555"/>
            <a:ext cx="236768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Salaires versés 120 </a:t>
            </a:r>
          </a:p>
          <a:p>
            <a:r>
              <a:rPr lang="fr-FR" sz="1400" dirty="0" smtClean="0"/>
              <a:t>Impôts liés à la production 10</a:t>
            </a:r>
          </a:p>
          <a:p>
            <a:r>
              <a:rPr lang="fr-FR" sz="1400" dirty="0" smtClean="0"/>
              <a:t>Ajustement PISB 200 </a:t>
            </a:r>
          </a:p>
          <a:p>
            <a:endParaRPr lang="fr-FR" sz="1400" b="1" dirty="0" smtClean="0">
              <a:solidFill>
                <a:schemeClr val="tx2"/>
              </a:solidFill>
            </a:endParaRPr>
          </a:p>
          <a:p>
            <a:r>
              <a:rPr lang="fr-FR" sz="1400" b="1" dirty="0" smtClean="0">
                <a:solidFill>
                  <a:schemeClr val="tx2"/>
                </a:solidFill>
              </a:rPr>
              <a:t>E.B.E – 160 </a:t>
            </a:r>
          </a:p>
        </p:txBody>
      </p:sp>
      <p:sp>
        <p:nvSpPr>
          <p:cNvPr id="40" name="Rectangle 39"/>
          <p:cNvSpPr/>
          <p:nvPr/>
        </p:nvSpPr>
        <p:spPr>
          <a:xfrm>
            <a:off x="6799047" y="2080689"/>
            <a:ext cx="203151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1400" b="1" dirty="0">
                <a:solidFill>
                  <a:schemeClr val="accent3"/>
                </a:solidFill>
              </a:rPr>
              <a:t>Valeur ajoutée brute </a:t>
            </a:r>
            <a:r>
              <a:rPr lang="fr-FR" sz="1400" b="1" dirty="0" smtClean="0">
                <a:solidFill>
                  <a:schemeClr val="accent3"/>
                </a:solidFill>
              </a:rPr>
              <a:t>170</a:t>
            </a:r>
          </a:p>
        </p:txBody>
      </p:sp>
      <p:sp>
        <p:nvSpPr>
          <p:cNvPr id="41" name="ZoneTexte 40"/>
          <p:cNvSpPr txBox="1"/>
          <p:nvPr/>
        </p:nvSpPr>
        <p:spPr>
          <a:xfrm>
            <a:off x="163584" y="5676730"/>
            <a:ext cx="23796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Epargne brute 20</a:t>
            </a:r>
          </a:p>
        </p:txBody>
      </p:sp>
      <p:sp>
        <p:nvSpPr>
          <p:cNvPr id="42" name="Rectangle 41"/>
          <p:cNvSpPr/>
          <p:nvPr/>
        </p:nvSpPr>
        <p:spPr>
          <a:xfrm>
            <a:off x="5812797" y="1513316"/>
            <a:ext cx="18010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None/>
            </a:pPr>
            <a:r>
              <a:rPr lang="fr-FR" sz="1400" dirty="0" smtClean="0"/>
              <a:t>Compte d’exploitation</a:t>
            </a:r>
            <a:endParaRPr lang="fr-FR" sz="1400" dirty="0"/>
          </a:p>
        </p:txBody>
      </p:sp>
      <p:sp>
        <p:nvSpPr>
          <p:cNvPr id="43" name="Rectangle 42"/>
          <p:cNvSpPr/>
          <p:nvPr/>
        </p:nvSpPr>
        <p:spPr>
          <a:xfrm>
            <a:off x="5489274" y="3320644"/>
            <a:ext cx="242662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None/>
            </a:pPr>
            <a:r>
              <a:rPr lang="fr-FR" sz="1400" dirty="0" smtClean="0"/>
              <a:t>Compte de revenu et dépense </a:t>
            </a:r>
            <a:endParaRPr lang="fr-FR" sz="1400" dirty="0"/>
          </a:p>
        </p:txBody>
      </p:sp>
      <p:sp>
        <p:nvSpPr>
          <p:cNvPr id="44" name="Rectangle 43"/>
          <p:cNvSpPr/>
          <p:nvPr/>
        </p:nvSpPr>
        <p:spPr>
          <a:xfrm>
            <a:off x="5548219" y="5194784"/>
            <a:ext cx="154888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None/>
            </a:pPr>
            <a:r>
              <a:rPr lang="fr-FR" sz="1400" dirty="0" smtClean="0"/>
              <a:t>Compte de capital </a:t>
            </a:r>
            <a:endParaRPr lang="fr-FR" sz="1400" dirty="0"/>
          </a:p>
        </p:txBody>
      </p:sp>
      <p:sp>
        <p:nvSpPr>
          <p:cNvPr id="45" name="Rectangle 44"/>
          <p:cNvSpPr/>
          <p:nvPr/>
        </p:nvSpPr>
        <p:spPr>
          <a:xfrm>
            <a:off x="80167" y="3375822"/>
            <a:ext cx="381346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dirty="0"/>
              <a:t>N.B : La production imputée des services bancaire (PISB) = Intérêts et dividendes reçus (à l’exception de ceux acquis sur les capitaux propres) – intérêts </a:t>
            </a:r>
            <a:r>
              <a:rPr lang="fr-FR" sz="1600" dirty="0" smtClean="0"/>
              <a:t>versés</a:t>
            </a:r>
          </a:p>
          <a:p>
            <a:r>
              <a:rPr lang="fr-FR" sz="1600" dirty="0" smtClean="0"/>
              <a:t>= 700 + 20 (-5) – 515 = 200 </a:t>
            </a:r>
            <a:endParaRPr lang="fr-FR" sz="1600" dirty="0"/>
          </a:p>
        </p:txBody>
      </p:sp>
      <p:cxnSp>
        <p:nvCxnSpPr>
          <p:cNvPr id="47" name="Connecteur droit avec flèche 46"/>
          <p:cNvCxnSpPr/>
          <p:nvPr/>
        </p:nvCxnSpPr>
        <p:spPr>
          <a:xfrm>
            <a:off x="2784144" y="2580514"/>
            <a:ext cx="10236" cy="6791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87263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III- Les comptes consolidés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FR" dirty="0" smtClean="0"/>
              <a:t>En comptabilité nationale, il faut consolider les comptes des différents secteurs institutionnels d’une nation. </a:t>
            </a:r>
          </a:p>
          <a:p>
            <a:r>
              <a:rPr lang="fr-FR" dirty="0" smtClean="0"/>
              <a:t>Consolider les comptes sectoriels consiste à effectuer la somme algébrique des opérations de ces derniers. </a:t>
            </a:r>
          </a:p>
          <a:p>
            <a:r>
              <a:rPr lang="fr-FR" dirty="0" smtClean="0"/>
              <a:t>Par conséquent, les comptes consolidés d’une nation sont les suivants : </a:t>
            </a:r>
          </a:p>
          <a:p>
            <a:pPr lvl="1"/>
            <a:r>
              <a:rPr lang="fr-FR" dirty="0" smtClean="0"/>
              <a:t>1) le compte consolidé de production ; </a:t>
            </a:r>
          </a:p>
          <a:p>
            <a:pPr lvl="1"/>
            <a:r>
              <a:rPr lang="fr-FR" dirty="0" smtClean="0"/>
              <a:t>2) le compte consolidé de revenus et dépenses ; </a:t>
            </a:r>
          </a:p>
          <a:p>
            <a:pPr lvl="1"/>
            <a:r>
              <a:rPr lang="fr-FR" dirty="0" smtClean="0"/>
              <a:t>3) et le compte consolidé de capital et de financement.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942868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1) Le compte consolidé de production</a:t>
            </a: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0909120"/>
              </p:ext>
            </p:extLst>
          </p:nvPr>
        </p:nvGraphicFramePr>
        <p:xfrm>
          <a:off x="1524000" y="2428150"/>
          <a:ext cx="6096000" cy="357124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Emplois</a:t>
                      </a:r>
                      <a:endParaRPr lang="fr-FR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Ressources </a:t>
                      </a:r>
                      <a:endParaRPr lang="fr-FR" dirty="0"/>
                    </a:p>
                  </a:txBody>
                  <a:tcPr marL="68580" marR="6858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Consommation intermédiaire</a:t>
                      </a:r>
                    </a:p>
                    <a:p>
                      <a:endParaRPr lang="fr-FR" dirty="0" smtClean="0"/>
                    </a:p>
                    <a:p>
                      <a:r>
                        <a:rPr lang="fr-FR" b="1" dirty="0" smtClean="0"/>
                        <a:t>PIB</a:t>
                      </a:r>
                      <a:r>
                        <a:rPr lang="fr-FR" dirty="0" smtClean="0"/>
                        <a:t> </a:t>
                      </a:r>
                      <a:endParaRPr lang="fr-FR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Production totale </a:t>
                      </a:r>
                    </a:p>
                    <a:p>
                      <a:r>
                        <a:rPr lang="fr-FR" dirty="0" smtClean="0"/>
                        <a:t>Droits et taxes sur importations </a:t>
                      </a:r>
                    </a:p>
                  </a:txBody>
                  <a:tcPr marL="68580" marR="6858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Rémunérations salariales</a:t>
                      </a:r>
                      <a:r>
                        <a:rPr lang="fr-FR" baseline="0" dirty="0" smtClean="0"/>
                        <a:t> : </a:t>
                      </a:r>
                    </a:p>
                    <a:p>
                      <a:pPr marL="361950" indent="0"/>
                      <a:r>
                        <a:rPr lang="fr-FR" baseline="0" dirty="0" smtClean="0"/>
                        <a:t>Versées aux résidents </a:t>
                      </a:r>
                    </a:p>
                    <a:p>
                      <a:pPr marL="361950" indent="0"/>
                      <a:r>
                        <a:rPr lang="fr-FR" baseline="0" dirty="0" smtClean="0"/>
                        <a:t>Versées aux non résidents </a:t>
                      </a:r>
                    </a:p>
                    <a:p>
                      <a:r>
                        <a:rPr lang="fr-FR" baseline="0" dirty="0" smtClean="0"/>
                        <a:t>Impôts liés à la production </a:t>
                      </a:r>
                    </a:p>
                    <a:p>
                      <a:r>
                        <a:rPr lang="fr-FR" baseline="0" dirty="0" smtClean="0"/>
                        <a:t>Droits et taxes sur importations </a:t>
                      </a:r>
                    </a:p>
                    <a:p>
                      <a:endParaRPr lang="fr-FR" dirty="0" smtClean="0"/>
                    </a:p>
                    <a:p>
                      <a:r>
                        <a:rPr lang="fr-FR" b="1" dirty="0" smtClean="0"/>
                        <a:t>E.B.E</a:t>
                      </a:r>
                      <a:endParaRPr lang="fr-FR" b="1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PIB</a:t>
                      </a:r>
                    </a:p>
                    <a:p>
                      <a:r>
                        <a:rPr lang="fr-FR" b="0" dirty="0" smtClean="0"/>
                        <a:t>Subventions d’exploitation</a:t>
                      </a:r>
                      <a:endParaRPr lang="fr-FR" b="0" dirty="0"/>
                    </a:p>
                  </a:txBody>
                  <a:tcPr marL="68580" marR="6858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5235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2) Le compte consolidé de revenus et dépenses</a:t>
            </a: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2811911"/>
              </p:ext>
            </p:extLst>
          </p:nvPr>
        </p:nvGraphicFramePr>
        <p:xfrm>
          <a:off x="0" y="1606994"/>
          <a:ext cx="9144000" cy="529001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4600575"/>
                <a:gridCol w="4543425"/>
              </a:tblGrid>
              <a:tr h="408311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Emplois</a:t>
                      </a:r>
                      <a:r>
                        <a:rPr lang="fr-FR" sz="1400" baseline="0" dirty="0" smtClean="0"/>
                        <a:t> </a:t>
                      </a:r>
                      <a:endParaRPr lang="fr-FR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Ressources </a:t>
                      </a:r>
                      <a:endParaRPr lang="fr-FR" sz="1400" dirty="0"/>
                    </a:p>
                  </a:txBody>
                  <a:tcPr marL="68580" marR="68580"/>
                </a:tc>
              </a:tr>
              <a:tr h="2948036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Subventions d’exploitation </a:t>
                      </a:r>
                    </a:p>
                    <a:p>
                      <a:r>
                        <a:rPr lang="fr-FR" sz="1400" dirty="0" smtClean="0"/>
                        <a:t>Revenus de la propriété et de l’entreprise versés au reste du monde :</a:t>
                      </a:r>
                    </a:p>
                    <a:p>
                      <a:pPr marL="266700" indent="0"/>
                      <a:r>
                        <a:rPr lang="fr-FR" sz="1400" dirty="0" smtClean="0"/>
                        <a:t>Intérêts </a:t>
                      </a:r>
                    </a:p>
                    <a:p>
                      <a:pPr marL="265113" indent="0"/>
                      <a:r>
                        <a:rPr lang="fr-FR" sz="1400" baseline="0" dirty="0" smtClean="0"/>
                        <a:t>Dividendes </a:t>
                      </a:r>
                    </a:p>
                    <a:p>
                      <a:pPr marL="265113" indent="0"/>
                      <a:r>
                        <a:rPr lang="fr-FR" sz="1400" baseline="0" dirty="0" smtClean="0"/>
                        <a:t>Revenus des quasi-sociétés </a:t>
                      </a:r>
                    </a:p>
                    <a:p>
                      <a:pPr marL="265113" indent="0"/>
                      <a:r>
                        <a:rPr lang="fr-FR" sz="1400" b="0" baseline="0" dirty="0" smtClean="0"/>
                        <a:t>Revenus de la terre et des actifs  incorporels</a:t>
                      </a:r>
                    </a:p>
                    <a:p>
                      <a:pPr marL="0" indent="0"/>
                      <a:r>
                        <a:rPr lang="fr-FR" sz="1400" b="0" baseline="0" dirty="0" smtClean="0"/>
                        <a:t>Transferts courants non contractuels versés au reste du monde</a:t>
                      </a:r>
                    </a:p>
                    <a:p>
                      <a:pPr marL="0" indent="0"/>
                      <a:endParaRPr lang="fr-FR" sz="1400" b="0" baseline="0" dirty="0" smtClean="0"/>
                    </a:p>
                    <a:p>
                      <a:pPr marL="0" indent="0"/>
                      <a:endParaRPr lang="fr-FR" sz="1400" b="1" baseline="0" dirty="0" smtClean="0"/>
                    </a:p>
                    <a:p>
                      <a:pPr marL="0" indent="0"/>
                      <a:endParaRPr lang="fr-FR" sz="1400" b="1" baseline="0" dirty="0" smtClean="0"/>
                    </a:p>
                    <a:p>
                      <a:pPr marL="0" indent="0"/>
                      <a:endParaRPr lang="fr-FR" sz="1400" b="1" baseline="0" dirty="0" smtClean="0"/>
                    </a:p>
                    <a:p>
                      <a:pPr marL="0" indent="0"/>
                      <a:endParaRPr lang="fr-FR" sz="1400" b="1" baseline="0" dirty="0" smtClean="0"/>
                    </a:p>
                    <a:p>
                      <a:pPr marL="0" indent="0"/>
                      <a:r>
                        <a:rPr lang="fr-FR" sz="1400" b="1" baseline="0" dirty="0" smtClean="0"/>
                        <a:t>Revenu national disponible brut (R.N.D.B)</a:t>
                      </a:r>
                      <a:endParaRPr lang="fr-FR" sz="1400" b="1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EBE </a:t>
                      </a:r>
                    </a:p>
                    <a:p>
                      <a:r>
                        <a:rPr lang="fr-FR" sz="1400" b="0" dirty="0" smtClean="0"/>
                        <a:t>Rémunérations salariales des résidents </a:t>
                      </a:r>
                    </a:p>
                    <a:p>
                      <a:pPr marL="361950" indent="0"/>
                      <a:r>
                        <a:rPr lang="fr-FR" sz="1400" b="0" dirty="0" smtClean="0"/>
                        <a:t>Par les employeurs résidents </a:t>
                      </a:r>
                    </a:p>
                    <a:p>
                      <a:pPr marL="361950" indent="0"/>
                      <a:r>
                        <a:rPr lang="fr-FR" sz="1400" b="0" dirty="0" smtClean="0"/>
                        <a:t>Par les employeurs non résidents </a:t>
                      </a:r>
                    </a:p>
                    <a:p>
                      <a:pPr marL="0" indent="0"/>
                      <a:r>
                        <a:rPr lang="fr-FR" sz="1400" b="0" dirty="0" smtClean="0"/>
                        <a:t>Impôts liés à la production </a:t>
                      </a:r>
                    </a:p>
                    <a:p>
                      <a:r>
                        <a:rPr lang="fr-FR" sz="1400" dirty="0" smtClean="0"/>
                        <a:t>Droits et taxes sur importations </a:t>
                      </a:r>
                    </a:p>
                    <a:p>
                      <a:r>
                        <a:rPr lang="fr-FR" sz="1400" dirty="0" smtClean="0"/>
                        <a:t>Revenus de la propriété et de l’entreprise</a:t>
                      </a:r>
                      <a:r>
                        <a:rPr lang="fr-FR" sz="1400" baseline="0" dirty="0" smtClean="0"/>
                        <a:t> reçus du reste du monde </a:t>
                      </a:r>
                    </a:p>
                    <a:p>
                      <a:pPr lvl="1"/>
                      <a:r>
                        <a:rPr lang="fr-FR" sz="1400" baseline="0" dirty="0" smtClean="0"/>
                        <a:t>Intérêts </a:t>
                      </a:r>
                    </a:p>
                    <a:p>
                      <a:pPr lvl="1"/>
                      <a:r>
                        <a:rPr lang="fr-FR" sz="1400" baseline="0" dirty="0" smtClean="0"/>
                        <a:t>Dividendes </a:t>
                      </a:r>
                    </a:p>
                    <a:p>
                      <a:pPr lvl="1"/>
                      <a:r>
                        <a:rPr lang="fr-FR" sz="1400" baseline="0" dirty="0" smtClean="0"/>
                        <a:t>Revenus des quasi-sociétés </a:t>
                      </a:r>
                    </a:p>
                    <a:p>
                      <a:pPr lvl="1"/>
                      <a:r>
                        <a:rPr lang="fr-FR" sz="1400" baseline="0" dirty="0" smtClean="0"/>
                        <a:t>Revenus de la terre et des actifs incorporels </a:t>
                      </a:r>
                    </a:p>
                    <a:p>
                      <a:pPr marL="0" lvl="1" indent="0"/>
                      <a:r>
                        <a:rPr lang="fr-FR" sz="1400" baseline="0" dirty="0" smtClean="0"/>
                        <a:t>Transferts courants non contractuels reçus du reste du monde </a:t>
                      </a:r>
                    </a:p>
                    <a:p>
                      <a:endParaRPr lang="fr-FR" sz="1400" dirty="0" smtClean="0"/>
                    </a:p>
                  </a:txBody>
                  <a:tcPr marL="68580" marR="68580"/>
                </a:tc>
              </a:tr>
              <a:tr h="1589859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Consommations finale</a:t>
                      </a:r>
                      <a:r>
                        <a:rPr lang="fr-FR" sz="1400" baseline="0" dirty="0" smtClean="0"/>
                        <a:t> des ménages résidents : </a:t>
                      </a:r>
                    </a:p>
                    <a:p>
                      <a:pPr marL="266700" indent="0"/>
                      <a:r>
                        <a:rPr lang="fr-FR" sz="1400" baseline="0" dirty="0" smtClean="0"/>
                        <a:t>Sur le territoire économique national </a:t>
                      </a:r>
                    </a:p>
                    <a:p>
                      <a:pPr marL="266700" indent="0"/>
                      <a:r>
                        <a:rPr lang="fr-FR" sz="1400" baseline="0" dirty="0" smtClean="0"/>
                        <a:t>Dans le reste du monde </a:t>
                      </a:r>
                    </a:p>
                    <a:p>
                      <a:pPr marL="0" indent="0"/>
                      <a:r>
                        <a:rPr lang="fr-FR" sz="1400" baseline="0" dirty="0" smtClean="0"/>
                        <a:t>Consommation finale des administrations publiques </a:t>
                      </a:r>
                    </a:p>
                    <a:p>
                      <a:pPr marL="0" indent="0"/>
                      <a:r>
                        <a:rPr lang="fr-FR" sz="1400" baseline="0" dirty="0" smtClean="0"/>
                        <a:t>Consommation finale des I.P.S.B.L </a:t>
                      </a:r>
                    </a:p>
                    <a:p>
                      <a:endParaRPr lang="fr-FR" sz="1400" baseline="0" dirty="0" smtClean="0"/>
                    </a:p>
                    <a:p>
                      <a:r>
                        <a:rPr lang="fr-FR" sz="1400" b="1" baseline="0" dirty="0" smtClean="0"/>
                        <a:t>Epargne nationale brute (E.N.B) 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Revenu</a:t>
                      </a:r>
                      <a:r>
                        <a:rPr lang="fr-FR" sz="1400" b="1" baseline="0" dirty="0" smtClean="0"/>
                        <a:t> national disponible brut (R.N.D.B) </a:t>
                      </a:r>
                      <a:endParaRPr lang="fr-FR" sz="1400" b="1" dirty="0"/>
                    </a:p>
                  </a:txBody>
                  <a:tcPr marL="68580" marR="6858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0160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3) Le compte consolidé de capital et de financement </a:t>
            </a: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880298"/>
              </p:ext>
            </p:extLst>
          </p:nvPr>
        </p:nvGraphicFramePr>
        <p:xfrm>
          <a:off x="255744" y="1811203"/>
          <a:ext cx="8614828" cy="3683973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4423205"/>
                <a:gridCol w="4191623"/>
              </a:tblGrid>
              <a:tr h="435284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Emplois</a:t>
                      </a:r>
                      <a:endParaRPr lang="fr-FR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Ressources </a:t>
                      </a:r>
                      <a:endParaRPr lang="fr-FR" dirty="0"/>
                    </a:p>
                  </a:txBody>
                  <a:tcPr marL="68580" marR="68580"/>
                </a:tc>
              </a:tr>
              <a:tr h="2175388">
                <a:tc>
                  <a:txBody>
                    <a:bodyPr/>
                    <a:lstStyle/>
                    <a:p>
                      <a:r>
                        <a:rPr lang="fr-FR" dirty="0" smtClean="0"/>
                        <a:t>Achats nets des terrains et d’actifs incorporels </a:t>
                      </a:r>
                    </a:p>
                    <a:p>
                      <a:r>
                        <a:rPr lang="fr-FR" dirty="0" smtClean="0"/>
                        <a:t>Formation</a:t>
                      </a:r>
                      <a:r>
                        <a:rPr lang="fr-FR" baseline="0" dirty="0" smtClean="0"/>
                        <a:t> brute de capital fixe </a:t>
                      </a:r>
                    </a:p>
                    <a:p>
                      <a:r>
                        <a:rPr lang="fr-FR" baseline="0" dirty="0" smtClean="0"/>
                        <a:t>Variation des stocks </a:t>
                      </a:r>
                    </a:p>
                    <a:p>
                      <a:r>
                        <a:rPr lang="fr-FR" baseline="0" dirty="0" smtClean="0"/>
                        <a:t>Transferts en capital versés au Reste du monde </a:t>
                      </a:r>
                    </a:p>
                    <a:p>
                      <a:endParaRPr lang="fr-FR" baseline="0" dirty="0" smtClean="0"/>
                    </a:p>
                    <a:p>
                      <a:r>
                        <a:rPr lang="fr-FR" b="1" dirty="0" smtClean="0"/>
                        <a:t>Capacité de financement de la Nation </a:t>
                      </a:r>
                      <a:endParaRPr lang="fr-FR" b="1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Epargne nationale brute (E.N.B)</a:t>
                      </a:r>
                    </a:p>
                    <a:p>
                      <a:r>
                        <a:rPr lang="fr-FR" b="0" dirty="0" smtClean="0"/>
                        <a:t>Transferts en capital reçus</a:t>
                      </a:r>
                      <a:r>
                        <a:rPr lang="fr-FR" b="0" baseline="0" dirty="0" smtClean="0"/>
                        <a:t> du reste du monde </a:t>
                      </a:r>
                    </a:p>
                    <a:p>
                      <a:endParaRPr lang="fr-FR" b="0" baseline="0" dirty="0" smtClean="0"/>
                    </a:p>
                    <a:p>
                      <a:endParaRPr lang="fr-FR" b="1" baseline="0" dirty="0" smtClean="0"/>
                    </a:p>
                    <a:p>
                      <a:endParaRPr lang="fr-FR" b="1" baseline="0" dirty="0" smtClean="0"/>
                    </a:p>
                    <a:p>
                      <a:r>
                        <a:rPr lang="fr-FR" b="1" baseline="0" dirty="0" smtClean="0"/>
                        <a:t>Besoin de financement de la Nation</a:t>
                      </a:r>
                      <a:endParaRPr lang="fr-FR" b="1" dirty="0"/>
                    </a:p>
                  </a:txBody>
                  <a:tcPr marL="68580" marR="68580"/>
                </a:tc>
              </a:tr>
              <a:tr h="1073301">
                <a:tc>
                  <a:txBody>
                    <a:bodyPr/>
                    <a:lstStyle/>
                    <a:p>
                      <a:r>
                        <a:rPr lang="fr-FR" dirty="0" smtClean="0"/>
                        <a:t>Variation des créances </a:t>
                      </a:r>
                    </a:p>
                    <a:p>
                      <a:endParaRPr lang="fr-FR" dirty="0" smtClean="0"/>
                    </a:p>
                    <a:p>
                      <a:r>
                        <a:rPr lang="fr-FR" b="1" dirty="0" smtClean="0"/>
                        <a:t>Solde des engagements</a:t>
                      </a:r>
                      <a:r>
                        <a:rPr lang="fr-FR" b="1" baseline="0" dirty="0" smtClean="0"/>
                        <a:t> </a:t>
                      </a:r>
                      <a:endParaRPr lang="fr-FR" b="1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Variation des engagements </a:t>
                      </a:r>
                    </a:p>
                    <a:p>
                      <a:endParaRPr lang="fr-FR" dirty="0" smtClean="0"/>
                    </a:p>
                    <a:p>
                      <a:r>
                        <a:rPr lang="fr-FR" b="1" dirty="0" smtClean="0"/>
                        <a:t>Solde des créances </a:t>
                      </a:r>
                      <a:endParaRPr lang="fr-FR" b="1" dirty="0"/>
                    </a:p>
                  </a:txBody>
                  <a:tcPr marL="68580" marR="6858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8623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7867" y="-203821"/>
            <a:ext cx="8448262" cy="1230304"/>
          </a:xfrm>
        </p:spPr>
        <p:txBody>
          <a:bodyPr/>
          <a:lstStyle/>
          <a:p>
            <a:r>
              <a:rPr lang="fr-FR" dirty="0" smtClean="0"/>
              <a:t>Application n°6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510475"/>
            <a:ext cx="4658711" cy="4863396"/>
          </a:xfrm>
        </p:spPr>
        <p:txBody>
          <a:bodyPr>
            <a:noAutofit/>
          </a:bodyPr>
          <a:lstStyle/>
          <a:p>
            <a:pPr marL="285750" lvl="1" defTabSz="531813"/>
            <a:r>
              <a:rPr lang="fr-FR" sz="1600" dirty="0" smtClean="0"/>
              <a:t>Rémunérations salariales reçues par les résidents </a:t>
            </a:r>
            <a:r>
              <a:rPr lang="fr-FR" sz="1600" b="1" dirty="0" smtClean="0">
                <a:solidFill>
                  <a:schemeClr val="accent3"/>
                </a:solidFill>
              </a:rPr>
              <a:t>: 2 080</a:t>
            </a:r>
            <a:endParaRPr lang="fr-FR" sz="1600" b="1" dirty="0" smtClean="0">
              <a:solidFill>
                <a:schemeClr val="accent5"/>
              </a:solidFill>
            </a:endParaRPr>
          </a:p>
          <a:p>
            <a:pPr marL="285750" lvl="1" defTabSz="531813"/>
            <a:r>
              <a:rPr lang="fr-FR" sz="1600" dirty="0" smtClean="0"/>
              <a:t>Rémunérations salariales versées par les résidents : </a:t>
            </a:r>
            <a:r>
              <a:rPr lang="fr-FR" sz="1600" b="1" dirty="0" smtClean="0">
                <a:solidFill>
                  <a:schemeClr val="accent3"/>
                </a:solidFill>
              </a:rPr>
              <a:t>2 000 </a:t>
            </a:r>
          </a:p>
          <a:p>
            <a:pPr marL="285750" lvl="1" defTabSz="531813"/>
            <a:r>
              <a:rPr lang="fr-FR" sz="1600" dirty="0" smtClean="0"/>
              <a:t>Intérêts reçus du reste du monde </a:t>
            </a:r>
            <a:r>
              <a:rPr lang="fr-FR" sz="1600" b="1" dirty="0" smtClean="0">
                <a:solidFill>
                  <a:schemeClr val="accent3"/>
                </a:solidFill>
              </a:rPr>
              <a:t>: 45</a:t>
            </a:r>
          </a:p>
          <a:p>
            <a:pPr marL="285750" lvl="1" defTabSz="531813"/>
            <a:r>
              <a:rPr lang="fr-FR" sz="1600" dirty="0" smtClean="0"/>
              <a:t>Dividendes reçus du reste du monde  </a:t>
            </a:r>
            <a:r>
              <a:rPr lang="fr-FR" sz="1600" b="1" dirty="0" smtClean="0">
                <a:solidFill>
                  <a:schemeClr val="accent3"/>
                </a:solidFill>
              </a:rPr>
              <a:t>: 150</a:t>
            </a:r>
          </a:p>
          <a:p>
            <a:pPr marL="285750" lvl="1" defTabSz="531813"/>
            <a:r>
              <a:rPr lang="fr-FR" sz="1600" dirty="0" smtClean="0"/>
              <a:t>Revenus des quasi sociétés reçus du reste du monde  </a:t>
            </a:r>
            <a:r>
              <a:rPr lang="fr-FR" sz="1600" b="1" dirty="0" smtClean="0">
                <a:solidFill>
                  <a:schemeClr val="accent3"/>
                </a:solidFill>
              </a:rPr>
              <a:t>: 25</a:t>
            </a:r>
          </a:p>
          <a:p>
            <a:pPr marL="285750" lvl="1" defTabSz="531813"/>
            <a:r>
              <a:rPr lang="fr-FR" sz="1600" dirty="0" smtClean="0"/>
              <a:t>Consommations intermédiaires </a:t>
            </a:r>
            <a:r>
              <a:rPr lang="fr-FR" sz="1600" b="1" dirty="0" smtClean="0">
                <a:solidFill>
                  <a:schemeClr val="accent3"/>
                </a:solidFill>
              </a:rPr>
              <a:t>: 3 000</a:t>
            </a:r>
            <a:endParaRPr lang="fr-FR" sz="1600" b="1" dirty="0" smtClean="0">
              <a:solidFill>
                <a:schemeClr val="accent5"/>
              </a:solidFill>
            </a:endParaRPr>
          </a:p>
          <a:p>
            <a:pPr marL="285750" lvl="1" defTabSz="531813"/>
            <a:r>
              <a:rPr lang="fr-FR" sz="1600" dirty="0" smtClean="0"/>
              <a:t>Production totale  </a:t>
            </a:r>
            <a:r>
              <a:rPr lang="fr-FR" sz="1600" b="1" dirty="0" smtClean="0">
                <a:solidFill>
                  <a:schemeClr val="accent3"/>
                </a:solidFill>
              </a:rPr>
              <a:t>: 8 900</a:t>
            </a:r>
          </a:p>
          <a:p>
            <a:pPr marL="285750" lvl="1" defTabSz="531813"/>
            <a:r>
              <a:rPr lang="fr-FR" sz="1600" dirty="0"/>
              <a:t>Formation brute de capital fixe </a:t>
            </a:r>
            <a:r>
              <a:rPr lang="fr-FR" sz="1600" b="1" dirty="0" smtClean="0">
                <a:solidFill>
                  <a:schemeClr val="accent3"/>
                </a:solidFill>
              </a:rPr>
              <a:t>: 1 800</a:t>
            </a:r>
          </a:p>
          <a:p>
            <a:pPr marL="285750" lvl="1" defTabSz="531813"/>
            <a:r>
              <a:rPr lang="fr-FR" sz="1600" dirty="0" smtClean="0"/>
              <a:t>Variation </a:t>
            </a:r>
            <a:r>
              <a:rPr lang="fr-FR" sz="1600" dirty="0"/>
              <a:t>de stocks : </a:t>
            </a:r>
            <a:r>
              <a:rPr lang="fr-FR" sz="1600" b="1" dirty="0" smtClean="0">
                <a:solidFill>
                  <a:schemeClr val="accent3"/>
                </a:solidFill>
              </a:rPr>
              <a:t>190</a:t>
            </a:r>
            <a:endParaRPr lang="fr-FR" sz="1600" b="1" dirty="0">
              <a:solidFill>
                <a:schemeClr val="accent3"/>
              </a:solidFill>
            </a:endParaRPr>
          </a:p>
          <a:p>
            <a:pPr marL="285750" lvl="1" defTabSz="531813"/>
            <a:r>
              <a:rPr lang="fr-FR" sz="1600" dirty="0"/>
              <a:t>Consommation finale </a:t>
            </a:r>
            <a:r>
              <a:rPr lang="fr-FR" sz="1600" dirty="0" smtClean="0"/>
              <a:t>des ménages résidents sur </a:t>
            </a:r>
            <a:r>
              <a:rPr lang="fr-FR" sz="1600" dirty="0"/>
              <a:t>le territoire économique national : </a:t>
            </a:r>
            <a:r>
              <a:rPr lang="fr-FR" sz="1600" b="1" dirty="0" smtClean="0">
                <a:solidFill>
                  <a:schemeClr val="accent3"/>
                </a:solidFill>
              </a:rPr>
              <a:t>2 900 </a:t>
            </a:r>
          </a:p>
          <a:p>
            <a:pPr marL="285750" lvl="1" defTabSz="531813"/>
            <a:r>
              <a:rPr lang="fr-FR" sz="1600" dirty="0"/>
              <a:t>Consommation finale des ménages résidents dans le reste du monde : </a:t>
            </a:r>
            <a:r>
              <a:rPr lang="fr-FR" sz="1600" b="1" dirty="0" smtClean="0">
                <a:solidFill>
                  <a:schemeClr val="accent3"/>
                </a:solidFill>
              </a:rPr>
              <a:t>40 </a:t>
            </a:r>
            <a:endParaRPr lang="fr-FR" sz="1600" b="1" dirty="0">
              <a:solidFill>
                <a:schemeClr val="accent3"/>
              </a:solidFill>
            </a:endParaRPr>
          </a:p>
          <a:p>
            <a:pPr marL="285750" lvl="1" defTabSz="531813"/>
            <a:r>
              <a:rPr lang="fr-FR" sz="1600" dirty="0"/>
              <a:t>Consommation finale des </a:t>
            </a:r>
            <a:r>
              <a:rPr lang="fr-FR" sz="1600" dirty="0" smtClean="0"/>
              <a:t>administrations </a:t>
            </a:r>
            <a:r>
              <a:rPr lang="fr-FR" sz="1600" dirty="0"/>
              <a:t>publiques : </a:t>
            </a:r>
            <a:r>
              <a:rPr lang="fr-FR" sz="1600" b="1" dirty="0">
                <a:solidFill>
                  <a:schemeClr val="accent3"/>
                </a:solidFill>
              </a:rPr>
              <a:t>1 700</a:t>
            </a:r>
          </a:p>
        </p:txBody>
      </p:sp>
      <p:sp>
        <p:nvSpPr>
          <p:cNvPr id="4" name="Rectangle 3"/>
          <p:cNvSpPr/>
          <p:nvPr/>
        </p:nvSpPr>
        <p:spPr>
          <a:xfrm>
            <a:off x="347866" y="849944"/>
            <a:ext cx="872107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dirty="0" smtClean="0"/>
              <a:t>Le service statistiques de la comptabilité nationale a recensé les opérations réalisées par les secteurs institutionnels d’une économie fictive. Ces dernières sont comme suit : </a:t>
            </a:r>
            <a:endParaRPr lang="fr-FR" sz="1600" dirty="0"/>
          </a:p>
        </p:txBody>
      </p:sp>
      <p:sp>
        <p:nvSpPr>
          <p:cNvPr id="5" name="Rectangle 4"/>
          <p:cNvSpPr/>
          <p:nvPr/>
        </p:nvSpPr>
        <p:spPr>
          <a:xfrm>
            <a:off x="4501409" y="1480886"/>
            <a:ext cx="4804541" cy="49500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lvl="1" indent="-285750" defTabSz="457200">
              <a:spcBef>
                <a:spcPts val="1000"/>
              </a:spcBef>
              <a:buClr>
                <a:schemeClr val="accent1"/>
              </a:buClr>
              <a:buSzPct val="80000"/>
              <a:buFont typeface="Century Gothic" panose="020B0502020202020204" pitchFamily="34" charset="0"/>
              <a:buChar char="−"/>
            </a:pPr>
            <a:r>
              <a:rPr lang="fr-FR" sz="16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Consommation finale des </a:t>
            </a:r>
            <a:r>
              <a:rPr lang="fr-FR" sz="16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IPSBL </a:t>
            </a:r>
            <a:r>
              <a:rPr lang="fr-FR" sz="1600" b="1" dirty="0" smtClean="0">
                <a:solidFill>
                  <a:schemeClr val="accent3"/>
                </a:solidFill>
                <a:latin typeface="+mj-lt"/>
                <a:ea typeface="+mj-ea"/>
                <a:cs typeface="+mj-cs"/>
              </a:rPr>
              <a:t>: </a:t>
            </a:r>
            <a:r>
              <a:rPr lang="fr-FR" sz="1600" b="1" dirty="0">
                <a:solidFill>
                  <a:schemeClr val="accent3"/>
                </a:solidFill>
                <a:latin typeface="+mj-lt"/>
                <a:ea typeface="+mj-ea"/>
                <a:cs typeface="+mj-cs"/>
              </a:rPr>
              <a:t>490</a:t>
            </a:r>
          </a:p>
          <a:p>
            <a:pPr marL="355600" lvl="1" indent="-285750" defTabSz="457200">
              <a:spcBef>
                <a:spcPts val="1000"/>
              </a:spcBef>
              <a:buClr>
                <a:schemeClr val="accent1"/>
              </a:buClr>
              <a:buSzPct val="80000"/>
              <a:buFont typeface="Century Gothic" panose="020B0502020202020204" pitchFamily="34" charset="0"/>
              <a:buChar char="−"/>
            </a:pPr>
            <a:r>
              <a:rPr lang="fr-FR" sz="16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Droits et taxes sur les importations </a:t>
            </a:r>
            <a:r>
              <a:rPr lang="fr-FR" sz="1600" b="1" dirty="0">
                <a:solidFill>
                  <a:schemeClr val="accent3"/>
                </a:solidFill>
                <a:latin typeface="+mj-lt"/>
                <a:ea typeface="+mj-ea"/>
                <a:cs typeface="+mj-cs"/>
              </a:rPr>
              <a:t>: </a:t>
            </a:r>
            <a:r>
              <a:rPr lang="fr-FR" sz="1600" b="1" dirty="0" smtClean="0">
                <a:solidFill>
                  <a:schemeClr val="accent3"/>
                </a:solidFill>
                <a:latin typeface="+mj-lt"/>
                <a:ea typeface="+mj-ea"/>
                <a:cs typeface="+mj-cs"/>
              </a:rPr>
              <a:t>300</a:t>
            </a:r>
          </a:p>
          <a:p>
            <a:pPr marL="355600" lvl="1" indent="-285750" defTabSz="457200">
              <a:spcBef>
                <a:spcPts val="1000"/>
              </a:spcBef>
              <a:buClr>
                <a:schemeClr val="accent1"/>
              </a:buClr>
              <a:buSzPct val="80000"/>
              <a:buFont typeface="Century Gothic" panose="020B0502020202020204" pitchFamily="34" charset="0"/>
              <a:buChar char="−"/>
            </a:pPr>
            <a:r>
              <a:rPr lang="fr-FR" sz="16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Subventions d’exploitation : </a:t>
            </a:r>
            <a:r>
              <a:rPr lang="fr-FR" sz="1600" b="1" dirty="0" smtClean="0">
                <a:solidFill>
                  <a:schemeClr val="accent3"/>
                </a:solidFill>
                <a:latin typeface="+mj-lt"/>
                <a:ea typeface="+mj-ea"/>
                <a:cs typeface="+mj-cs"/>
              </a:rPr>
              <a:t>100</a:t>
            </a:r>
          </a:p>
          <a:p>
            <a:pPr marL="355600" lvl="1" indent="-285750" defTabSz="457200">
              <a:spcBef>
                <a:spcPts val="1000"/>
              </a:spcBef>
              <a:buClr>
                <a:schemeClr val="accent1"/>
              </a:buClr>
              <a:buSzPct val="80000"/>
              <a:buFont typeface="Century Gothic" panose="020B0502020202020204" pitchFamily="34" charset="0"/>
              <a:buChar char="−"/>
            </a:pPr>
            <a:r>
              <a:rPr lang="fr-FR" sz="16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Impôts liés à la production : </a:t>
            </a:r>
            <a:r>
              <a:rPr lang="fr-FR" sz="1600" b="1" dirty="0">
                <a:solidFill>
                  <a:schemeClr val="accent3"/>
                </a:solidFill>
                <a:latin typeface="+mj-lt"/>
                <a:ea typeface="+mj-ea"/>
                <a:cs typeface="+mj-cs"/>
              </a:rPr>
              <a:t>1 000</a:t>
            </a:r>
          </a:p>
          <a:p>
            <a:pPr marL="355600" lvl="1" indent="-285750" defTabSz="457200">
              <a:spcBef>
                <a:spcPts val="1000"/>
              </a:spcBef>
              <a:buClr>
                <a:schemeClr val="accent1"/>
              </a:buClr>
              <a:buSzPct val="80000"/>
              <a:buFont typeface="Century Gothic" panose="020B0502020202020204" pitchFamily="34" charset="0"/>
              <a:buChar char="−"/>
            </a:pPr>
            <a:r>
              <a:rPr lang="fr-FR" sz="16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Transferts courants versés au reste du monde : </a:t>
            </a:r>
            <a:r>
              <a:rPr lang="fr-FR" sz="1600" b="1" dirty="0" smtClean="0">
                <a:solidFill>
                  <a:schemeClr val="accent3"/>
                </a:solidFill>
                <a:latin typeface="+mj-lt"/>
                <a:ea typeface="+mj-ea"/>
                <a:cs typeface="+mj-cs"/>
              </a:rPr>
              <a:t>180</a:t>
            </a:r>
            <a:endParaRPr lang="fr-FR" sz="1600" b="1" dirty="0">
              <a:solidFill>
                <a:schemeClr val="accent3"/>
              </a:solidFill>
              <a:latin typeface="+mj-lt"/>
              <a:ea typeface="+mj-ea"/>
              <a:cs typeface="+mj-cs"/>
            </a:endParaRPr>
          </a:p>
          <a:p>
            <a:pPr marL="355600" lvl="1" indent="-285750" defTabSz="457200">
              <a:spcBef>
                <a:spcPts val="1000"/>
              </a:spcBef>
              <a:buClr>
                <a:schemeClr val="accent1"/>
              </a:buClr>
              <a:buSzPct val="80000"/>
              <a:buFont typeface="Century Gothic" panose="020B0502020202020204" pitchFamily="34" charset="0"/>
              <a:buChar char="−"/>
            </a:pPr>
            <a:r>
              <a:rPr lang="fr-FR" sz="16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Transferts courants reçus du reste du monde : </a:t>
            </a:r>
            <a:r>
              <a:rPr lang="fr-FR" sz="1600" b="1" dirty="0">
                <a:solidFill>
                  <a:schemeClr val="accent3"/>
                </a:solidFill>
                <a:latin typeface="+mj-lt"/>
                <a:ea typeface="+mj-ea"/>
                <a:cs typeface="+mj-cs"/>
              </a:rPr>
              <a:t>140</a:t>
            </a:r>
          </a:p>
          <a:p>
            <a:pPr marL="355600" lvl="1" indent="-285750" defTabSz="457200">
              <a:spcBef>
                <a:spcPts val="1000"/>
              </a:spcBef>
              <a:buClr>
                <a:schemeClr val="accent1"/>
              </a:buClr>
              <a:buSzPct val="80000"/>
              <a:buFont typeface="Century Gothic" panose="020B0502020202020204" pitchFamily="34" charset="0"/>
              <a:buChar char="−"/>
            </a:pPr>
            <a:r>
              <a:rPr lang="fr-FR" sz="16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Intérêts versés au reste du monde :</a:t>
            </a:r>
            <a:r>
              <a:rPr lang="fr-FR" sz="1600" b="1" dirty="0" smtClean="0">
                <a:solidFill>
                  <a:schemeClr val="accent3"/>
                </a:solidFill>
                <a:latin typeface="+mj-lt"/>
                <a:ea typeface="+mj-ea"/>
                <a:cs typeface="+mj-cs"/>
              </a:rPr>
              <a:t> 180</a:t>
            </a:r>
          </a:p>
          <a:p>
            <a:pPr marL="355600" lvl="1" indent="-285750" defTabSz="457200">
              <a:spcBef>
                <a:spcPts val="1000"/>
              </a:spcBef>
              <a:buClr>
                <a:schemeClr val="accent1"/>
              </a:buClr>
              <a:buSzPct val="80000"/>
              <a:buFont typeface="Century Gothic" panose="020B0502020202020204" pitchFamily="34" charset="0"/>
              <a:buChar char="−"/>
            </a:pPr>
            <a:r>
              <a:rPr lang="fr-FR" sz="16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Dividendes versés au reste du monde :</a:t>
            </a:r>
            <a:r>
              <a:rPr lang="fr-FR" sz="1600" b="1" dirty="0" smtClean="0">
                <a:solidFill>
                  <a:schemeClr val="accent3"/>
                </a:solidFill>
                <a:latin typeface="+mj-lt"/>
                <a:ea typeface="+mj-ea"/>
                <a:cs typeface="+mj-cs"/>
              </a:rPr>
              <a:t> 200</a:t>
            </a:r>
          </a:p>
          <a:p>
            <a:pPr marL="355600" lvl="1" indent="-285750" defTabSz="457200">
              <a:spcBef>
                <a:spcPts val="1000"/>
              </a:spcBef>
              <a:buClr>
                <a:schemeClr val="accent1"/>
              </a:buClr>
              <a:buSzPct val="80000"/>
              <a:buFont typeface="Century Gothic" panose="020B0502020202020204" pitchFamily="34" charset="0"/>
              <a:buChar char="−"/>
            </a:pPr>
            <a:r>
              <a:rPr lang="fr-FR" sz="16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Revenus des quasi-sociétés versés au reste du monde :</a:t>
            </a:r>
            <a:r>
              <a:rPr lang="fr-FR" sz="1600" b="1" dirty="0" smtClean="0">
                <a:solidFill>
                  <a:schemeClr val="accent3"/>
                </a:solidFill>
                <a:latin typeface="+mj-lt"/>
                <a:ea typeface="+mj-ea"/>
                <a:cs typeface="+mj-cs"/>
              </a:rPr>
              <a:t> 80</a:t>
            </a:r>
          </a:p>
          <a:p>
            <a:pPr marL="355600" lvl="1" indent="-285750" defTabSz="457200">
              <a:spcBef>
                <a:spcPts val="1000"/>
              </a:spcBef>
              <a:buClr>
                <a:schemeClr val="accent1"/>
              </a:buClr>
              <a:buSzPct val="80000"/>
              <a:buFont typeface="Century Gothic" panose="020B0502020202020204" pitchFamily="34" charset="0"/>
              <a:buChar char="−"/>
            </a:pPr>
            <a:r>
              <a:rPr lang="fr-FR" sz="16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Capitaux </a:t>
            </a:r>
            <a:r>
              <a:rPr lang="fr-FR" sz="16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versés au reste du monde : </a:t>
            </a:r>
            <a:r>
              <a:rPr lang="fr-FR" sz="1600" b="1" dirty="0" smtClean="0">
                <a:solidFill>
                  <a:schemeClr val="accent3"/>
                </a:solidFill>
                <a:latin typeface="+mj-lt"/>
                <a:ea typeface="+mj-ea"/>
                <a:cs typeface="+mj-cs"/>
              </a:rPr>
              <a:t>530 </a:t>
            </a:r>
          </a:p>
          <a:p>
            <a:pPr marL="355600" lvl="1" indent="-285750" defTabSz="457200">
              <a:spcBef>
                <a:spcPts val="1000"/>
              </a:spcBef>
              <a:buClr>
                <a:schemeClr val="accent1"/>
              </a:buClr>
              <a:buSzPct val="80000"/>
              <a:buFont typeface="Century Gothic" panose="020B0502020202020204" pitchFamily="34" charset="0"/>
              <a:buChar char="−"/>
            </a:pPr>
            <a:r>
              <a:rPr lang="fr-FR" sz="16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Capitaux reçus du reste du monde : </a:t>
            </a:r>
            <a:r>
              <a:rPr lang="fr-FR" sz="1600" b="1" dirty="0" smtClean="0">
                <a:solidFill>
                  <a:schemeClr val="accent3"/>
                </a:solidFill>
                <a:latin typeface="+mj-lt"/>
                <a:ea typeface="+mj-ea"/>
                <a:cs typeface="+mj-cs"/>
              </a:rPr>
              <a:t>280</a:t>
            </a:r>
          </a:p>
          <a:p>
            <a:pPr marL="355600" lvl="1" indent="-285750" defTabSz="457200">
              <a:spcBef>
                <a:spcPts val="1000"/>
              </a:spcBef>
              <a:buClr>
                <a:schemeClr val="accent1"/>
              </a:buClr>
              <a:buSzPct val="80000"/>
              <a:buFont typeface="Century Gothic" panose="020B0502020202020204" pitchFamily="34" charset="0"/>
              <a:buChar char="−"/>
            </a:pPr>
            <a:r>
              <a:rPr lang="fr-FR" sz="16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Achats nets des terrains et d’actifs incorporels </a:t>
            </a:r>
            <a:r>
              <a:rPr lang="fr-FR" sz="16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: </a:t>
            </a:r>
            <a:r>
              <a:rPr lang="fr-FR" sz="1600" b="1" dirty="0">
                <a:solidFill>
                  <a:schemeClr val="accent3"/>
                </a:solidFill>
                <a:latin typeface="+mj-lt"/>
                <a:ea typeface="+mj-ea"/>
                <a:cs typeface="+mj-cs"/>
              </a:rPr>
              <a:t>180</a:t>
            </a:r>
          </a:p>
        </p:txBody>
      </p:sp>
      <p:sp>
        <p:nvSpPr>
          <p:cNvPr id="6" name="Rectangle 5"/>
          <p:cNvSpPr/>
          <p:nvPr/>
        </p:nvSpPr>
        <p:spPr>
          <a:xfrm>
            <a:off x="652328" y="6373871"/>
            <a:ext cx="757533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b="1" dirty="0"/>
              <a:t>T.A.F : </a:t>
            </a:r>
            <a:r>
              <a:rPr lang="fr-FR" sz="1600" dirty="0" smtClean="0"/>
              <a:t>Présentez les comptes consolidés.</a:t>
            </a: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2278009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5321" y="50738"/>
            <a:ext cx="8448262" cy="1230304"/>
          </a:xfrm>
        </p:spPr>
        <p:txBody>
          <a:bodyPr/>
          <a:lstStyle/>
          <a:p>
            <a:r>
              <a:rPr lang="fr-FR" dirty="0" smtClean="0"/>
              <a:t>Solution de l’application n°6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2916751" y="1413296"/>
            <a:ext cx="256608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None/>
            </a:pPr>
            <a:r>
              <a:rPr lang="fr-FR" sz="1400" dirty="0" smtClean="0"/>
              <a:t>Compte consolidé de production</a:t>
            </a:r>
            <a:endParaRPr lang="fr-FR" sz="1400" dirty="0"/>
          </a:p>
        </p:txBody>
      </p:sp>
      <p:grpSp>
        <p:nvGrpSpPr>
          <p:cNvPr id="5" name="Groupe 4"/>
          <p:cNvGrpSpPr/>
          <p:nvPr/>
        </p:nvGrpSpPr>
        <p:grpSpPr>
          <a:xfrm>
            <a:off x="1895906" y="1561865"/>
            <a:ext cx="5185178" cy="2336628"/>
            <a:chOff x="1500166" y="2714620"/>
            <a:chExt cx="7283043" cy="2336628"/>
          </a:xfrm>
        </p:grpSpPr>
        <p:cxnSp>
          <p:nvCxnSpPr>
            <p:cNvPr id="6" name="Connecteur droit 5"/>
            <p:cNvCxnSpPr/>
            <p:nvPr/>
          </p:nvCxnSpPr>
          <p:spPr>
            <a:xfrm>
              <a:off x="1500166" y="3142454"/>
              <a:ext cx="7205540" cy="1588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Connecteur droit 6"/>
            <p:cNvCxnSpPr/>
            <p:nvPr/>
          </p:nvCxnSpPr>
          <p:spPr>
            <a:xfrm rot="5400000">
              <a:off x="4245615" y="4096851"/>
              <a:ext cx="1908000" cy="794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8" name="ZoneTexte 7"/>
            <p:cNvSpPr txBox="1"/>
            <p:nvPr/>
          </p:nvSpPr>
          <p:spPr>
            <a:xfrm>
              <a:off x="1500166" y="2714620"/>
              <a:ext cx="10001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 smtClean="0"/>
                <a:t>Actif </a:t>
              </a:r>
              <a:endParaRPr lang="fr-FR" sz="1400" dirty="0"/>
            </a:p>
          </p:txBody>
        </p:sp>
        <p:sp>
          <p:nvSpPr>
            <p:cNvPr id="9" name="ZoneTexte 8"/>
            <p:cNvSpPr txBox="1"/>
            <p:nvPr/>
          </p:nvSpPr>
          <p:spPr>
            <a:xfrm>
              <a:off x="7783077" y="2725978"/>
              <a:ext cx="10001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 smtClean="0"/>
                <a:t>Passif </a:t>
              </a:r>
              <a:endParaRPr lang="fr-FR" sz="1400" dirty="0"/>
            </a:p>
          </p:txBody>
        </p:sp>
      </p:grpSp>
      <p:sp>
        <p:nvSpPr>
          <p:cNvPr id="10" name="ZoneTexte 9"/>
          <p:cNvSpPr txBox="1"/>
          <p:nvPr/>
        </p:nvSpPr>
        <p:spPr>
          <a:xfrm>
            <a:off x="1832112" y="2062371"/>
            <a:ext cx="25460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/>
              <a:t>Consommation intermédiaire 3 000</a:t>
            </a:r>
          </a:p>
          <a:p>
            <a:pPr algn="ctr"/>
            <a:endParaRPr lang="fr-FR" sz="1400" dirty="0" smtClean="0"/>
          </a:p>
        </p:txBody>
      </p:sp>
      <p:sp>
        <p:nvSpPr>
          <p:cNvPr id="11" name="ZoneTexte 10"/>
          <p:cNvSpPr txBox="1"/>
          <p:nvPr/>
        </p:nvSpPr>
        <p:spPr>
          <a:xfrm>
            <a:off x="4577170" y="2002683"/>
            <a:ext cx="271325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Production totale 8 900</a:t>
            </a:r>
          </a:p>
          <a:p>
            <a:r>
              <a:rPr lang="fr-FR" sz="1400" dirty="0" smtClean="0"/>
              <a:t>Droits et taxes sur les importations 300  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1921283" y="2444044"/>
            <a:ext cx="236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solidFill>
                  <a:schemeClr val="accent3"/>
                </a:solidFill>
              </a:rPr>
              <a:t>PIB 6 200</a:t>
            </a:r>
          </a:p>
        </p:txBody>
      </p:sp>
      <p:cxnSp>
        <p:nvCxnSpPr>
          <p:cNvPr id="13" name="Connecteur droit 12"/>
          <p:cNvCxnSpPr/>
          <p:nvPr/>
        </p:nvCxnSpPr>
        <p:spPr>
          <a:xfrm>
            <a:off x="1951084" y="2788490"/>
            <a:ext cx="5130000" cy="1588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1899272" y="2861212"/>
            <a:ext cx="286945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Rémunérations salariales versées 2 000</a:t>
            </a:r>
          </a:p>
          <a:p>
            <a:r>
              <a:rPr lang="fr-FR" sz="1400" dirty="0" smtClean="0"/>
              <a:t>Impôts liés à la production 1 000</a:t>
            </a:r>
          </a:p>
          <a:p>
            <a:r>
              <a:rPr lang="fr-FR" sz="1400" dirty="0" smtClean="0"/>
              <a:t>Droits et taxes sur les importations 300 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1907468" y="3549024"/>
            <a:ext cx="236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solidFill>
                  <a:schemeClr val="accent3"/>
                </a:solidFill>
              </a:rPr>
              <a:t>EBE 3 000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4577169" y="3151442"/>
            <a:ext cx="27132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Subventions d’exploitation 100 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4577169" y="2865868"/>
            <a:ext cx="236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solidFill>
                  <a:schemeClr val="accent3"/>
                </a:solidFill>
              </a:rPr>
              <a:t>PIB 6 200 </a:t>
            </a:r>
          </a:p>
        </p:txBody>
      </p:sp>
    </p:spTree>
    <p:extLst>
      <p:ext uri="{BB962C8B-B14F-4D97-AF65-F5344CB8AC3E}">
        <p14:creationId xmlns:p14="http://schemas.microsoft.com/office/powerpoint/2010/main" val="315096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5321" y="50738"/>
            <a:ext cx="8448262" cy="1230304"/>
          </a:xfrm>
        </p:spPr>
        <p:txBody>
          <a:bodyPr/>
          <a:lstStyle/>
          <a:p>
            <a:r>
              <a:rPr lang="fr-FR" dirty="0"/>
              <a:t>Solution de l’application </a:t>
            </a:r>
            <a:r>
              <a:rPr lang="fr-FR" dirty="0" smtClean="0"/>
              <a:t>n°6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2720524" y="1413296"/>
            <a:ext cx="326352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None/>
            </a:pPr>
            <a:r>
              <a:rPr lang="fr-FR" sz="1400" dirty="0" smtClean="0"/>
              <a:t>Compte consolidé de revenus et dépenses</a:t>
            </a:r>
            <a:endParaRPr lang="fr-FR" sz="1400" dirty="0"/>
          </a:p>
        </p:txBody>
      </p:sp>
      <p:grpSp>
        <p:nvGrpSpPr>
          <p:cNvPr id="5" name="Groupe 4"/>
          <p:cNvGrpSpPr/>
          <p:nvPr/>
        </p:nvGrpSpPr>
        <p:grpSpPr>
          <a:xfrm>
            <a:off x="2048395" y="1561865"/>
            <a:ext cx="5332127" cy="4496628"/>
            <a:chOff x="1500166" y="2714620"/>
            <a:chExt cx="7489446" cy="4496628"/>
          </a:xfrm>
        </p:grpSpPr>
        <p:cxnSp>
          <p:nvCxnSpPr>
            <p:cNvPr id="6" name="Connecteur droit 5"/>
            <p:cNvCxnSpPr/>
            <p:nvPr/>
          </p:nvCxnSpPr>
          <p:spPr>
            <a:xfrm>
              <a:off x="1500166" y="3142454"/>
              <a:ext cx="7205540" cy="1588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Connecteur droit 6"/>
            <p:cNvCxnSpPr/>
            <p:nvPr/>
          </p:nvCxnSpPr>
          <p:spPr>
            <a:xfrm rot="5400000">
              <a:off x="3092458" y="5176851"/>
              <a:ext cx="4068000" cy="794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8" name="ZoneTexte 7"/>
            <p:cNvSpPr txBox="1"/>
            <p:nvPr/>
          </p:nvSpPr>
          <p:spPr>
            <a:xfrm>
              <a:off x="1500166" y="2714620"/>
              <a:ext cx="10001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 smtClean="0"/>
                <a:t>Actif </a:t>
              </a:r>
              <a:endParaRPr lang="fr-FR" sz="1400" dirty="0"/>
            </a:p>
          </p:txBody>
        </p:sp>
        <p:sp>
          <p:nvSpPr>
            <p:cNvPr id="9" name="ZoneTexte 8"/>
            <p:cNvSpPr txBox="1"/>
            <p:nvPr/>
          </p:nvSpPr>
          <p:spPr>
            <a:xfrm>
              <a:off x="7989480" y="2727990"/>
              <a:ext cx="10001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 smtClean="0"/>
                <a:t>Passif </a:t>
              </a:r>
              <a:endParaRPr lang="fr-FR" sz="1400" dirty="0"/>
            </a:p>
          </p:txBody>
        </p:sp>
      </p:grpSp>
      <p:sp>
        <p:nvSpPr>
          <p:cNvPr id="10" name="ZoneTexte 9"/>
          <p:cNvSpPr txBox="1"/>
          <p:nvPr/>
        </p:nvSpPr>
        <p:spPr>
          <a:xfrm>
            <a:off x="1984600" y="2062372"/>
            <a:ext cx="264525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Subventions d’exploitation 100</a:t>
            </a:r>
          </a:p>
          <a:p>
            <a:r>
              <a:rPr lang="fr-FR" sz="1400" dirty="0" smtClean="0"/>
              <a:t>Intérêts versés 180 </a:t>
            </a:r>
          </a:p>
          <a:p>
            <a:r>
              <a:rPr lang="fr-FR" sz="1400" dirty="0" smtClean="0"/>
              <a:t>Dividendes versés 200</a:t>
            </a:r>
          </a:p>
          <a:p>
            <a:r>
              <a:rPr lang="fr-FR" sz="1400" dirty="0" smtClean="0"/>
              <a:t>Revenus des quasi sociétés versés 80</a:t>
            </a:r>
          </a:p>
          <a:p>
            <a:r>
              <a:rPr lang="fr-FR" sz="1400" dirty="0" smtClean="0"/>
              <a:t>Transferts courants versés 180 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4729657" y="2227376"/>
            <a:ext cx="271325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Rémunérations salariales reçues 2 080</a:t>
            </a:r>
          </a:p>
          <a:p>
            <a:r>
              <a:rPr lang="fr-FR" sz="1400" dirty="0" smtClean="0"/>
              <a:t>Impôts liés à la production 1 000</a:t>
            </a:r>
          </a:p>
          <a:p>
            <a:r>
              <a:rPr lang="fr-FR" sz="1400" dirty="0" smtClean="0"/>
              <a:t>Droits et taxes sur les importations 300</a:t>
            </a:r>
          </a:p>
          <a:p>
            <a:r>
              <a:rPr lang="fr-FR" sz="1400" dirty="0" smtClean="0"/>
              <a:t>Intérêts reçus 45 </a:t>
            </a:r>
          </a:p>
          <a:p>
            <a:r>
              <a:rPr lang="fr-FR" sz="1400" dirty="0" smtClean="0"/>
              <a:t>Dividendes reçus 150 </a:t>
            </a:r>
          </a:p>
          <a:p>
            <a:r>
              <a:rPr lang="fr-FR" sz="1400" dirty="0" smtClean="0"/>
              <a:t>Revenus des quasi sociétés reçus 25 </a:t>
            </a:r>
          </a:p>
          <a:p>
            <a:r>
              <a:rPr lang="fr-FR" sz="1400" dirty="0" smtClean="0"/>
              <a:t>Transferts courants reçus 140 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4668572" y="2001058"/>
            <a:ext cx="236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solidFill>
                  <a:schemeClr val="accent3"/>
                </a:solidFill>
              </a:rPr>
              <a:t>EBE 3 000</a:t>
            </a:r>
          </a:p>
        </p:txBody>
      </p:sp>
      <p:cxnSp>
        <p:nvCxnSpPr>
          <p:cNvPr id="13" name="Connecteur droit 12"/>
          <p:cNvCxnSpPr/>
          <p:nvPr/>
        </p:nvCxnSpPr>
        <p:spPr>
          <a:xfrm>
            <a:off x="2164657" y="4191499"/>
            <a:ext cx="5130000" cy="1588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2022230" y="4311968"/>
            <a:ext cx="253296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Consommation finale des ménages résidents sur le T.E.N 2 900 </a:t>
            </a:r>
          </a:p>
          <a:p>
            <a:r>
              <a:rPr lang="fr-FR" sz="1400" dirty="0" smtClean="0"/>
              <a:t>Consommation finale des ménages résidents dans le reste du monde 40 </a:t>
            </a:r>
            <a:endParaRPr lang="fr-FR" sz="1400" dirty="0"/>
          </a:p>
          <a:p>
            <a:r>
              <a:rPr lang="fr-FR" sz="1400" dirty="0" smtClean="0"/>
              <a:t>Consommation finale des AP 1 700</a:t>
            </a:r>
          </a:p>
          <a:p>
            <a:r>
              <a:rPr lang="fr-FR" sz="1400" dirty="0" smtClean="0"/>
              <a:t>Consommation finale des IPSBL  490 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1916605" y="3699994"/>
            <a:ext cx="23676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solidFill>
                  <a:schemeClr val="accent3"/>
                </a:solidFill>
              </a:rPr>
              <a:t>Revenu national disponible 6 000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4656818" y="4297301"/>
            <a:ext cx="23676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solidFill>
                  <a:schemeClr val="accent3"/>
                </a:solidFill>
              </a:rPr>
              <a:t>Revenu national disponible 6 000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2000504" y="5709587"/>
            <a:ext cx="236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solidFill>
                  <a:schemeClr val="accent3"/>
                </a:solidFill>
              </a:rPr>
              <a:t>Epargne nationale brute  870 </a:t>
            </a:r>
          </a:p>
        </p:txBody>
      </p:sp>
    </p:spTree>
    <p:extLst>
      <p:ext uri="{BB962C8B-B14F-4D97-AF65-F5344CB8AC3E}">
        <p14:creationId xmlns:p14="http://schemas.microsoft.com/office/powerpoint/2010/main" val="2030412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5321" y="50738"/>
            <a:ext cx="8448262" cy="1230304"/>
          </a:xfrm>
        </p:spPr>
        <p:txBody>
          <a:bodyPr/>
          <a:lstStyle/>
          <a:p>
            <a:r>
              <a:rPr lang="fr-FR" dirty="0"/>
              <a:t>Solution de l’application </a:t>
            </a:r>
            <a:r>
              <a:rPr lang="fr-FR" dirty="0" smtClean="0"/>
              <a:t>n°6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3051027" y="1450299"/>
            <a:ext cx="362227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None/>
            </a:pPr>
            <a:r>
              <a:rPr lang="fr-FR" sz="1400" dirty="0" smtClean="0"/>
              <a:t>Compte consolidé de capital et de financement</a:t>
            </a:r>
            <a:endParaRPr lang="fr-FR" sz="1400" dirty="0"/>
          </a:p>
        </p:txBody>
      </p:sp>
      <p:grpSp>
        <p:nvGrpSpPr>
          <p:cNvPr id="5" name="Groupe 4"/>
          <p:cNvGrpSpPr/>
          <p:nvPr/>
        </p:nvGrpSpPr>
        <p:grpSpPr>
          <a:xfrm>
            <a:off x="1993877" y="1566111"/>
            <a:ext cx="6209423" cy="1792383"/>
            <a:chOff x="1812914" y="2718865"/>
            <a:chExt cx="8721690" cy="1792383"/>
          </a:xfrm>
        </p:grpSpPr>
        <p:cxnSp>
          <p:nvCxnSpPr>
            <p:cNvPr id="6" name="Connecteur droit 5"/>
            <p:cNvCxnSpPr/>
            <p:nvPr/>
          </p:nvCxnSpPr>
          <p:spPr>
            <a:xfrm>
              <a:off x="1812914" y="3142454"/>
              <a:ext cx="8419108" cy="1588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Connecteur droit 6"/>
            <p:cNvCxnSpPr/>
            <p:nvPr/>
          </p:nvCxnSpPr>
          <p:spPr>
            <a:xfrm rot="5400000">
              <a:off x="5743495" y="3826851"/>
              <a:ext cx="1368000" cy="794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8" name="ZoneTexte 7"/>
            <p:cNvSpPr txBox="1"/>
            <p:nvPr/>
          </p:nvSpPr>
          <p:spPr>
            <a:xfrm>
              <a:off x="1812914" y="2718865"/>
              <a:ext cx="10001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 smtClean="0"/>
                <a:t>Actif </a:t>
              </a:r>
              <a:endParaRPr lang="fr-FR" sz="1400" dirty="0"/>
            </a:p>
          </p:txBody>
        </p:sp>
        <p:sp>
          <p:nvSpPr>
            <p:cNvPr id="9" name="ZoneTexte 8"/>
            <p:cNvSpPr txBox="1"/>
            <p:nvPr/>
          </p:nvSpPr>
          <p:spPr>
            <a:xfrm>
              <a:off x="9534472" y="2741007"/>
              <a:ext cx="10001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 smtClean="0"/>
                <a:t>Passif </a:t>
              </a:r>
              <a:endParaRPr lang="fr-FR" sz="1400" dirty="0"/>
            </a:p>
          </p:txBody>
        </p:sp>
      </p:grpSp>
      <p:sp>
        <p:nvSpPr>
          <p:cNvPr id="10" name="ZoneTexte 9"/>
          <p:cNvSpPr txBox="1"/>
          <p:nvPr/>
        </p:nvSpPr>
        <p:spPr>
          <a:xfrm>
            <a:off x="1993876" y="2076192"/>
            <a:ext cx="349411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Formation brute de capital fixe 1 800</a:t>
            </a:r>
          </a:p>
          <a:p>
            <a:r>
              <a:rPr lang="fr-FR" sz="1400" dirty="0" smtClean="0"/>
              <a:t>Variation de stocks 190 </a:t>
            </a:r>
          </a:p>
          <a:p>
            <a:r>
              <a:rPr lang="fr-FR" sz="1400" dirty="0" smtClean="0"/>
              <a:t>Achats nets de terrains et d’actifs incorporels 180 </a:t>
            </a:r>
          </a:p>
          <a:p>
            <a:r>
              <a:rPr lang="fr-FR" sz="1400" dirty="0" smtClean="0"/>
              <a:t>Capitaux versés 530 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5365278" y="2254214"/>
            <a:ext cx="27132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Capitaux reçus 280 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5365277" y="2890837"/>
            <a:ext cx="236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solidFill>
                  <a:schemeClr val="accent3"/>
                </a:solidFill>
              </a:rPr>
              <a:t>Besoin de financement 1 550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5345967" y="2012357"/>
            <a:ext cx="236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solidFill>
                  <a:schemeClr val="accent3"/>
                </a:solidFill>
              </a:rPr>
              <a:t>Epargne nationale brute 870</a:t>
            </a:r>
          </a:p>
        </p:txBody>
      </p:sp>
    </p:spTree>
    <p:extLst>
      <p:ext uri="{BB962C8B-B14F-4D97-AF65-F5344CB8AC3E}">
        <p14:creationId xmlns:p14="http://schemas.microsoft.com/office/powerpoint/2010/main" val="1523849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Application n°1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2037169"/>
            <a:ext cx="5230505" cy="4016845"/>
          </a:xfrm>
        </p:spPr>
        <p:txBody>
          <a:bodyPr>
            <a:noAutofit/>
          </a:bodyPr>
          <a:lstStyle/>
          <a:p>
            <a:pPr marL="355600" lvl="1" defTabSz="450850"/>
            <a:r>
              <a:rPr lang="fr-FR" dirty="0" smtClean="0"/>
              <a:t>1) Impôts sur le revenu versés </a:t>
            </a:r>
            <a:r>
              <a:rPr lang="fr-FR" b="1" dirty="0" smtClean="0">
                <a:solidFill>
                  <a:schemeClr val="accent3"/>
                </a:solidFill>
              </a:rPr>
              <a:t>: 65</a:t>
            </a:r>
            <a:endParaRPr lang="fr-FR" b="1" dirty="0" smtClean="0">
              <a:solidFill>
                <a:schemeClr val="accent5"/>
              </a:solidFill>
            </a:endParaRPr>
          </a:p>
          <a:p>
            <a:pPr marL="355600" lvl="1" defTabSz="450850"/>
            <a:r>
              <a:rPr lang="fr-FR" dirty="0" smtClean="0"/>
              <a:t>2) Formation brute de capital fixe </a:t>
            </a:r>
            <a:r>
              <a:rPr lang="fr-FR" b="1" dirty="0" smtClean="0">
                <a:solidFill>
                  <a:schemeClr val="accent3"/>
                </a:solidFill>
              </a:rPr>
              <a:t>: 46</a:t>
            </a:r>
            <a:endParaRPr lang="fr-FR" b="1" dirty="0" smtClean="0">
              <a:solidFill>
                <a:schemeClr val="accent5"/>
              </a:solidFill>
            </a:endParaRPr>
          </a:p>
          <a:p>
            <a:pPr marL="355600" lvl="1" defTabSz="450850"/>
            <a:r>
              <a:rPr lang="fr-FR" dirty="0" smtClean="0"/>
              <a:t>3) Intérêts et dividendes reçus </a:t>
            </a:r>
            <a:r>
              <a:rPr lang="fr-FR" b="1" dirty="0" smtClean="0">
                <a:solidFill>
                  <a:schemeClr val="accent3"/>
                </a:solidFill>
              </a:rPr>
              <a:t>: 15</a:t>
            </a:r>
          </a:p>
          <a:p>
            <a:pPr marL="355600" lvl="1" defTabSz="450850"/>
            <a:r>
              <a:rPr lang="fr-FR" dirty="0" smtClean="0"/>
              <a:t>4) Salaires versés </a:t>
            </a:r>
            <a:r>
              <a:rPr lang="fr-FR" b="1" dirty="0" smtClean="0">
                <a:solidFill>
                  <a:schemeClr val="accent3"/>
                </a:solidFill>
              </a:rPr>
              <a:t>: 25</a:t>
            </a:r>
          </a:p>
          <a:p>
            <a:pPr marL="355600" lvl="1" defTabSz="450850"/>
            <a:r>
              <a:rPr lang="fr-FR" dirty="0" smtClean="0"/>
              <a:t>5) Consommations intermédiaires </a:t>
            </a:r>
            <a:r>
              <a:rPr lang="fr-FR" b="1" dirty="0" smtClean="0">
                <a:solidFill>
                  <a:schemeClr val="accent3"/>
                </a:solidFill>
              </a:rPr>
              <a:t>: 130</a:t>
            </a:r>
          </a:p>
          <a:p>
            <a:pPr marL="355600" lvl="1" defTabSz="450850"/>
            <a:r>
              <a:rPr lang="fr-FR" dirty="0" smtClean="0"/>
              <a:t>6) Salaires reçus </a:t>
            </a:r>
            <a:r>
              <a:rPr lang="fr-FR" b="1" dirty="0" smtClean="0">
                <a:solidFill>
                  <a:schemeClr val="accent3"/>
                </a:solidFill>
              </a:rPr>
              <a:t>: 170</a:t>
            </a:r>
          </a:p>
          <a:p>
            <a:pPr marL="355600" lvl="1" defTabSz="450850"/>
            <a:r>
              <a:rPr lang="fr-FR" dirty="0" smtClean="0"/>
              <a:t>7) Variation nette du capital investi en actions </a:t>
            </a:r>
            <a:r>
              <a:rPr lang="fr-FR" b="1" dirty="0" smtClean="0">
                <a:solidFill>
                  <a:schemeClr val="accent3"/>
                </a:solidFill>
              </a:rPr>
              <a:t>: 50</a:t>
            </a:r>
            <a:endParaRPr lang="fr-FR" b="1" dirty="0" smtClean="0">
              <a:solidFill>
                <a:schemeClr val="accent5"/>
              </a:solidFill>
            </a:endParaRPr>
          </a:p>
          <a:p>
            <a:pPr marL="355600" lvl="1" defTabSz="450850"/>
            <a:r>
              <a:rPr lang="fr-FR" dirty="0" smtClean="0"/>
              <a:t>8) Consommation finale </a:t>
            </a:r>
            <a:r>
              <a:rPr lang="fr-FR" b="1" dirty="0" smtClean="0">
                <a:solidFill>
                  <a:schemeClr val="accent3"/>
                </a:solidFill>
              </a:rPr>
              <a:t>: 110</a:t>
            </a:r>
          </a:p>
          <a:p>
            <a:pPr marL="355600" lvl="1" defTabSz="450850"/>
            <a:r>
              <a:rPr lang="fr-FR" dirty="0"/>
              <a:t>9) Intérêts versés : </a:t>
            </a:r>
            <a:r>
              <a:rPr lang="fr-FR" b="1" dirty="0">
                <a:solidFill>
                  <a:schemeClr val="accent3"/>
                </a:solidFill>
              </a:rPr>
              <a:t>8</a:t>
            </a:r>
            <a:endParaRPr lang="fr-FR" b="1" dirty="0" smtClean="0">
              <a:solidFill>
                <a:schemeClr val="accent3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55093" y="1248893"/>
            <a:ext cx="827213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dirty="0"/>
              <a:t>Reprenons les données de l’application du chapitre précèdent qui comprend des opérations effectuées par un secteur institutionnel au cours d’une </a:t>
            </a:r>
            <a:r>
              <a:rPr lang="fr-FR" sz="2000" dirty="0" smtClean="0"/>
              <a:t>certaine année </a:t>
            </a:r>
            <a:r>
              <a:rPr lang="fr-FR" sz="2000" dirty="0"/>
              <a:t>: </a:t>
            </a:r>
          </a:p>
        </p:txBody>
      </p:sp>
      <p:sp>
        <p:nvSpPr>
          <p:cNvPr id="5" name="Rectangle 4"/>
          <p:cNvSpPr/>
          <p:nvPr/>
        </p:nvSpPr>
        <p:spPr>
          <a:xfrm>
            <a:off x="4172797" y="2037169"/>
            <a:ext cx="5085503" cy="2887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1" indent="-285750" defTabSz="179388">
              <a:spcBef>
                <a:spcPts val="1000"/>
              </a:spcBef>
              <a:buClr>
                <a:schemeClr val="accent1"/>
              </a:buClr>
              <a:buSzPct val="80000"/>
              <a:buFont typeface="Century Gothic" panose="020B0502020202020204" pitchFamily="34" charset="0"/>
              <a:buChar char="−"/>
            </a:pPr>
            <a:r>
              <a:rPr lang="fr-FR" sz="2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10</a:t>
            </a:r>
            <a:r>
              <a:rPr lang="fr-FR" sz="2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) Production totale : </a:t>
            </a:r>
            <a:r>
              <a:rPr lang="fr-FR" sz="2000" b="1" dirty="0" smtClean="0">
                <a:solidFill>
                  <a:schemeClr val="accent3"/>
                </a:solidFill>
                <a:latin typeface="+mj-lt"/>
                <a:ea typeface="+mj-ea"/>
                <a:cs typeface="+mj-cs"/>
              </a:rPr>
              <a:t>190</a:t>
            </a:r>
            <a:endParaRPr lang="fr-FR" sz="2000" b="1" dirty="0">
              <a:solidFill>
                <a:schemeClr val="accent3"/>
              </a:solidFill>
              <a:latin typeface="+mj-lt"/>
              <a:ea typeface="+mj-ea"/>
              <a:cs typeface="+mj-cs"/>
            </a:endParaRPr>
          </a:p>
          <a:p>
            <a:pPr marL="285750" lvl="1" indent="-285750" defTabSz="179388">
              <a:spcBef>
                <a:spcPts val="1000"/>
              </a:spcBef>
              <a:buClr>
                <a:schemeClr val="accent1"/>
              </a:buClr>
              <a:buSzPct val="80000"/>
              <a:buFont typeface="Century Gothic" panose="020B0502020202020204" pitchFamily="34" charset="0"/>
              <a:buChar char="−"/>
            </a:pPr>
            <a:r>
              <a:rPr lang="fr-FR" sz="2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11) Prestations familiales reçues : </a:t>
            </a:r>
            <a:r>
              <a:rPr lang="fr-FR" sz="2000" b="1" dirty="0" smtClean="0">
                <a:solidFill>
                  <a:schemeClr val="accent3"/>
                </a:solidFill>
                <a:latin typeface="+mj-lt"/>
                <a:ea typeface="+mj-ea"/>
                <a:cs typeface="+mj-cs"/>
              </a:rPr>
              <a:t>20</a:t>
            </a:r>
            <a:endParaRPr lang="fr-FR" sz="2000" b="1" dirty="0">
              <a:solidFill>
                <a:schemeClr val="accent3"/>
              </a:solidFill>
              <a:latin typeface="+mj-lt"/>
              <a:ea typeface="+mj-ea"/>
              <a:cs typeface="+mj-cs"/>
            </a:endParaRPr>
          </a:p>
          <a:p>
            <a:pPr marL="285750" lvl="1" indent="-285750" defTabSz="179388">
              <a:spcBef>
                <a:spcPts val="1000"/>
              </a:spcBef>
              <a:buClr>
                <a:schemeClr val="accent1"/>
              </a:buClr>
              <a:buSzPct val="80000"/>
              <a:buFont typeface="Century Gothic" panose="020B0502020202020204" pitchFamily="34" charset="0"/>
              <a:buChar char="−"/>
            </a:pPr>
            <a:r>
              <a:rPr lang="fr-FR" sz="2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12) Emprunts réalisés : </a:t>
            </a:r>
            <a:r>
              <a:rPr lang="fr-FR" sz="2000" b="1" dirty="0" smtClean="0">
                <a:solidFill>
                  <a:schemeClr val="accent3"/>
                </a:solidFill>
                <a:latin typeface="+mj-lt"/>
                <a:ea typeface="+mj-ea"/>
                <a:cs typeface="+mj-cs"/>
              </a:rPr>
              <a:t>260</a:t>
            </a:r>
            <a:endParaRPr lang="fr-FR" sz="2000" b="1" dirty="0">
              <a:solidFill>
                <a:schemeClr val="accent3"/>
              </a:solidFill>
              <a:latin typeface="+mj-lt"/>
              <a:ea typeface="+mj-ea"/>
              <a:cs typeface="+mj-cs"/>
            </a:endParaRPr>
          </a:p>
          <a:p>
            <a:pPr marL="285750" lvl="1" indent="-285750" defTabSz="179388">
              <a:spcBef>
                <a:spcPts val="1000"/>
              </a:spcBef>
              <a:buClr>
                <a:schemeClr val="accent1"/>
              </a:buClr>
              <a:buSzPct val="80000"/>
              <a:buFont typeface="Century Gothic" panose="020B0502020202020204" pitchFamily="34" charset="0"/>
              <a:buChar char="−"/>
            </a:pPr>
            <a:r>
              <a:rPr lang="fr-FR" sz="2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13) Variations nettes des avoirs en monnaie : </a:t>
            </a:r>
            <a:r>
              <a:rPr lang="fr-FR" sz="2000" b="1" dirty="0">
                <a:solidFill>
                  <a:schemeClr val="accent3"/>
                </a:solidFill>
                <a:latin typeface="+mj-lt"/>
                <a:ea typeface="+mj-ea"/>
                <a:cs typeface="+mj-cs"/>
              </a:rPr>
              <a:t>135 </a:t>
            </a:r>
          </a:p>
          <a:p>
            <a:pPr marL="285750" lvl="1" indent="-285750" defTabSz="179388">
              <a:spcBef>
                <a:spcPts val="1000"/>
              </a:spcBef>
              <a:buClr>
                <a:schemeClr val="accent1"/>
              </a:buClr>
              <a:buSzPct val="80000"/>
              <a:buFont typeface="Century Gothic" panose="020B0502020202020204" pitchFamily="34" charset="0"/>
              <a:buChar char="−"/>
            </a:pPr>
            <a:r>
              <a:rPr lang="fr-FR" sz="2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14) Prêts accordés : </a:t>
            </a:r>
            <a:r>
              <a:rPr lang="fr-FR" sz="2000" b="1" dirty="0" smtClean="0">
                <a:solidFill>
                  <a:schemeClr val="accent3"/>
                </a:solidFill>
                <a:latin typeface="+mj-lt"/>
                <a:ea typeface="+mj-ea"/>
                <a:cs typeface="+mj-cs"/>
              </a:rPr>
              <a:t>80</a:t>
            </a:r>
            <a:endParaRPr lang="fr-FR" sz="2000" b="1" dirty="0">
              <a:solidFill>
                <a:schemeClr val="accent3"/>
              </a:solidFill>
              <a:latin typeface="+mj-lt"/>
              <a:ea typeface="+mj-ea"/>
              <a:cs typeface="+mj-cs"/>
            </a:endParaRPr>
          </a:p>
          <a:p>
            <a:pPr marL="285750" lvl="1" indent="-285750" defTabSz="179388">
              <a:spcBef>
                <a:spcPts val="1000"/>
              </a:spcBef>
              <a:buClr>
                <a:schemeClr val="accent1"/>
              </a:buClr>
              <a:buSzPct val="80000"/>
              <a:buFont typeface="Century Gothic" panose="020B0502020202020204" pitchFamily="34" charset="0"/>
              <a:buChar char="−"/>
            </a:pPr>
            <a:r>
              <a:rPr lang="fr-FR" sz="2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15) Impôts liés à la production : </a:t>
            </a:r>
            <a:r>
              <a:rPr lang="fr-FR" sz="2000" b="1" dirty="0" smtClean="0">
                <a:solidFill>
                  <a:schemeClr val="accent3"/>
                </a:solidFill>
                <a:latin typeface="+mj-lt"/>
                <a:ea typeface="+mj-ea"/>
                <a:cs typeface="+mj-cs"/>
              </a:rPr>
              <a:t>6</a:t>
            </a:r>
            <a:endParaRPr lang="fr-FR" sz="2000" b="1" dirty="0">
              <a:solidFill>
                <a:schemeClr val="accent3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72510" y="6054014"/>
            <a:ext cx="802361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dirty="0"/>
              <a:t>T.A.F : </a:t>
            </a:r>
            <a:r>
              <a:rPr lang="fr-FR" sz="2000" dirty="0"/>
              <a:t>Présenter les différents comptes du secteur institutionnel</a:t>
            </a:r>
          </a:p>
        </p:txBody>
      </p:sp>
    </p:spTree>
    <p:extLst>
      <p:ext uri="{BB962C8B-B14F-4D97-AF65-F5344CB8AC3E}">
        <p14:creationId xmlns:p14="http://schemas.microsoft.com/office/powerpoint/2010/main" val="2236521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Solution de l’application n°1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1628094" y="1413296"/>
            <a:ext cx="183018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None/>
            </a:pPr>
            <a:r>
              <a:rPr lang="fr-FR" sz="1400" dirty="0" smtClean="0"/>
              <a:t>Compte de production</a:t>
            </a:r>
            <a:endParaRPr lang="fr-FR" sz="1400" dirty="0"/>
          </a:p>
        </p:txBody>
      </p:sp>
      <p:grpSp>
        <p:nvGrpSpPr>
          <p:cNvPr id="5" name="Groupe 4"/>
          <p:cNvGrpSpPr/>
          <p:nvPr/>
        </p:nvGrpSpPr>
        <p:grpSpPr>
          <a:xfrm>
            <a:off x="239298" y="1561865"/>
            <a:ext cx="4374000" cy="1580628"/>
            <a:chOff x="1500166" y="2714620"/>
            <a:chExt cx="6143668" cy="1580628"/>
          </a:xfrm>
        </p:grpSpPr>
        <p:cxnSp>
          <p:nvCxnSpPr>
            <p:cNvPr id="6" name="Connecteur droit 5"/>
            <p:cNvCxnSpPr/>
            <p:nvPr/>
          </p:nvCxnSpPr>
          <p:spPr>
            <a:xfrm>
              <a:off x="1500166" y="3142454"/>
              <a:ext cx="5929354" cy="1588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Connecteur droit 6"/>
            <p:cNvCxnSpPr/>
            <p:nvPr/>
          </p:nvCxnSpPr>
          <p:spPr>
            <a:xfrm rot="5400000">
              <a:off x="3924959" y="3718851"/>
              <a:ext cx="1152000" cy="794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9" name="ZoneTexte 8"/>
            <p:cNvSpPr txBox="1"/>
            <p:nvPr/>
          </p:nvSpPr>
          <p:spPr>
            <a:xfrm>
              <a:off x="1500166" y="2714620"/>
              <a:ext cx="10001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 smtClean="0"/>
                <a:t>Actif </a:t>
              </a:r>
              <a:endParaRPr lang="fr-FR" sz="1400" dirty="0"/>
            </a:p>
          </p:txBody>
        </p:sp>
        <p:sp>
          <p:nvSpPr>
            <p:cNvPr id="10" name="ZoneTexte 9"/>
            <p:cNvSpPr txBox="1"/>
            <p:nvPr/>
          </p:nvSpPr>
          <p:spPr>
            <a:xfrm>
              <a:off x="6643702" y="2714620"/>
              <a:ext cx="10001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 smtClean="0"/>
                <a:t>Passif </a:t>
              </a:r>
              <a:endParaRPr lang="fr-FR" sz="1400" dirty="0"/>
            </a:p>
          </p:txBody>
        </p:sp>
      </p:grpSp>
      <p:sp>
        <p:nvSpPr>
          <p:cNvPr id="12" name="Rectangle 11"/>
          <p:cNvSpPr/>
          <p:nvPr/>
        </p:nvSpPr>
        <p:spPr>
          <a:xfrm>
            <a:off x="6050261" y="1421318"/>
            <a:ext cx="184108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None/>
            </a:pPr>
            <a:r>
              <a:rPr lang="fr-FR" sz="1400" dirty="0" smtClean="0"/>
              <a:t>Compte d’exploitation </a:t>
            </a:r>
            <a:endParaRPr lang="fr-FR" sz="1400" dirty="0"/>
          </a:p>
        </p:txBody>
      </p:sp>
      <p:grpSp>
        <p:nvGrpSpPr>
          <p:cNvPr id="13" name="Groupe 12"/>
          <p:cNvGrpSpPr/>
          <p:nvPr/>
        </p:nvGrpSpPr>
        <p:grpSpPr>
          <a:xfrm>
            <a:off x="4666913" y="1569887"/>
            <a:ext cx="4374000" cy="1580628"/>
            <a:chOff x="1500166" y="2714620"/>
            <a:chExt cx="6143668" cy="1580628"/>
          </a:xfrm>
        </p:grpSpPr>
        <p:cxnSp>
          <p:nvCxnSpPr>
            <p:cNvPr id="14" name="Connecteur droit 13"/>
            <p:cNvCxnSpPr/>
            <p:nvPr/>
          </p:nvCxnSpPr>
          <p:spPr>
            <a:xfrm>
              <a:off x="1500166" y="3142454"/>
              <a:ext cx="5929354" cy="1588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Connecteur droit 14"/>
            <p:cNvCxnSpPr/>
            <p:nvPr/>
          </p:nvCxnSpPr>
          <p:spPr>
            <a:xfrm rot="5400000">
              <a:off x="3924959" y="3718851"/>
              <a:ext cx="1152000" cy="794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7" name="ZoneTexte 16"/>
            <p:cNvSpPr txBox="1"/>
            <p:nvPr/>
          </p:nvSpPr>
          <p:spPr>
            <a:xfrm>
              <a:off x="1500166" y="2714620"/>
              <a:ext cx="10001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 smtClean="0"/>
                <a:t>Actif </a:t>
              </a:r>
              <a:endParaRPr lang="fr-FR" sz="1400" dirty="0"/>
            </a:p>
          </p:txBody>
        </p:sp>
        <p:sp>
          <p:nvSpPr>
            <p:cNvPr id="18" name="ZoneTexte 17"/>
            <p:cNvSpPr txBox="1"/>
            <p:nvPr/>
          </p:nvSpPr>
          <p:spPr>
            <a:xfrm>
              <a:off x="6643702" y="2714620"/>
              <a:ext cx="10001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 smtClean="0"/>
                <a:t>Passif </a:t>
              </a:r>
              <a:endParaRPr lang="fr-FR" sz="1400" dirty="0"/>
            </a:p>
          </p:txBody>
        </p:sp>
      </p:grpSp>
      <p:sp>
        <p:nvSpPr>
          <p:cNvPr id="20" name="Rectangle 19"/>
          <p:cNvSpPr/>
          <p:nvPr/>
        </p:nvSpPr>
        <p:spPr>
          <a:xfrm>
            <a:off x="1356117" y="3370429"/>
            <a:ext cx="238616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None/>
            </a:pPr>
            <a:r>
              <a:rPr lang="fr-FR" sz="1400" b="1" dirty="0" smtClean="0"/>
              <a:t>Compte de revenu &amp; dépense</a:t>
            </a:r>
            <a:endParaRPr lang="fr-FR" sz="1400" b="1" dirty="0"/>
          </a:p>
        </p:txBody>
      </p:sp>
      <p:grpSp>
        <p:nvGrpSpPr>
          <p:cNvPr id="21" name="Groupe 20"/>
          <p:cNvGrpSpPr/>
          <p:nvPr/>
        </p:nvGrpSpPr>
        <p:grpSpPr>
          <a:xfrm>
            <a:off x="40089" y="3518998"/>
            <a:ext cx="5115007" cy="1580628"/>
            <a:chOff x="1211909" y="2714620"/>
            <a:chExt cx="7184477" cy="1580628"/>
          </a:xfrm>
        </p:grpSpPr>
        <p:cxnSp>
          <p:nvCxnSpPr>
            <p:cNvPr id="22" name="Connecteur droit 21"/>
            <p:cNvCxnSpPr/>
            <p:nvPr/>
          </p:nvCxnSpPr>
          <p:spPr>
            <a:xfrm>
              <a:off x="1500166" y="3142454"/>
              <a:ext cx="5929354" cy="1588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Connecteur droit 22"/>
            <p:cNvCxnSpPr/>
            <p:nvPr/>
          </p:nvCxnSpPr>
          <p:spPr>
            <a:xfrm rot="5400000">
              <a:off x="3924959" y="3718851"/>
              <a:ext cx="1152000" cy="794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4" name="ZoneTexte 23"/>
            <p:cNvSpPr txBox="1"/>
            <p:nvPr/>
          </p:nvSpPr>
          <p:spPr>
            <a:xfrm>
              <a:off x="4569095" y="3163317"/>
              <a:ext cx="3827291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b="1" dirty="0" smtClean="0">
                  <a:solidFill>
                    <a:schemeClr val="tx2"/>
                  </a:solidFill>
                </a:rPr>
                <a:t>EBE 29</a:t>
              </a:r>
            </a:p>
            <a:p>
              <a:pPr algn="ctr"/>
              <a:r>
                <a:rPr lang="fr-FR" sz="1400" dirty="0"/>
                <a:t>Intérêts et dividendes reçus 15</a:t>
              </a:r>
              <a:endParaRPr lang="fr-FR" sz="1400" dirty="0" smtClean="0"/>
            </a:p>
            <a:p>
              <a:pPr algn="ctr"/>
              <a:r>
                <a:rPr lang="fr-FR" sz="1400" dirty="0" smtClean="0"/>
                <a:t>Salaires reçus 170 </a:t>
              </a:r>
            </a:p>
            <a:p>
              <a:pPr algn="ctr"/>
              <a:r>
                <a:rPr lang="fr-FR" sz="1400" dirty="0" smtClean="0"/>
                <a:t>Prestations familiales 20 </a:t>
              </a:r>
            </a:p>
          </p:txBody>
        </p:sp>
        <p:sp>
          <p:nvSpPr>
            <p:cNvPr id="25" name="ZoneTexte 24"/>
            <p:cNvSpPr txBox="1"/>
            <p:nvPr/>
          </p:nvSpPr>
          <p:spPr>
            <a:xfrm>
              <a:off x="1500166" y="2714620"/>
              <a:ext cx="10001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 smtClean="0"/>
                <a:t>Actif </a:t>
              </a:r>
              <a:endParaRPr lang="fr-FR" sz="1400" dirty="0"/>
            </a:p>
          </p:txBody>
        </p:sp>
        <p:sp>
          <p:nvSpPr>
            <p:cNvPr id="26" name="ZoneTexte 25"/>
            <p:cNvSpPr txBox="1"/>
            <p:nvPr/>
          </p:nvSpPr>
          <p:spPr>
            <a:xfrm>
              <a:off x="6643702" y="2714620"/>
              <a:ext cx="10001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 smtClean="0"/>
                <a:t>Passif </a:t>
              </a:r>
              <a:endParaRPr lang="fr-FR" sz="1400" dirty="0"/>
            </a:p>
          </p:txBody>
        </p:sp>
        <p:sp>
          <p:nvSpPr>
            <p:cNvPr id="27" name="ZoneTexte 26"/>
            <p:cNvSpPr txBox="1"/>
            <p:nvPr/>
          </p:nvSpPr>
          <p:spPr>
            <a:xfrm>
              <a:off x="1211909" y="3154262"/>
              <a:ext cx="3848496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Impôts sur le revenu versés 65</a:t>
              </a:r>
            </a:p>
            <a:p>
              <a:r>
                <a:rPr lang="fr-FR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Intérêts </a:t>
              </a:r>
              <a:r>
                <a:rPr lang="fr-FR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versés 8</a:t>
              </a:r>
            </a:p>
            <a:p>
              <a:r>
                <a:rPr lang="fr-FR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endParaRPr lang="fr-FR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r>
                <a:rPr lang="fr-FR" sz="1400" b="1" dirty="0" smtClean="0">
                  <a:solidFill>
                    <a:schemeClr val="accent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Revenu disponible brut 161</a:t>
              </a:r>
            </a:p>
          </p:txBody>
        </p:sp>
      </p:grpSp>
      <p:sp>
        <p:nvSpPr>
          <p:cNvPr id="28" name="Rectangle 27"/>
          <p:cNvSpPr/>
          <p:nvPr/>
        </p:nvSpPr>
        <p:spPr>
          <a:xfrm>
            <a:off x="5750220" y="3394495"/>
            <a:ext cx="244118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None/>
            </a:pPr>
            <a:r>
              <a:rPr lang="fr-FR" sz="1400" dirty="0" smtClean="0"/>
              <a:t>Compte d’utilisation du revenu</a:t>
            </a:r>
            <a:endParaRPr lang="fr-FR" sz="1400" dirty="0"/>
          </a:p>
        </p:txBody>
      </p:sp>
      <p:grpSp>
        <p:nvGrpSpPr>
          <p:cNvPr id="29" name="Groupe 28"/>
          <p:cNvGrpSpPr/>
          <p:nvPr/>
        </p:nvGrpSpPr>
        <p:grpSpPr>
          <a:xfrm>
            <a:off x="4666921" y="3543064"/>
            <a:ext cx="4374000" cy="1580628"/>
            <a:chOff x="1500166" y="2714620"/>
            <a:chExt cx="6143668" cy="1580628"/>
          </a:xfrm>
        </p:grpSpPr>
        <p:cxnSp>
          <p:nvCxnSpPr>
            <p:cNvPr id="30" name="Connecteur droit 29"/>
            <p:cNvCxnSpPr/>
            <p:nvPr/>
          </p:nvCxnSpPr>
          <p:spPr>
            <a:xfrm>
              <a:off x="1500166" y="3142454"/>
              <a:ext cx="5929354" cy="1588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Connecteur droit 30"/>
            <p:cNvCxnSpPr/>
            <p:nvPr/>
          </p:nvCxnSpPr>
          <p:spPr>
            <a:xfrm rot="5400000">
              <a:off x="3924959" y="3718851"/>
              <a:ext cx="1152000" cy="794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2" name="ZoneTexte 31"/>
            <p:cNvSpPr txBox="1"/>
            <p:nvPr/>
          </p:nvSpPr>
          <p:spPr>
            <a:xfrm>
              <a:off x="4569095" y="3308319"/>
              <a:ext cx="307472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b="1" dirty="0" smtClean="0">
                  <a:solidFill>
                    <a:schemeClr val="accent6"/>
                  </a:solidFill>
                </a:rPr>
                <a:t>Revenu disponible brut 161</a:t>
              </a:r>
            </a:p>
          </p:txBody>
        </p:sp>
        <p:sp>
          <p:nvSpPr>
            <p:cNvPr id="33" name="ZoneTexte 32"/>
            <p:cNvSpPr txBox="1"/>
            <p:nvPr/>
          </p:nvSpPr>
          <p:spPr>
            <a:xfrm>
              <a:off x="1500166" y="2714620"/>
              <a:ext cx="10001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 smtClean="0"/>
                <a:t>Actif </a:t>
              </a:r>
              <a:endParaRPr lang="fr-FR" sz="1400" dirty="0"/>
            </a:p>
          </p:txBody>
        </p:sp>
        <p:sp>
          <p:nvSpPr>
            <p:cNvPr id="34" name="ZoneTexte 33"/>
            <p:cNvSpPr txBox="1"/>
            <p:nvPr/>
          </p:nvSpPr>
          <p:spPr>
            <a:xfrm>
              <a:off x="6643702" y="2714620"/>
              <a:ext cx="10001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 smtClean="0"/>
                <a:t>Passif </a:t>
              </a:r>
              <a:endParaRPr lang="fr-FR" sz="1400" dirty="0"/>
            </a:p>
          </p:txBody>
        </p:sp>
      </p:grpSp>
      <p:sp>
        <p:nvSpPr>
          <p:cNvPr id="36" name="Rectangle 35"/>
          <p:cNvSpPr/>
          <p:nvPr/>
        </p:nvSpPr>
        <p:spPr>
          <a:xfrm>
            <a:off x="1763985" y="5078914"/>
            <a:ext cx="157043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None/>
            </a:pPr>
            <a:r>
              <a:rPr lang="fr-FR" sz="1400" b="1" dirty="0" smtClean="0"/>
              <a:t>Compte de capital </a:t>
            </a:r>
            <a:endParaRPr lang="fr-FR" sz="1400" b="1" dirty="0"/>
          </a:p>
        </p:txBody>
      </p:sp>
      <p:grpSp>
        <p:nvGrpSpPr>
          <p:cNvPr id="37" name="Groupe 36"/>
          <p:cNvGrpSpPr/>
          <p:nvPr/>
        </p:nvGrpSpPr>
        <p:grpSpPr>
          <a:xfrm>
            <a:off x="55837" y="5227483"/>
            <a:ext cx="4410891" cy="1580628"/>
            <a:chOff x="1234031" y="2714620"/>
            <a:chExt cx="6195489" cy="1580628"/>
          </a:xfrm>
        </p:grpSpPr>
        <p:cxnSp>
          <p:nvCxnSpPr>
            <p:cNvPr id="38" name="Connecteur droit 37"/>
            <p:cNvCxnSpPr/>
            <p:nvPr/>
          </p:nvCxnSpPr>
          <p:spPr>
            <a:xfrm>
              <a:off x="1500166" y="3142454"/>
              <a:ext cx="5929354" cy="1588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Connecteur droit 38"/>
            <p:cNvCxnSpPr/>
            <p:nvPr/>
          </p:nvCxnSpPr>
          <p:spPr>
            <a:xfrm rot="5400000">
              <a:off x="3924959" y="3718851"/>
              <a:ext cx="1152000" cy="794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40" name="ZoneTexte 39"/>
            <p:cNvSpPr txBox="1"/>
            <p:nvPr/>
          </p:nvSpPr>
          <p:spPr>
            <a:xfrm>
              <a:off x="4643793" y="3197889"/>
              <a:ext cx="192882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b="1" dirty="0" smtClean="0">
                  <a:solidFill>
                    <a:schemeClr val="accent4"/>
                  </a:solidFill>
                </a:rPr>
                <a:t>Epargne brute 51 </a:t>
              </a:r>
            </a:p>
          </p:txBody>
        </p:sp>
        <p:sp>
          <p:nvSpPr>
            <p:cNvPr id="41" name="ZoneTexte 40"/>
            <p:cNvSpPr txBox="1"/>
            <p:nvPr/>
          </p:nvSpPr>
          <p:spPr>
            <a:xfrm>
              <a:off x="1500166" y="2714620"/>
              <a:ext cx="10001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 smtClean="0"/>
                <a:t>Actif </a:t>
              </a:r>
              <a:endParaRPr lang="fr-FR" sz="1400" dirty="0"/>
            </a:p>
          </p:txBody>
        </p:sp>
        <p:sp>
          <p:nvSpPr>
            <p:cNvPr id="42" name="ZoneTexte 41"/>
            <p:cNvSpPr txBox="1"/>
            <p:nvPr/>
          </p:nvSpPr>
          <p:spPr>
            <a:xfrm>
              <a:off x="6372359" y="2714620"/>
              <a:ext cx="10001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 smtClean="0"/>
                <a:t>Passif </a:t>
              </a:r>
              <a:endParaRPr lang="fr-FR" sz="1400" dirty="0"/>
            </a:p>
          </p:txBody>
        </p:sp>
        <p:sp>
          <p:nvSpPr>
            <p:cNvPr id="43" name="ZoneTexte 42"/>
            <p:cNvSpPr txBox="1"/>
            <p:nvPr/>
          </p:nvSpPr>
          <p:spPr>
            <a:xfrm>
              <a:off x="1234031" y="3181434"/>
              <a:ext cx="3276382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Formation brute de capital fixe 46</a:t>
              </a:r>
            </a:p>
            <a:p>
              <a:endParaRPr lang="fr-FR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r>
                <a:rPr lang="fr-FR" sz="1400" b="1" dirty="0" smtClean="0">
                  <a:solidFill>
                    <a:schemeClr val="tx1">
                      <a:lumMod val="6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Capacité de financement 5</a:t>
              </a:r>
            </a:p>
          </p:txBody>
        </p:sp>
      </p:grpSp>
      <p:sp>
        <p:nvSpPr>
          <p:cNvPr id="44" name="Rectangle 43"/>
          <p:cNvSpPr/>
          <p:nvPr/>
        </p:nvSpPr>
        <p:spPr>
          <a:xfrm>
            <a:off x="5803787" y="5078914"/>
            <a:ext cx="148200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None/>
            </a:pPr>
            <a:r>
              <a:rPr lang="fr-FR" sz="1400" dirty="0" smtClean="0"/>
              <a:t>Compte financier </a:t>
            </a:r>
            <a:endParaRPr lang="fr-FR" sz="1400" dirty="0"/>
          </a:p>
        </p:txBody>
      </p:sp>
      <p:grpSp>
        <p:nvGrpSpPr>
          <p:cNvPr id="45" name="Groupe 44"/>
          <p:cNvGrpSpPr/>
          <p:nvPr/>
        </p:nvGrpSpPr>
        <p:grpSpPr>
          <a:xfrm>
            <a:off x="4491535" y="5340175"/>
            <a:ext cx="5165456" cy="1467934"/>
            <a:chOff x="1203135" y="2827314"/>
            <a:chExt cx="7255336" cy="1467934"/>
          </a:xfrm>
        </p:grpSpPr>
        <p:cxnSp>
          <p:nvCxnSpPr>
            <p:cNvPr id="46" name="Connecteur droit 45"/>
            <p:cNvCxnSpPr/>
            <p:nvPr/>
          </p:nvCxnSpPr>
          <p:spPr>
            <a:xfrm>
              <a:off x="1500166" y="3142454"/>
              <a:ext cx="5929354" cy="1588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Connecteur droit 46"/>
            <p:cNvCxnSpPr/>
            <p:nvPr/>
          </p:nvCxnSpPr>
          <p:spPr>
            <a:xfrm rot="5400000">
              <a:off x="3924959" y="3718851"/>
              <a:ext cx="1152000" cy="794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48" name="ZoneTexte 47"/>
            <p:cNvSpPr txBox="1"/>
            <p:nvPr/>
          </p:nvSpPr>
          <p:spPr>
            <a:xfrm>
              <a:off x="4569095" y="3308319"/>
              <a:ext cx="3168834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dirty="0" smtClean="0"/>
                <a:t>Emprunt 260 </a:t>
              </a:r>
            </a:p>
            <a:p>
              <a:pPr algn="ctr"/>
              <a:endParaRPr lang="fr-FR" sz="1400" dirty="0" smtClean="0"/>
            </a:p>
            <a:p>
              <a:pPr algn="ctr"/>
              <a:r>
                <a:rPr lang="fr-FR" sz="1400" dirty="0" smtClean="0"/>
                <a:t>Solde des créances 5</a:t>
              </a:r>
            </a:p>
            <a:p>
              <a:pPr algn="ctr"/>
              <a:endParaRPr lang="fr-FR" sz="1400" dirty="0" smtClean="0"/>
            </a:p>
          </p:txBody>
        </p:sp>
        <p:sp>
          <p:nvSpPr>
            <p:cNvPr id="49" name="ZoneTexte 48"/>
            <p:cNvSpPr txBox="1"/>
            <p:nvPr/>
          </p:nvSpPr>
          <p:spPr>
            <a:xfrm>
              <a:off x="1203135" y="2827314"/>
              <a:ext cx="32110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 smtClean="0"/>
                <a:t>Variation des créances </a:t>
              </a:r>
              <a:endParaRPr lang="fr-FR" sz="1400" dirty="0"/>
            </a:p>
          </p:txBody>
        </p:sp>
        <p:sp>
          <p:nvSpPr>
            <p:cNvPr id="50" name="ZoneTexte 49"/>
            <p:cNvSpPr txBox="1"/>
            <p:nvPr/>
          </p:nvSpPr>
          <p:spPr>
            <a:xfrm>
              <a:off x="4983331" y="2827315"/>
              <a:ext cx="34751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 smtClean="0"/>
                <a:t>Variation des engagements </a:t>
              </a:r>
              <a:endParaRPr lang="fr-FR" sz="1400" dirty="0"/>
            </a:p>
          </p:txBody>
        </p:sp>
        <p:sp>
          <p:nvSpPr>
            <p:cNvPr id="51" name="ZoneTexte 50"/>
            <p:cNvSpPr txBox="1"/>
            <p:nvPr/>
          </p:nvSpPr>
          <p:spPr>
            <a:xfrm>
              <a:off x="1823486" y="3181436"/>
              <a:ext cx="2643205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Actions 50 </a:t>
              </a:r>
              <a:endParaRPr lang="fr-FR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r>
                <a:rPr lang="fr-FR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Monnaie 135 </a:t>
              </a:r>
            </a:p>
            <a:p>
              <a:r>
                <a:rPr lang="fr-FR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Prêts 80</a:t>
              </a:r>
              <a:endParaRPr lang="fr-FR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52" name="ZoneTexte 51"/>
          <p:cNvSpPr txBox="1"/>
          <p:nvPr/>
        </p:nvSpPr>
        <p:spPr>
          <a:xfrm>
            <a:off x="7757" y="2109810"/>
            <a:ext cx="23676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/>
              <a:t>Consommation intermédiaire 130</a:t>
            </a:r>
          </a:p>
        </p:txBody>
      </p:sp>
      <p:sp>
        <p:nvSpPr>
          <p:cNvPr id="53" name="ZoneTexte 52"/>
          <p:cNvSpPr txBox="1"/>
          <p:nvPr/>
        </p:nvSpPr>
        <p:spPr>
          <a:xfrm>
            <a:off x="2430247" y="2098238"/>
            <a:ext cx="1945134" cy="3193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/>
              <a:t>Production 190 </a:t>
            </a:r>
          </a:p>
        </p:txBody>
      </p:sp>
      <p:sp>
        <p:nvSpPr>
          <p:cNvPr id="54" name="ZoneTexte 53"/>
          <p:cNvSpPr txBox="1"/>
          <p:nvPr/>
        </p:nvSpPr>
        <p:spPr>
          <a:xfrm>
            <a:off x="26533" y="2470690"/>
            <a:ext cx="236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solidFill>
                  <a:schemeClr val="accent3"/>
                </a:solidFill>
              </a:rPr>
              <a:t>Valeur ajoutée brute 60</a:t>
            </a:r>
          </a:p>
        </p:txBody>
      </p:sp>
      <p:sp>
        <p:nvSpPr>
          <p:cNvPr id="55" name="ZoneTexte 54"/>
          <p:cNvSpPr txBox="1"/>
          <p:nvPr/>
        </p:nvSpPr>
        <p:spPr>
          <a:xfrm>
            <a:off x="4466733" y="2071153"/>
            <a:ext cx="236768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/>
              <a:t>Salaires versés 25 </a:t>
            </a:r>
          </a:p>
          <a:p>
            <a:pPr algn="ctr"/>
            <a:r>
              <a:rPr lang="fr-FR" sz="1400" dirty="0" smtClean="0"/>
              <a:t>Impôts liés à la production 6 </a:t>
            </a:r>
          </a:p>
          <a:p>
            <a:pPr algn="ctr"/>
            <a:endParaRPr lang="fr-FR" sz="1400" b="1" dirty="0" smtClean="0">
              <a:solidFill>
                <a:schemeClr val="tx2"/>
              </a:solidFill>
            </a:endParaRPr>
          </a:p>
          <a:p>
            <a:pPr algn="ctr"/>
            <a:r>
              <a:rPr lang="fr-FR" sz="1400" b="1" dirty="0" smtClean="0">
                <a:solidFill>
                  <a:schemeClr val="tx2"/>
                </a:solidFill>
              </a:rPr>
              <a:t>E.B.E 29</a:t>
            </a:r>
          </a:p>
        </p:txBody>
      </p:sp>
      <p:sp>
        <p:nvSpPr>
          <p:cNvPr id="56" name="Rectangle 55"/>
          <p:cNvSpPr/>
          <p:nvPr/>
        </p:nvSpPr>
        <p:spPr>
          <a:xfrm>
            <a:off x="6885672" y="2084943"/>
            <a:ext cx="194014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1400" b="1" dirty="0">
                <a:solidFill>
                  <a:schemeClr val="accent3"/>
                </a:solidFill>
              </a:rPr>
              <a:t>Valeur ajoutée brute 60</a:t>
            </a:r>
          </a:p>
        </p:txBody>
      </p:sp>
      <p:sp>
        <p:nvSpPr>
          <p:cNvPr id="57" name="ZoneTexte 56"/>
          <p:cNvSpPr txBox="1"/>
          <p:nvPr/>
        </p:nvSpPr>
        <p:spPr>
          <a:xfrm>
            <a:off x="4864750" y="4111040"/>
            <a:ext cx="237960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Consommation finale 110</a:t>
            </a:r>
          </a:p>
          <a:p>
            <a:endParaRPr lang="fr-FR" sz="1400" b="1" dirty="0" smtClean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fr-FR" sz="1400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Epargne brute 51</a:t>
            </a:r>
          </a:p>
        </p:txBody>
      </p:sp>
    </p:spTree>
    <p:extLst>
      <p:ext uri="{BB962C8B-B14F-4D97-AF65-F5344CB8AC3E}">
        <p14:creationId xmlns:p14="http://schemas.microsoft.com/office/powerpoint/2010/main" val="1303692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Application n°2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01011" y="2052882"/>
            <a:ext cx="4563495" cy="4016845"/>
          </a:xfrm>
        </p:spPr>
        <p:txBody>
          <a:bodyPr>
            <a:noAutofit/>
          </a:bodyPr>
          <a:lstStyle/>
          <a:p>
            <a:pPr lvl="1"/>
            <a:r>
              <a:rPr lang="fr-FR" dirty="0" smtClean="0"/>
              <a:t>1) Consommation intermédiaire  </a:t>
            </a:r>
            <a:r>
              <a:rPr lang="fr-FR" b="1" dirty="0" smtClean="0">
                <a:solidFill>
                  <a:schemeClr val="accent3"/>
                </a:solidFill>
              </a:rPr>
              <a:t>: 1 200</a:t>
            </a:r>
            <a:endParaRPr lang="fr-FR" b="1" dirty="0" smtClean="0">
              <a:solidFill>
                <a:schemeClr val="accent5"/>
              </a:solidFill>
            </a:endParaRPr>
          </a:p>
          <a:p>
            <a:pPr lvl="1"/>
            <a:r>
              <a:rPr lang="fr-FR" dirty="0" smtClean="0"/>
              <a:t>2) Rémunération des salariés  </a:t>
            </a:r>
            <a:r>
              <a:rPr lang="fr-FR" b="1" dirty="0" smtClean="0">
                <a:solidFill>
                  <a:schemeClr val="accent3"/>
                </a:solidFill>
              </a:rPr>
              <a:t>: 600 </a:t>
            </a:r>
            <a:endParaRPr lang="fr-FR" b="1" dirty="0" smtClean="0">
              <a:solidFill>
                <a:schemeClr val="accent5"/>
              </a:solidFill>
            </a:endParaRPr>
          </a:p>
          <a:p>
            <a:pPr lvl="1"/>
            <a:r>
              <a:rPr lang="fr-FR" dirty="0" smtClean="0"/>
              <a:t>3) Intérêts versés  </a:t>
            </a:r>
            <a:r>
              <a:rPr lang="fr-FR" b="1" dirty="0" smtClean="0">
                <a:solidFill>
                  <a:schemeClr val="accent3"/>
                </a:solidFill>
              </a:rPr>
              <a:t>: 10</a:t>
            </a:r>
          </a:p>
          <a:p>
            <a:pPr lvl="1"/>
            <a:r>
              <a:rPr lang="fr-FR" dirty="0" smtClean="0"/>
              <a:t>4) Intérêts reçus </a:t>
            </a:r>
            <a:r>
              <a:rPr lang="fr-FR" b="1" dirty="0" smtClean="0">
                <a:solidFill>
                  <a:schemeClr val="accent3"/>
                </a:solidFill>
              </a:rPr>
              <a:t>: 30 </a:t>
            </a:r>
          </a:p>
          <a:p>
            <a:pPr lvl="1"/>
            <a:r>
              <a:rPr lang="fr-FR" dirty="0" smtClean="0"/>
              <a:t>5) Subventions d’exploitation reçues </a:t>
            </a:r>
            <a:r>
              <a:rPr lang="fr-FR" b="1" dirty="0" smtClean="0">
                <a:solidFill>
                  <a:schemeClr val="accent3"/>
                </a:solidFill>
              </a:rPr>
              <a:t>: 35 </a:t>
            </a:r>
          </a:p>
          <a:p>
            <a:pPr lvl="1"/>
            <a:r>
              <a:rPr lang="fr-FR" dirty="0" smtClean="0"/>
              <a:t>6) Formation brute de capital fixe </a:t>
            </a:r>
            <a:r>
              <a:rPr lang="fr-FR" b="1" dirty="0" smtClean="0">
                <a:solidFill>
                  <a:schemeClr val="accent3"/>
                </a:solidFill>
              </a:rPr>
              <a:t>: 200 </a:t>
            </a:r>
          </a:p>
          <a:p>
            <a:pPr lvl="1"/>
            <a:r>
              <a:rPr lang="fr-FR" dirty="0" smtClean="0"/>
              <a:t>7) Impôts directs </a:t>
            </a:r>
            <a:r>
              <a:rPr lang="fr-FR" b="1" dirty="0" smtClean="0">
                <a:solidFill>
                  <a:schemeClr val="accent3"/>
                </a:solidFill>
              </a:rPr>
              <a:t>: 50 </a:t>
            </a:r>
            <a:endParaRPr lang="fr-FR" b="1" dirty="0" smtClean="0">
              <a:solidFill>
                <a:schemeClr val="accent5"/>
              </a:solidFill>
            </a:endParaRPr>
          </a:p>
          <a:p>
            <a:pPr lvl="1"/>
            <a:r>
              <a:rPr lang="fr-FR" dirty="0" smtClean="0"/>
              <a:t>8) Indemnités d’assurance dommage </a:t>
            </a:r>
            <a:r>
              <a:rPr lang="fr-FR" b="1" dirty="0" smtClean="0">
                <a:solidFill>
                  <a:schemeClr val="accent3"/>
                </a:solidFill>
              </a:rPr>
              <a:t>: 15 </a:t>
            </a:r>
          </a:p>
        </p:txBody>
      </p:sp>
      <p:sp>
        <p:nvSpPr>
          <p:cNvPr id="4" name="Rectangle 3"/>
          <p:cNvSpPr/>
          <p:nvPr/>
        </p:nvSpPr>
        <p:spPr>
          <a:xfrm>
            <a:off x="772511" y="1248893"/>
            <a:ext cx="815471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dirty="0" smtClean="0"/>
              <a:t>Le secteur des sociétés et quasi-sociétés a réalisé au cours d’une année les opérations suivantes : </a:t>
            </a:r>
            <a:endParaRPr lang="fr-FR" sz="2000" dirty="0"/>
          </a:p>
        </p:txBody>
      </p:sp>
      <p:sp>
        <p:nvSpPr>
          <p:cNvPr id="5" name="Rectangle 4"/>
          <p:cNvSpPr/>
          <p:nvPr/>
        </p:nvSpPr>
        <p:spPr>
          <a:xfrm>
            <a:off x="4339459" y="2101003"/>
            <a:ext cx="4804541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defTabSz="457200">
              <a:spcBef>
                <a:spcPts val="1000"/>
              </a:spcBef>
              <a:buClr>
                <a:schemeClr val="accent1"/>
              </a:buClr>
              <a:buSzPct val="80000"/>
              <a:buFont typeface="Century Gothic" panose="020B0502020202020204" pitchFamily="34" charset="0"/>
              <a:buChar char="−"/>
            </a:pPr>
            <a:r>
              <a:rPr lang="fr-FR" sz="2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9) </a:t>
            </a:r>
            <a:r>
              <a:rPr lang="fr-FR" sz="2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Prime d’assurance dommage  </a:t>
            </a:r>
            <a:r>
              <a:rPr lang="fr-FR" sz="2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: </a:t>
            </a:r>
            <a:r>
              <a:rPr lang="fr-FR" sz="2000" b="1" dirty="0" smtClean="0">
                <a:solidFill>
                  <a:schemeClr val="accent3"/>
                </a:solidFill>
                <a:latin typeface="+mj-lt"/>
                <a:ea typeface="+mj-ea"/>
                <a:cs typeface="+mj-cs"/>
              </a:rPr>
              <a:t>20  </a:t>
            </a:r>
            <a:r>
              <a:rPr lang="fr-FR" sz="2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endParaRPr lang="fr-FR" sz="20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742950" lvl="1" indent="-285750" defTabSz="457200">
              <a:spcBef>
                <a:spcPts val="1000"/>
              </a:spcBef>
              <a:buClr>
                <a:schemeClr val="accent1"/>
              </a:buClr>
              <a:buSzPct val="80000"/>
              <a:buFont typeface="Century Gothic" panose="020B0502020202020204" pitchFamily="34" charset="0"/>
              <a:buChar char="−"/>
            </a:pPr>
            <a:r>
              <a:rPr lang="fr-FR" sz="2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10</a:t>
            </a:r>
            <a:r>
              <a:rPr lang="fr-FR" sz="2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) Variation de stocks : </a:t>
            </a:r>
            <a:r>
              <a:rPr lang="fr-FR" sz="2000" b="1" dirty="0" smtClean="0">
                <a:solidFill>
                  <a:schemeClr val="accent3"/>
                </a:solidFill>
                <a:latin typeface="+mj-lt"/>
                <a:ea typeface="+mj-ea"/>
                <a:cs typeface="+mj-cs"/>
              </a:rPr>
              <a:t>25 </a:t>
            </a:r>
            <a:endParaRPr lang="fr-FR" sz="2000" b="1" dirty="0">
              <a:solidFill>
                <a:schemeClr val="accent3"/>
              </a:solidFill>
              <a:latin typeface="+mj-lt"/>
              <a:ea typeface="+mj-ea"/>
              <a:cs typeface="+mj-cs"/>
            </a:endParaRPr>
          </a:p>
          <a:p>
            <a:pPr marL="742950" lvl="1" indent="-285750" defTabSz="457200">
              <a:spcBef>
                <a:spcPts val="1000"/>
              </a:spcBef>
              <a:buClr>
                <a:schemeClr val="accent1"/>
              </a:buClr>
              <a:buSzPct val="80000"/>
              <a:buFont typeface="Century Gothic" panose="020B0502020202020204" pitchFamily="34" charset="0"/>
              <a:buChar char="−"/>
            </a:pPr>
            <a:r>
              <a:rPr lang="fr-FR" sz="2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11) </a:t>
            </a:r>
            <a:r>
              <a:rPr lang="fr-FR" sz="2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Production </a:t>
            </a:r>
            <a:r>
              <a:rPr lang="fr-FR" sz="2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: </a:t>
            </a:r>
            <a:r>
              <a:rPr lang="fr-FR" sz="2000" b="1" dirty="0" smtClean="0">
                <a:solidFill>
                  <a:schemeClr val="accent3"/>
                </a:solidFill>
                <a:latin typeface="+mj-lt"/>
                <a:ea typeface="+mj-ea"/>
                <a:cs typeface="+mj-cs"/>
              </a:rPr>
              <a:t>2 000 </a:t>
            </a:r>
            <a:endParaRPr lang="fr-FR" sz="2000" b="1" dirty="0">
              <a:solidFill>
                <a:schemeClr val="accent3"/>
              </a:solidFill>
              <a:latin typeface="+mj-lt"/>
              <a:ea typeface="+mj-ea"/>
              <a:cs typeface="+mj-cs"/>
            </a:endParaRPr>
          </a:p>
          <a:p>
            <a:pPr marL="742950" lvl="1" indent="-285750" defTabSz="457200">
              <a:spcBef>
                <a:spcPts val="1000"/>
              </a:spcBef>
              <a:buClr>
                <a:schemeClr val="accent1"/>
              </a:buClr>
              <a:buSzPct val="80000"/>
              <a:buFont typeface="Century Gothic" panose="020B0502020202020204" pitchFamily="34" charset="0"/>
              <a:buChar char="−"/>
            </a:pPr>
            <a:r>
              <a:rPr lang="fr-FR" sz="2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12) </a:t>
            </a:r>
            <a:r>
              <a:rPr lang="fr-FR" sz="2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Impôts liés à la production : </a:t>
            </a:r>
            <a:r>
              <a:rPr lang="fr-FR" sz="2000" b="1" dirty="0" smtClean="0">
                <a:solidFill>
                  <a:schemeClr val="accent3"/>
                </a:solidFill>
                <a:latin typeface="+mj-lt"/>
                <a:ea typeface="+mj-ea"/>
                <a:cs typeface="+mj-cs"/>
              </a:rPr>
              <a:t>90 </a:t>
            </a:r>
            <a:endParaRPr lang="fr-FR" sz="2000" b="1" dirty="0">
              <a:solidFill>
                <a:schemeClr val="accent3"/>
              </a:solidFill>
              <a:latin typeface="+mj-lt"/>
              <a:ea typeface="+mj-ea"/>
              <a:cs typeface="+mj-cs"/>
            </a:endParaRPr>
          </a:p>
          <a:p>
            <a:pPr marL="742950" lvl="1" indent="-285750" defTabSz="457200">
              <a:spcBef>
                <a:spcPts val="1000"/>
              </a:spcBef>
              <a:buClr>
                <a:schemeClr val="accent1"/>
              </a:buClr>
              <a:buSzPct val="80000"/>
              <a:buFont typeface="Century Gothic" panose="020B0502020202020204" pitchFamily="34" charset="0"/>
              <a:buChar char="−"/>
            </a:pPr>
            <a:r>
              <a:rPr lang="fr-FR" sz="2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13) </a:t>
            </a:r>
            <a:r>
              <a:rPr lang="fr-FR" sz="2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Subvention d’investissement : </a:t>
            </a:r>
            <a:r>
              <a:rPr lang="fr-FR" sz="2000" b="1" dirty="0" smtClean="0">
                <a:solidFill>
                  <a:schemeClr val="accent3"/>
                </a:solidFill>
                <a:latin typeface="+mj-lt"/>
                <a:ea typeface="+mj-ea"/>
                <a:cs typeface="+mj-cs"/>
              </a:rPr>
              <a:t>18 </a:t>
            </a:r>
            <a:endParaRPr lang="fr-FR" sz="2000" b="1" dirty="0">
              <a:solidFill>
                <a:schemeClr val="accent3"/>
              </a:solidFill>
              <a:latin typeface="+mj-lt"/>
              <a:ea typeface="+mj-ea"/>
              <a:cs typeface="+mj-cs"/>
            </a:endParaRPr>
          </a:p>
          <a:p>
            <a:pPr marL="742950" lvl="1" indent="-285750" defTabSz="457200">
              <a:spcBef>
                <a:spcPts val="1000"/>
              </a:spcBef>
              <a:buClr>
                <a:schemeClr val="accent1"/>
              </a:buClr>
              <a:buSzPct val="80000"/>
              <a:buFont typeface="Century Gothic" panose="020B0502020202020204" pitchFamily="34" charset="0"/>
              <a:buChar char="−"/>
            </a:pPr>
            <a:r>
              <a:rPr lang="fr-FR" sz="2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14) </a:t>
            </a:r>
            <a:r>
              <a:rPr lang="fr-FR" sz="2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Dividendes versés : </a:t>
            </a:r>
            <a:r>
              <a:rPr lang="fr-FR" sz="2000" b="1" dirty="0" smtClean="0">
                <a:solidFill>
                  <a:schemeClr val="accent3"/>
                </a:solidFill>
                <a:latin typeface="+mj-lt"/>
                <a:ea typeface="+mj-ea"/>
                <a:cs typeface="+mj-cs"/>
              </a:rPr>
              <a:t>60 </a:t>
            </a:r>
            <a:endParaRPr lang="fr-FR" sz="2000" b="1" dirty="0">
              <a:solidFill>
                <a:schemeClr val="accent3"/>
              </a:solidFill>
              <a:latin typeface="+mj-lt"/>
              <a:ea typeface="+mj-ea"/>
              <a:cs typeface="+mj-cs"/>
            </a:endParaRPr>
          </a:p>
          <a:p>
            <a:pPr marL="742950" lvl="1" indent="-285750" defTabSz="457200">
              <a:spcBef>
                <a:spcPts val="1000"/>
              </a:spcBef>
              <a:buClr>
                <a:schemeClr val="accent1"/>
              </a:buClr>
              <a:buSzPct val="80000"/>
              <a:buFont typeface="Century Gothic" panose="020B0502020202020204" pitchFamily="34" charset="0"/>
              <a:buChar char="−"/>
            </a:pPr>
            <a:r>
              <a:rPr lang="fr-FR" sz="2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15) </a:t>
            </a:r>
            <a:r>
              <a:rPr lang="fr-FR" sz="2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Dividendes reçus : </a:t>
            </a:r>
            <a:r>
              <a:rPr lang="fr-FR" sz="2000" b="1" dirty="0" smtClean="0">
                <a:solidFill>
                  <a:schemeClr val="accent3"/>
                </a:solidFill>
                <a:latin typeface="+mj-lt"/>
                <a:ea typeface="+mj-ea"/>
                <a:cs typeface="+mj-cs"/>
              </a:rPr>
              <a:t>15</a:t>
            </a:r>
            <a:endParaRPr lang="fr-FR" sz="2000" b="1" dirty="0">
              <a:solidFill>
                <a:schemeClr val="accent3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72511" y="5565309"/>
            <a:ext cx="802361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dirty="0"/>
              <a:t>T.A.F : </a:t>
            </a:r>
            <a:r>
              <a:rPr lang="fr-FR" sz="2000" dirty="0"/>
              <a:t>Présenter les différents comptes </a:t>
            </a:r>
            <a:r>
              <a:rPr lang="fr-FR" sz="2000" dirty="0" smtClean="0"/>
              <a:t>de ce </a:t>
            </a:r>
            <a:r>
              <a:rPr lang="fr-FR" sz="2000" dirty="0"/>
              <a:t>secteur institutionnel</a:t>
            </a:r>
          </a:p>
        </p:txBody>
      </p:sp>
    </p:spTree>
    <p:extLst>
      <p:ext uri="{BB962C8B-B14F-4D97-AF65-F5344CB8AC3E}">
        <p14:creationId xmlns:p14="http://schemas.microsoft.com/office/powerpoint/2010/main" val="2507757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Solution de l’application n°2</a:t>
            </a:r>
            <a:endParaRPr lang="fr-FR" dirty="0"/>
          </a:p>
        </p:txBody>
      </p:sp>
      <p:sp>
        <p:nvSpPr>
          <p:cNvPr id="32" name="Rectangle 31"/>
          <p:cNvSpPr/>
          <p:nvPr/>
        </p:nvSpPr>
        <p:spPr>
          <a:xfrm>
            <a:off x="1628094" y="1413296"/>
            <a:ext cx="183018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None/>
            </a:pPr>
            <a:r>
              <a:rPr lang="fr-FR" sz="1400" dirty="0" smtClean="0"/>
              <a:t>Compte de production</a:t>
            </a:r>
            <a:endParaRPr lang="fr-FR" sz="1400" dirty="0"/>
          </a:p>
        </p:txBody>
      </p:sp>
      <p:grpSp>
        <p:nvGrpSpPr>
          <p:cNvPr id="33" name="Groupe 32"/>
          <p:cNvGrpSpPr/>
          <p:nvPr/>
        </p:nvGrpSpPr>
        <p:grpSpPr>
          <a:xfrm>
            <a:off x="239298" y="1561865"/>
            <a:ext cx="4374000" cy="1580628"/>
            <a:chOff x="1500166" y="2714620"/>
            <a:chExt cx="6143668" cy="1580628"/>
          </a:xfrm>
        </p:grpSpPr>
        <p:cxnSp>
          <p:nvCxnSpPr>
            <p:cNvPr id="34" name="Connecteur droit 33"/>
            <p:cNvCxnSpPr/>
            <p:nvPr/>
          </p:nvCxnSpPr>
          <p:spPr>
            <a:xfrm>
              <a:off x="1500166" y="3142454"/>
              <a:ext cx="5929354" cy="1588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Connecteur droit 34"/>
            <p:cNvCxnSpPr/>
            <p:nvPr/>
          </p:nvCxnSpPr>
          <p:spPr>
            <a:xfrm rot="5400000">
              <a:off x="3924959" y="3718851"/>
              <a:ext cx="1152000" cy="794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6" name="ZoneTexte 35"/>
            <p:cNvSpPr txBox="1"/>
            <p:nvPr/>
          </p:nvSpPr>
          <p:spPr>
            <a:xfrm>
              <a:off x="1500166" y="2714620"/>
              <a:ext cx="10001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 smtClean="0"/>
                <a:t>Actif </a:t>
              </a:r>
              <a:endParaRPr lang="fr-FR" sz="1400" dirty="0"/>
            </a:p>
          </p:txBody>
        </p:sp>
        <p:sp>
          <p:nvSpPr>
            <p:cNvPr id="37" name="ZoneTexte 36"/>
            <p:cNvSpPr txBox="1"/>
            <p:nvPr/>
          </p:nvSpPr>
          <p:spPr>
            <a:xfrm>
              <a:off x="6643702" y="2714620"/>
              <a:ext cx="10001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 smtClean="0"/>
                <a:t>Passif </a:t>
              </a:r>
              <a:endParaRPr lang="fr-FR" sz="1400" dirty="0"/>
            </a:p>
          </p:txBody>
        </p:sp>
      </p:grpSp>
      <p:grpSp>
        <p:nvGrpSpPr>
          <p:cNvPr id="38" name="Groupe 37"/>
          <p:cNvGrpSpPr/>
          <p:nvPr/>
        </p:nvGrpSpPr>
        <p:grpSpPr>
          <a:xfrm>
            <a:off x="4666913" y="1569887"/>
            <a:ext cx="4374000" cy="1580628"/>
            <a:chOff x="1500166" y="2714620"/>
            <a:chExt cx="6143668" cy="1580628"/>
          </a:xfrm>
        </p:grpSpPr>
        <p:cxnSp>
          <p:nvCxnSpPr>
            <p:cNvPr id="39" name="Connecteur droit 38"/>
            <p:cNvCxnSpPr/>
            <p:nvPr/>
          </p:nvCxnSpPr>
          <p:spPr>
            <a:xfrm>
              <a:off x="1500166" y="3142454"/>
              <a:ext cx="5929354" cy="1588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Connecteur droit 39"/>
            <p:cNvCxnSpPr/>
            <p:nvPr/>
          </p:nvCxnSpPr>
          <p:spPr>
            <a:xfrm rot="5400000">
              <a:off x="3924959" y="3718851"/>
              <a:ext cx="1152000" cy="794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41" name="ZoneTexte 40"/>
            <p:cNvSpPr txBox="1"/>
            <p:nvPr/>
          </p:nvSpPr>
          <p:spPr>
            <a:xfrm>
              <a:off x="1500166" y="2714620"/>
              <a:ext cx="10001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 smtClean="0"/>
                <a:t>Actif </a:t>
              </a:r>
              <a:endParaRPr lang="fr-FR" sz="1400" dirty="0"/>
            </a:p>
          </p:txBody>
        </p:sp>
        <p:sp>
          <p:nvSpPr>
            <p:cNvPr id="42" name="ZoneTexte 41"/>
            <p:cNvSpPr txBox="1"/>
            <p:nvPr/>
          </p:nvSpPr>
          <p:spPr>
            <a:xfrm>
              <a:off x="6643702" y="2714620"/>
              <a:ext cx="10001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 smtClean="0"/>
                <a:t>Passif </a:t>
              </a:r>
              <a:endParaRPr lang="fr-FR" sz="1400" dirty="0"/>
            </a:p>
          </p:txBody>
        </p:sp>
      </p:grpSp>
      <p:grpSp>
        <p:nvGrpSpPr>
          <p:cNvPr id="43" name="Groupe 42"/>
          <p:cNvGrpSpPr/>
          <p:nvPr/>
        </p:nvGrpSpPr>
        <p:grpSpPr>
          <a:xfrm>
            <a:off x="40089" y="3518999"/>
            <a:ext cx="5115007" cy="1824637"/>
            <a:chOff x="1211909" y="2714620"/>
            <a:chExt cx="7184477" cy="1824637"/>
          </a:xfrm>
        </p:grpSpPr>
        <p:cxnSp>
          <p:nvCxnSpPr>
            <p:cNvPr id="44" name="Connecteur droit 43"/>
            <p:cNvCxnSpPr/>
            <p:nvPr/>
          </p:nvCxnSpPr>
          <p:spPr>
            <a:xfrm>
              <a:off x="1500166" y="3142454"/>
              <a:ext cx="5929354" cy="1588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Connecteur droit 44"/>
            <p:cNvCxnSpPr/>
            <p:nvPr/>
          </p:nvCxnSpPr>
          <p:spPr>
            <a:xfrm rot="5400000">
              <a:off x="3924959" y="3718851"/>
              <a:ext cx="1152000" cy="794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46" name="ZoneTexte 45"/>
            <p:cNvSpPr txBox="1"/>
            <p:nvPr/>
          </p:nvSpPr>
          <p:spPr>
            <a:xfrm>
              <a:off x="4569095" y="3163317"/>
              <a:ext cx="3827291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b="1" dirty="0" smtClean="0">
                  <a:solidFill>
                    <a:schemeClr val="tx2"/>
                  </a:solidFill>
                </a:rPr>
                <a:t>EBE 145</a:t>
              </a:r>
            </a:p>
            <a:p>
              <a:pPr algn="ctr"/>
              <a:r>
                <a:rPr lang="fr-FR" sz="1400" dirty="0"/>
                <a:t>Intérêts reçus </a:t>
              </a:r>
              <a:r>
                <a:rPr lang="fr-FR" sz="1400" dirty="0" smtClean="0"/>
                <a:t>30</a:t>
              </a:r>
            </a:p>
            <a:p>
              <a:pPr algn="ctr"/>
              <a:r>
                <a:rPr lang="fr-FR" sz="1400" dirty="0"/>
                <a:t>Indemnités d’assurance 15 </a:t>
              </a:r>
              <a:endParaRPr lang="fr-FR" sz="1400" dirty="0" smtClean="0"/>
            </a:p>
            <a:p>
              <a:pPr algn="ctr"/>
              <a:r>
                <a:rPr lang="fr-FR" sz="1400" dirty="0" smtClean="0"/>
                <a:t>Dividendes </a:t>
              </a:r>
              <a:r>
                <a:rPr lang="fr-FR" sz="1400" dirty="0"/>
                <a:t>reçus </a:t>
              </a:r>
              <a:r>
                <a:rPr lang="fr-FR" sz="1400" dirty="0" smtClean="0"/>
                <a:t>15</a:t>
              </a:r>
            </a:p>
          </p:txBody>
        </p:sp>
        <p:sp>
          <p:nvSpPr>
            <p:cNvPr id="47" name="ZoneTexte 46"/>
            <p:cNvSpPr txBox="1"/>
            <p:nvPr/>
          </p:nvSpPr>
          <p:spPr>
            <a:xfrm>
              <a:off x="1500166" y="2714620"/>
              <a:ext cx="10001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 smtClean="0"/>
                <a:t>Actif </a:t>
              </a:r>
              <a:endParaRPr lang="fr-FR" sz="1400" dirty="0"/>
            </a:p>
          </p:txBody>
        </p:sp>
        <p:sp>
          <p:nvSpPr>
            <p:cNvPr id="48" name="ZoneTexte 47"/>
            <p:cNvSpPr txBox="1"/>
            <p:nvPr/>
          </p:nvSpPr>
          <p:spPr>
            <a:xfrm>
              <a:off x="6643702" y="2714620"/>
              <a:ext cx="10001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 smtClean="0"/>
                <a:t>Passif </a:t>
              </a:r>
              <a:endParaRPr lang="fr-FR" sz="1400" dirty="0"/>
            </a:p>
          </p:txBody>
        </p:sp>
        <p:sp>
          <p:nvSpPr>
            <p:cNvPr id="49" name="ZoneTexte 48"/>
            <p:cNvSpPr txBox="1"/>
            <p:nvPr/>
          </p:nvSpPr>
          <p:spPr>
            <a:xfrm>
              <a:off x="1211909" y="3154262"/>
              <a:ext cx="3848496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Intérêts versés </a:t>
              </a:r>
              <a:r>
                <a:rPr lang="fr-FR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10</a:t>
              </a:r>
            </a:p>
            <a:p>
              <a:r>
                <a:rPr lang="fr-FR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Impôts </a:t>
              </a:r>
              <a:r>
                <a:rPr lang="fr-FR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directs 50 </a:t>
              </a:r>
              <a:endParaRPr lang="fr-FR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r>
                <a:rPr lang="fr-FR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Primes d’assurances 20 </a:t>
              </a:r>
              <a:endParaRPr lang="fr-FR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r>
                <a:rPr lang="fr-FR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Dividendes versés 60</a:t>
              </a:r>
            </a:p>
            <a:p>
              <a:endParaRPr lang="fr-FR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r>
                <a:rPr lang="fr-FR" sz="1400" b="1" dirty="0" smtClean="0">
                  <a:solidFill>
                    <a:schemeClr val="accent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Revenu disponible brut 65</a:t>
              </a:r>
            </a:p>
          </p:txBody>
        </p:sp>
      </p:grpSp>
      <p:sp>
        <p:nvSpPr>
          <p:cNvPr id="50" name="Rectangle 49"/>
          <p:cNvSpPr/>
          <p:nvPr/>
        </p:nvSpPr>
        <p:spPr>
          <a:xfrm>
            <a:off x="5750220" y="3394495"/>
            <a:ext cx="244118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None/>
            </a:pPr>
            <a:r>
              <a:rPr lang="fr-FR" sz="1400" dirty="0" smtClean="0"/>
              <a:t>Compte d’utilisation du revenu</a:t>
            </a:r>
            <a:endParaRPr lang="fr-FR" sz="1400" dirty="0"/>
          </a:p>
        </p:txBody>
      </p:sp>
      <p:grpSp>
        <p:nvGrpSpPr>
          <p:cNvPr id="51" name="Groupe 50"/>
          <p:cNvGrpSpPr/>
          <p:nvPr/>
        </p:nvGrpSpPr>
        <p:grpSpPr>
          <a:xfrm>
            <a:off x="4666921" y="3543064"/>
            <a:ext cx="4374000" cy="1580628"/>
            <a:chOff x="1500166" y="2714620"/>
            <a:chExt cx="6143668" cy="1580628"/>
          </a:xfrm>
        </p:grpSpPr>
        <p:cxnSp>
          <p:nvCxnSpPr>
            <p:cNvPr id="52" name="Connecteur droit 51"/>
            <p:cNvCxnSpPr/>
            <p:nvPr/>
          </p:nvCxnSpPr>
          <p:spPr>
            <a:xfrm>
              <a:off x="1500166" y="3142454"/>
              <a:ext cx="5929354" cy="1588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Connecteur droit 52"/>
            <p:cNvCxnSpPr/>
            <p:nvPr/>
          </p:nvCxnSpPr>
          <p:spPr>
            <a:xfrm rot="5400000">
              <a:off x="3924959" y="3718851"/>
              <a:ext cx="1152000" cy="794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54" name="ZoneTexte 53"/>
            <p:cNvSpPr txBox="1"/>
            <p:nvPr/>
          </p:nvSpPr>
          <p:spPr>
            <a:xfrm>
              <a:off x="4569096" y="3308319"/>
              <a:ext cx="30747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b="1" dirty="0" smtClean="0">
                  <a:solidFill>
                    <a:schemeClr val="accent6"/>
                  </a:solidFill>
                </a:rPr>
                <a:t>Revenu disponible brut 65</a:t>
              </a:r>
            </a:p>
          </p:txBody>
        </p:sp>
        <p:sp>
          <p:nvSpPr>
            <p:cNvPr id="55" name="ZoneTexte 54"/>
            <p:cNvSpPr txBox="1"/>
            <p:nvPr/>
          </p:nvSpPr>
          <p:spPr>
            <a:xfrm>
              <a:off x="1500166" y="2714620"/>
              <a:ext cx="10001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 smtClean="0"/>
                <a:t>Actif </a:t>
              </a:r>
              <a:endParaRPr lang="fr-FR" sz="1400" dirty="0"/>
            </a:p>
          </p:txBody>
        </p:sp>
        <p:sp>
          <p:nvSpPr>
            <p:cNvPr id="56" name="ZoneTexte 55"/>
            <p:cNvSpPr txBox="1"/>
            <p:nvPr/>
          </p:nvSpPr>
          <p:spPr>
            <a:xfrm>
              <a:off x="6643702" y="2714620"/>
              <a:ext cx="10001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 smtClean="0"/>
                <a:t>Passif </a:t>
              </a:r>
              <a:endParaRPr lang="fr-FR" sz="1400" dirty="0"/>
            </a:p>
          </p:txBody>
        </p:sp>
      </p:grpSp>
      <p:grpSp>
        <p:nvGrpSpPr>
          <p:cNvPr id="57" name="Groupe 56"/>
          <p:cNvGrpSpPr/>
          <p:nvPr/>
        </p:nvGrpSpPr>
        <p:grpSpPr>
          <a:xfrm>
            <a:off x="67662" y="5353610"/>
            <a:ext cx="4806422" cy="1636365"/>
            <a:chOff x="1234031" y="2714620"/>
            <a:chExt cx="6227686" cy="1636365"/>
          </a:xfrm>
        </p:grpSpPr>
        <p:cxnSp>
          <p:nvCxnSpPr>
            <p:cNvPr id="58" name="Connecteur droit 57"/>
            <p:cNvCxnSpPr/>
            <p:nvPr/>
          </p:nvCxnSpPr>
          <p:spPr>
            <a:xfrm>
              <a:off x="1500166" y="3142454"/>
              <a:ext cx="5929354" cy="1588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Connecteur droit 58"/>
            <p:cNvCxnSpPr/>
            <p:nvPr/>
          </p:nvCxnSpPr>
          <p:spPr>
            <a:xfrm rot="5400000">
              <a:off x="4014959" y="3628851"/>
              <a:ext cx="972000" cy="794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60" name="ZoneTexte 59"/>
            <p:cNvSpPr txBox="1"/>
            <p:nvPr/>
          </p:nvSpPr>
          <p:spPr>
            <a:xfrm>
              <a:off x="4461320" y="3181434"/>
              <a:ext cx="3000397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b="1" dirty="0" smtClean="0">
                  <a:solidFill>
                    <a:schemeClr val="accent4"/>
                  </a:solidFill>
                </a:rPr>
                <a:t>Epargne brute 65</a:t>
              </a:r>
            </a:p>
            <a:p>
              <a:pPr algn="ctr"/>
              <a:r>
                <a:rPr lang="fr-FR" sz="1400" dirty="0" smtClean="0"/>
                <a:t>Subvention d’investissement 18</a:t>
              </a:r>
            </a:p>
            <a:p>
              <a:pPr algn="ctr"/>
              <a:endParaRPr lang="fr-FR" sz="1400" dirty="0"/>
            </a:p>
            <a:p>
              <a:pPr algn="ctr"/>
              <a:r>
                <a:rPr lang="fr-FR" sz="1400" b="1" dirty="0" smtClean="0">
                  <a:solidFill>
                    <a:schemeClr val="tx1">
                      <a:lumMod val="6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Besoin </a:t>
              </a:r>
              <a:r>
                <a:rPr lang="fr-FR" sz="1400" b="1" dirty="0">
                  <a:solidFill>
                    <a:schemeClr val="tx1">
                      <a:lumMod val="6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de financement </a:t>
              </a:r>
              <a:r>
                <a:rPr lang="fr-FR" sz="1400" b="1" dirty="0" smtClean="0">
                  <a:solidFill>
                    <a:schemeClr val="tx1">
                      <a:lumMod val="6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142</a:t>
              </a:r>
              <a:endParaRPr lang="fr-FR" sz="1400" b="1" dirty="0">
                <a:solidFill>
                  <a:schemeClr val="tx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1" name="ZoneTexte 60"/>
            <p:cNvSpPr txBox="1"/>
            <p:nvPr/>
          </p:nvSpPr>
          <p:spPr>
            <a:xfrm>
              <a:off x="1500166" y="2714620"/>
              <a:ext cx="10001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 smtClean="0"/>
                <a:t>Actif </a:t>
              </a:r>
              <a:endParaRPr lang="fr-FR" sz="1400" dirty="0"/>
            </a:p>
          </p:txBody>
        </p:sp>
        <p:sp>
          <p:nvSpPr>
            <p:cNvPr id="62" name="ZoneTexte 61"/>
            <p:cNvSpPr txBox="1"/>
            <p:nvPr/>
          </p:nvSpPr>
          <p:spPr>
            <a:xfrm>
              <a:off x="6372359" y="2714620"/>
              <a:ext cx="10001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 smtClean="0"/>
                <a:t>Passif </a:t>
              </a:r>
              <a:endParaRPr lang="fr-FR" sz="1400" dirty="0"/>
            </a:p>
          </p:txBody>
        </p:sp>
        <p:sp>
          <p:nvSpPr>
            <p:cNvPr id="63" name="ZoneTexte 62"/>
            <p:cNvSpPr txBox="1"/>
            <p:nvPr/>
          </p:nvSpPr>
          <p:spPr>
            <a:xfrm>
              <a:off x="1234031" y="3181434"/>
              <a:ext cx="3409762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Formation brute de capital fixe 200</a:t>
              </a:r>
            </a:p>
            <a:p>
              <a:r>
                <a:rPr lang="fr-FR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Variation de stocks 25 </a:t>
              </a:r>
            </a:p>
            <a:p>
              <a:endParaRPr lang="fr-FR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64" name="ZoneTexte 63"/>
          <p:cNvSpPr txBox="1"/>
          <p:nvPr/>
        </p:nvSpPr>
        <p:spPr>
          <a:xfrm>
            <a:off x="0" y="2109810"/>
            <a:ext cx="23994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/>
              <a:t>Consommation intermédiaire 1 200</a:t>
            </a:r>
          </a:p>
        </p:txBody>
      </p:sp>
      <p:sp>
        <p:nvSpPr>
          <p:cNvPr id="65" name="ZoneTexte 64"/>
          <p:cNvSpPr txBox="1"/>
          <p:nvPr/>
        </p:nvSpPr>
        <p:spPr>
          <a:xfrm>
            <a:off x="2430247" y="2098238"/>
            <a:ext cx="1945134" cy="3193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/>
              <a:t>Production 2 000</a:t>
            </a:r>
          </a:p>
        </p:txBody>
      </p:sp>
      <p:sp>
        <p:nvSpPr>
          <p:cNvPr id="66" name="ZoneTexte 65"/>
          <p:cNvSpPr txBox="1"/>
          <p:nvPr/>
        </p:nvSpPr>
        <p:spPr>
          <a:xfrm>
            <a:off x="26533" y="2470690"/>
            <a:ext cx="236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solidFill>
                  <a:schemeClr val="accent3"/>
                </a:solidFill>
              </a:rPr>
              <a:t>Valeur ajoutée brute 800</a:t>
            </a:r>
          </a:p>
        </p:txBody>
      </p:sp>
      <p:sp>
        <p:nvSpPr>
          <p:cNvPr id="67" name="ZoneTexte 66"/>
          <p:cNvSpPr txBox="1"/>
          <p:nvPr/>
        </p:nvSpPr>
        <p:spPr>
          <a:xfrm>
            <a:off x="4466733" y="2071153"/>
            <a:ext cx="236768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/>
              <a:t>Salaires versés 600 </a:t>
            </a:r>
          </a:p>
          <a:p>
            <a:pPr algn="ctr"/>
            <a:r>
              <a:rPr lang="fr-FR" sz="1400" dirty="0" smtClean="0"/>
              <a:t>Impôts liés à la production 90 </a:t>
            </a:r>
          </a:p>
          <a:p>
            <a:pPr algn="ctr"/>
            <a:endParaRPr lang="fr-FR" sz="1400" b="1" dirty="0" smtClean="0">
              <a:solidFill>
                <a:schemeClr val="tx2"/>
              </a:solidFill>
            </a:endParaRPr>
          </a:p>
          <a:p>
            <a:pPr algn="ctr"/>
            <a:r>
              <a:rPr lang="fr-FR" sz="1400" b="1" dirty="0" smtClean="0">
                <a:solidFill>
                  <a:schemeClr val="tx2"/>
                </a:solidFill>
              </a:rPr>
              <a:t>E.B.E 145</a:t>
            </a:r>
          </a:p>
        </p:txBody>
      </p:sp>
      <p:sp>
        <p:nvSpPr>
          <p:cNvPr id="68" name="Rectangle 67"/>
          <p:cNvSpPr/>
          <p:nvPr/>
        </p:nvSpPr>
        <p:spPr>
          <a:xfrm>
            <a:off x="6719600" y="2084942"/>
            <a:ext cx="22722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1400" b="1" dirty="0">
                <a:solidFill>
                  <a:schemeClr val="accent3"/>
                </a:solidFill>
              </a:rPr>
              <a:t>Valeur ajoutée brute </a:t>
            </a:r>
            <a:r>
              <a:rPr lang="fr-FR" sz="1400" b="1" dirty="0" smtClean="0">
                <a:solidFill>
                  <a:schemeClr val="accent3"/>
                </a:solidFill>
              </a:rPr>
              <a:t>800</a:t>
            </a:r>
          </a:p>
          <a:p>
            <a:pPr algn="ctr"/>
            <a:r>
              <a:rPr lang="fr-FR" sz="1400" dirty="0" smtClean="0"/>
              <a:t>Subvention d’exploitation 35</a:t>
            </a:r>
            <a:endParaRPr lang="fr-FR" sz="1400" dirty="0"/>
          </a:p>
        </p:txBody>
      </p:sp>
      <p:sp>
        <p:nvSpPr>
          <p:cNvPr id="69" name="ZoneTexte 68"/>
          <p:cNvSpPr txBox="1"/>
          <p:nvPr/>
        </p:nvSpPr>
        <p:spPr>
          <a:xfrm>
            <a:off x="4864750" y="4111041"/>
            <a:ext cx="23796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Epargne brute 65</a:t>
            </a:r>
          </a:p>
        </p:txBody>
      </p:sp>
      <p:sp>
        <p:nvSpPr>
          <p:cNvPr id="70" name="Rectangle 69"/>
          <p:cNvSpPr/>
          <p:nvPr/>
        </p:nvSpPr>
        <p:spPr>
          <a:xfrm>
            <a:off x="5853738" y="1517570"/>
            <a:ext cx="18010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None/>
            </a:pPr>
            <a:r>
              <a:rPr lang="fr-FR" sz="1400" dirty="0" smtClean="0"/>
              <a:t>Compte d’exploitation</a:t>
            </a:r>
            <a:endParaRPr lang="fr-FR" sz="1400" dirty="0"/>
          </a:p>
        </p:txBody>
      </p:sp>
      <p:sp>
        <p:nvSpPr>
          <p:cNvPr id="71" name="Rectangle 70"/>
          <p:cNvSpPr/>
          <p:nvPr/>
        </p:nvSpPr>
        <p:spPr>
          <a:xfrm>
            <a:off x="1125347" y="3498769"/>
            <a:ext cx="242662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None/>
            </a:pPr>
            <a:r>
              <a:rPr lang="fr-FR" sz="1400" dirty="0" smtClean="0"/>
              <a:t>Compte de revenu et dépense </a:t>
            </a:r>
            <a:endParaRPr lang="fr-FR" sz="1400" dirty="0"/>
          </a:p>
        </p:txBody>
      </p:sp>
      <p:sp>
        <p:nvSpPr>
          <p:cNvPr id="72" name="Rectangle 71"/>
          <p:cNvSpPr/>
          <p:nvPr/>
        </p:nvSpPr>
        <p:spPr>
          <a:xfrm>
            <a:off x="1337297" y="5384790"/>
            <a:ext cx="154888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None/>
            </a:pPr>
            <a:r>
              <a:rPr lang="fr-FR" sz="1400" dirty="0" smtClean="0"/>
              <a:t>Compte de capital 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39271563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Application n°3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/>
              <a:t>Le secteur des </a:t>
            </a:r>
            <a:r>
              <a:rPr lang="fr-FR" dirty="0" smtClean="0"/>
              <a:t>administrations publiques a </a:t>
            </a:r>
            <a:r>
              <a:rPr lang="fr-FR" dirty="0"/>
              <a:t>réalisé au cours d’une année les opérations suivantes : </a:t>
            </a:r>
            <a:endParaRPr lang="fr-FR" dirty="0" smtClean="0"/>
          </a:p>
          <a:p>
            <a:pPr lvl="1"/>
            <a:r>
              <a:rPr lang="fr-FR" dirty="0"/>
              <a:t>1) Consommation intermédiaire  </a:t>
            </a:r>
            <a:r>
              <a:rPr lang="fr-FR" b="1" dirty="0">
                <a:solidFill>
                  <a:schemeClr val="accent3"/>
                </a:solidFill>
              </a:rPr>
              <a:t>: </a:t>
            </a:r>
            <a:r>
              <a:rPr lang="fr-FR" b="1" dirty="0" smtClean="0">
                <a:solidFill>
                  <a:schemeClr val="accent3"/>
                </a:solidFill>
              </a:rPr>
              <a:t>360</a:t>
            </a:r>
            <a:endParaRPr lang="fr-FR" b="1" dirty="0">
              <a:solidFill>
                <a:schemeClr val="accent5"/>
              </a:solidFill>
            </a:endParaRPr>
          </a:p>
          <a:p>
            <a:pPr lvl="1"/>
            <a:r>
              <a:rPr lang="fr-FR" dirty="0"/>
              <a:t>2) </a:t>
            </a:r>
            <a:r>
              <a:rPr lang="fr-FR" dirty="0" smtClean="0"/>
              <a:t>Rémunérations salariales  </a:t>
            </a:r>
            <a:r>
              <a:rPr lang="fr-FR" b="1" dirty="0">
                <a:solidFill>
                  <a:schemeClr val="accent3"/>
                </a:solidFill>
              </a:rPr>
              <a:t>: </a:t>
            </a:r>
            <a:r>
              <a:rPr lang="fr-FR" b="1" dirty="0" smtClean="0">
                <a:solidFill>
                  <a:schemeClr val="accent3"/>
                </a:solidFill>
              </a:rPr>
              <a:t>150 </a:t>
            </a:r>
            <a:endParaRPr lang="fr-FR" b="1" dirty="0">
              <a:solidFill>
                <a:schemeClr val="accent5"/>
              </a:solidFill>
            </a:endParaRPr>
          </a:p>
          <a:p>
            <a:pPr lvl="1"/>
            <a:r>
              <a:rPr lang="fr-FR" dirty="0"/>
              <a:t>3) </a:t>
            </a:r>
            <a:r>
              <a:rPr lang="fr-FR" dirty="0" smtClean="0"/>
              <a:t>Production marchande </a:t>
            </a:r>
            <a:r>
              <a:rPr lang="fr-FR" b="1" dirty="0">
                <a:solidFill>
                  <a:schemeClr val="accent3"/>
                </a:solidFill>
              </a:rPr>
              <a:t>: </a:t>
            </a:r>
            <a:r>
              <a:rPr lang="fr-FR" b="1" dirty="0" smtClean="0">
                <a:solidFill>
                  <a:schemeClr val="accent3"/>
                </a:solidFill>
              </a:rPr>
              <a:t>200</a:t>
            </a:r>
            <a:endParaRPr lang="fr-FR" b="1" dirty="0">
              <a:solidFill>
                <a:schemeClr val="accent3"/>
              </a:solidFill>
            </a:endParaRPr>
          </a:p>
          <a:p>
            <a:pPr lvl="1"/>
            <a:r>
              <a:rPr lang="fr-FR" dirty="0"/>
              <a:t>4) </a:t>
            </a:r>
            <a:r>
              <a:rPr lang="fr-FR" dirty="0" smtClean="0"/>
              <a:t>Production pour compte propre </a:t>
            </a:r>
            <a:r>
              <a:rPr lang="fr-FR" b="1" dirty="0">
                <a:solidFill>
                  <a:schemeClr val="accent3"/>
                </a:solidFill>
              </a:rPr>
              <a:t>: </a:t>
            </a:r>
            <a:r>
              <a:rPr lang="fr-FR" b="1" dirty="0" smtClean="0">
                <a:solidFill>
                  <a:schemeClr val="accent3"/>
                </a:solidFill>
              </a:rPr>
              <a:t>80 </a:t>
            </a:r>
            <a:endParaRPr lang="fr-FR" b="1" dirty="0">
              <a:solidFill>
                <a:schemeClr val="accent3"/>
              </a:solidFill>
            </a:endParaRPr>
          </a:p>
          <a:p>
            <a:pPr lvl="1"/>
            <a:r>
              <a:rPr lang="fr-FR" dirty="0"/>
              <a:t>5) Subventions d’exploitation reçues </a:t>
            </a:r>
            <a:r>
              <a:rPr lang="fr-FR" b="1" dirty="0">
                <a:solidFill>
                  <a:schemeClr val="accent3"/>
                </a:solidFill>
              </a:rPr>
              <a:t>: </a:t>
            </a:r>
            <a:r>
              <a:rPr lang="fr-FR" b="1" dirty="0" smtClean="0">
                <a:solidFill>
                  <a:schemeClr val="accent3"/>
                </a:solidFill>
              </a:rPr>
              <a:t>25 </a:t>
            </a:r>
            <a:endParaRPr lang="fr-FR" b="1" dirty="0">
              <a:solidFill>
                <a:schemeClr val="accent3"/>
              </a:solidFill>
            </a:endParaRPr>
          </a:p>
          <a:p>
            <a:pPr lvl="1"/>
            <a:r>
              <a:rPr lang="fr-FR" dirty="0"/>
              <a:t>6) </a:t>
            </a:r>
            <a:r>
              <a:rPr lang="fr-FR" dirty="0" smtClean="0"/>
              <a:t>Production non marchande </a:t>
            </a:r>
            <a:r>
              <a:rPr lang="fr-FR" b="1" dirty="0">
                <a:solidFill>
                  <a:schemeClr val="accent3"/>
                </a:solidFill>
              </a:rPr>
              <a:t>: </a:t>
            </a:r>
            <a:r>
              <a:rPr lang="fr-FR" b="1" dirty="0" smtClean="0">
                <a:solidFill>
                  <a:schemeClr val="accent3"/>
                </a:solidFill>
              </a:rPr>
              <a:t>180</a:t>
            </a:r>
            <a:endParaRPr lang="fr-FR" b="1" dirty="0">
              <a:solidFill>
                <a:schemeClr val="accent3"/>
              </a:solidFill>
            </a:endParaRPr>
          </a:p>
          <a:p>
            <a:pPr lvl="1"/>
            <a:r>
              <a:rPr lang="fr-FR" dirty="0"/>
              <a:t>7) </a:t>
            </a:r>
            <a:r>
              <a:rPr lang="fr-FR" dirty="0" smtClean="0"/>
              <a:t>Recettes partielles sur services non marchands </a:t>
            </a:r>
            <a:r>
              <a:rPr lang="fr-FR" b="1" dirty="0">
                <a:solidFill>
                  <a:schemeClr val="accent3"/>
                </a:solidFill>
              </a:rPr>
              <a:t>: </a:t>
            </a:r>
            <a:r>
              <a:rPr lang="fr-FR" b="1" dirty="0" smtClean="0">
                <a:solidFill>
                  <a:schemeClr val="accent3"/>
                </a:solidFill>
              </a:rPr>
              <a:t>110</a:t>
            </a:r>
          </a:p>
          <a:p>
            <a:r>
              <a:rPr lang="fr-FR" dirty="0" smtClean="0"/>
              <a:t>T.A.F : Etablir les comptes suivants : </a:t>
            </a:r>
          </a:p>
          <a:p>
            <a:pPr lvl="1"/>
            <a:r>
              <a:rPr lang="fr-FR" dirty="0" smtClean="0"/>
              <a:t>le compte de production des administrations publiques ;</a:t>
            </a:r>
          </a:p>
          <a:p>
            <a:pPr lvl="1"/>
            <a:r>
              <a:rPr lang="fr-FR" dirty="0" smtClean="0"/>
              <a:t>et le compte d’exploitation des administrations publiques.</a:t>
            </a:r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23302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Solution de l’application n°3 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3088135" y="1581736"/>
            <a:ext cx="23030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None/>
            </a:pPr>
            <a:r>
              <a:rPr lang="fr-FR" dirty="0" smtClean="0"/>
              <a:t>Compte de production</a:t>
            </a:r>
            <a:endParaRPr lang="fr-FR" dirty="0"/>
          </a:p>
        </p:txBody>
      </p:sp>
      <p:grpSp>
        <p:nvGrpSpPr>
          <p:cNvPr id="5" name="Groupe 4"/>
          <p:cNvGrpSpPr/>
          <p:nvPr/>
        </p:nvGrpSpPr>
        <p:grpSpPr>
          <a:xfrm>
            <a:off x="1498254" y="1730306"/>
            <a:ext cx="6129000" cy="1580628"/>
            <a:chOff x="885663" y="2714620"/>
            <a:chExt cx="8608728" cy="1580628"/>
          </a:xfrm>
        </p:grpSpPr>
        <p:cxnSp>
          <p:nvCxnSpPr>
            <p:cNvPr id="6" name="Connecteur droit 5"/>
            <p:cNvCxnSpPr/>
            <p:nvPr/>
          </p:nvCxnSpPr>
          <p:spPr>
            <a:xfrm>
              <a:off x="885663" y="3142454"/>
              <a:ext cx="8608728" cy="1588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Connecteur droit 6"/>
            <p:cNvCxnSpPr/>
            <p:nvPr/>
          </p:nvCxnSpPr>
          <p:spPr>
            <a:xfrm rot="5400000">
              <a:off x="3924959" y="3718851"/>
              <a:ext cx="1152000" cy="794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8" name="ZoneTexte 7"/>
            <p:cNvSpPr txBox="1"/>
            <p:nvPr/>
          </p:nvSpPr>
          <p:spPr>
            <a:xfrm>
              <a:off x="1184607" y="2714620"/>
              <a:ext cx="10001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Actif </a:t>
              </a:r>
              <a:endParaRPr lang="fr-FR" dirty="0"/>
            </a:p>
          </p:txBody>
        </p:sp>
        <p:sp>
          <p:nvSpPr>
            <p:cNvPr id="9" name="ZoneTexte 8"/>
            <p:cNvSpPr txBox="1"/>
            <p:nvPr/>
          </p:nvSpPr>
          <p:spPr>
            <a:xfrm>
              <a:off x="8155046" y="2714620"/>
              <a:ext cx="10001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Passif </a:t>
              </a:r>
              <a:endParaRPr lang="fr-FR" dirty="0"/>
            </a:p>
          </p:txBody>
        </p:sp>
      </p:grpSp>
      <p:grpSp>
        <p:nvGrpSpPr>
          <p:cNvPr id="10" name="Groupe 9"/>
          <p:cNvGrpSpPr/>
          <p:nvPr/>
        </p:nvGrpSpPr>
        <p:grpSpPr>
          <a:xfrm>
            <a:off x="1959811" y="4625905"/>
            <a:ext cx="4374000" cy="1580628"/>
            <a:chOff x="1500166" y="2714620"/>
            <a:chExt cx="6143668" cy="1580628"/>
          </a:xfrm>
        </p:grpSpPr>
        <p:cxnSp>
          <p:nvCxnSpPr>
            <p:cNvPr id="11" name="Connecteur droit 10"/>
            <p:cNvCxnSpPr/>
            <p:nvPr/>
          </p:nvCxnSpPr>
          <p:spPr>
            <a:xfrm>
              <a:off x="1500166" y="3142454"/>
              <a:ext cx="5929354" cy="1588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Connecteur droit 11"/>
            <p:cNvCxnSpPr/>
            <p:nvPr/>
          </p:nvCxnSpPr>
          <p:spPr>
            <a:xfrm rot="5400000">
              <a:off x="3924959" y="3718851"/>
              <a:ext cx="1152000" cy="794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3" name="ZoneTexte 12"/>
            <p:cNvSpPr txBox="1"/>
            <p:nvPr/>
          </p:nvSpPr>
          <p:spPr>
            <a:xfrm>
              <a:off x="1500166" y="2714620"/>
              <a:ext cx="10001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Actif </a:t>
              </a:r>
              <a:endParaRPr lang="fr-FR" dirty="0"/>
            </a:p>
          </p:txBody>
        </p:sp>
        <p:sp>
          <p:nvSpPr>
            <p:cNvPr id="14" name="ZoneTexte 13"/>
            <p:cNvSpPr txBox="1"/>
            <p:nvPr/>
          </p:nvSpPr>
          <p:spPr>
            <a:xfrm>
              <a:off x="6643702" y="2714620"/>
              <a:ext cx="10001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Passif </a:t>
              </a:r>
              <a:endParaRPr lang="fr-FR" dirty="0"/>
            </a:p>
          </p:txBody>
        </p:sp>
      </p:grpSp>
      <p:sp>
        <p:nvSpPr>
          <p:cNvPr id="15" name="ZoneTexte 14"/>
          <p:cNvSpPr txBox="1"/>
          <p:nvPr/>
        </p:nvSpPr>
        <p:spPr>
          <a:xfrm>
            <a:off x="945931" y="2278250"/>
            <a:ext cx="31499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Consommation intermédiaire 360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4126698" y="2266679"/>
            <a:ext cx="443397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Production marchande 200</a:t>
            </a:r>
          </a:p>
          <a:p>
            <a:r>
              <a:rPr lang="fr-FR" dirty="0" smtClean="0"/>
              <a:t>Production pour compte propre 80 </a:t>
            </a:r>
          </a:p>
          <a:p>
            <a:r>
              <a:rPr lang="fr-FR" dirty="0" smtClean="0"/>
              <a:t>Production non marchande 180</a:t>
            </a:r>
          </a:p>
          <a:p>
            <a:r>
              <a:rPr lang="fr-FR" dirty="0"/>
              <a:t>Recettes partielles sur services non marchands 110</a:t>
            </a:r>
            <a:endParaRPr lang="fr-FR" dirty="0" smtClean="0"/>
          </a:p>
        </p:txBody>
      </p:sp>
      <p:sp>
        <p:nvSpPr>
          <p:cNvPr id="17" name="ZoneTexte 16"/>
          <p:cNvSpPr txBox="1"/>
          <p:nvPr/>
        </p:nvSpPr>
        <p:spPr>
          <a:xfrm>
            <a:off x="1677086" y="2989309"/>
            <a:ext cx="23676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accent3"/>
                </a:solidFill>
              </a:rPr>
              <a:t>Valeur ajoutée brute 210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1593476" y="5127170"/>
            <a:ext cx="25338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Rémunérations salariales 150 </a:t>
            </a:r>
          </a:p>
          <a:p>
            <a:pPr algn="ctr"/>
            <a:endParaRPr lang="fr-FR" b="1" dirty="0" smtClean="0">
              <a:solidFill>
                <a:schemeClr val="tx2"/>
              </a:solidFill>
            </a:endParaRPr>
          </a:p>
          <a:p>
            <a:pPr algn="ctr"/>
            <a:r>
              <a:rPr lang="fr-FR" b="1" dirty="0" smtClean="0">
                <a:solidFill>
                  <a:schemeClr val="tx2"/>
                </a:solidFill>
              </a:rPr>
              <a:t>E.B.E 85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896683" y="5140961"/>
            <a:ext cx="295324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b="1" dirty="0">
                <a:solidFill>
                  <a:schemeClr val="accent3"/>
                </a:solidFill>
              </a:rPr>
              <a:t>Valeur ajoutée brute </a:t>
            </a:r>
            <a:r>
              <a:rPr lang="fr-FR" b="1" dirty="0" smtClean="0">
                <a:solidFill>
                  <a:schemeClr val="accent3"/>
                </a:solidFill>
              </a:rPr>
              <a:t>210</a:t>
            </a:r>
          </a:p>
          <a:p>
            <a:pPr algn="ctr"/>
            <a:r>
              <a:rPr lang="fr-FR" dirty="0" smtClean="0"/>
              <a:t>Subventions d’exploitation 25</a:t>
            </a:r>
            <a:endParaRPr lang="fr-FR" dirty="0"/>
          </a:p>
        </p:txBody>
      </p:sp>
      <p:sp>
        <p:nvSpPr>
          <p:cNvPr id="20" name="Rectangle 19"/>
          <p:cNvSpPr/>
          <p:nvPr/>
        </p:nvSpPr>
        <p:spPr>
          <a:xfrm>
            <a:off x="2918176" y="4573587"/>
            <a:ext cx="22579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None/>
            </a:pPr>
            <a:r>
              <a:rPr lang="fr-FR" dirty="0" smtClean="0"/>
              <a:t>Compte d’exploitation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139875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Application n°4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/>
              <a:t>Le secteur </a:t>
            </a:r>
            <a:r>
              <a:rPr lang="fr-FR" dirty="0" smtClean="0"/>
              <a:t>du reste du monde a </a:t>
            </a:r>
            <a:r>
              <a:rPr lang="fr-FR" dirty="0"/>
              <a:t>réalisé au cours d’une année les opérations suivantes : </a:t>
            </a:r>
            <a:endParaRPr lang="fr-FR" dirty="0" smtClean="0"/>
          </a:p>
          <a:p>
            <a:pPr lvl="1"/>
            <a:r>
              <a:rPr lang="fr-FR" dirty="0"/>
              <a:t>1) </a:t>
            </a:r>
            <a:r>
              <a:rPr lang="fr-FR" dirty="0" smtClean="0"/>
              <a:t>Exportations  </a:t>
            </a:r>
            <a:r>
              <a:rPr lang="fr-FR" b="1" dirty="0">
                <a:solidFill>
                  <a:schemeClr val="accent3"/>
                </a:solidFill>
              </a:rPr>
              <a:t>: </a:t>
            </a:r>
            <a:r>
              <a:rPr lang="fr-FR" b="1" dirty="0" smtClean="0">
                <a:solidFill>
                  <a:schemeClr val="accent3"/>
                </a:solidFill>
              </a:rPr>
              <a:t>120</a:t>
            </a:r>
            <a:endParaRPr lang="fr-FR" b="1" dirty="0">
              <a:solidFill>
                <a:schemeClr val="accent5"/>
              </a:solidFill>
            </a:endParaRPr>
          </a:p>
          <a:p>
            <a:pPr lvl="1"/>
            <a:r>
              <a:rPr lang="fr-FR" dirty="0"/>
              <a:t>2) </a:t>
            </a:r>
            <a:r>
              <a:rPr lang="fr-FR" dirty="0" smtClean="0"/>
              <a:t>Importations  </a:t>
            </a:r>
            <a:r>
              <a:rPr lang="fr-FR" b="1" dirty="0">
                <a:solidFill>
                  <a:schemeClr val="accent3"/>
                </a:solidFill>
              </a:rPr>
              <a:t>: </a:t>
            </a:r>
            <a:r>
              <a:rPr lang="fr-FR" b="1" dirty="0" smtClean="0">
                <a:solidFill>
                  <a:schemeClr val="accent3"/>
                </a:solidFill>
              </a:rPr>
              <a:t>160 </a:t>
            </a:r>
            <a:endParaRPr lang="fr-FR" b="1" dirty="0">
              <a:solidFill>
                <a:schemeClr val="accent5"/>
              </a:solidFill>
            </a:endParaRPr>
          </a:p>
          <a:p>
            <a:pPr lvl="1"/>
            <a:r>
              <a:rPr lang="fr-FR" dirty="0"/>
              <a:t>3) </a:t>
            </a:r>
            <a:r>
              <a:rPr lang="fr-FR" dirty="0" smtClean="0"/>
              <a:t>Rémunérations salariales reçues </a:t>
            </a:r>
            <a:r>
              <a:rPr lang="fr-FR" b="1" dirty="0">
                <a:solidFill>
                  <a:schemeClr val="accent3"/>
                </a:solidFill>
              </a:rPr>
              <a:t>: </a:t>
            </a:r>
            <a:r>
              <a:rPr lang="fr-FR" b="1" dirty="0" smtClean="0">
                <a:solidFill>
                  <a:schemeClr val="accent3"/>
                </a:solidFill>
              </a:rPr>
              <a:t>10</a:t>
            </a:r>
            <a:endParaRPr lang="fr-FR" b="1" dirty="0">
              <a:solidFill>
                <a:schemeClr val="accent3"/>
              </a:solidFill>
            </a:endParaRPr>
          </a:p>
          <a:p>
            <a:pPr lvl="1"/>
            <a:r>
              <a:rPr lang="fr-FR" dirty="0"/>
              <a:t>4) </a:t>
            </a:r>
            <a:r>
              <a:rPr lang="fr-FR" dirty="0" smtClean="0"/>
              <a:t>Rémunérations salariales versées </a:t>
            </a:r>
            <a:r>
              <a:rPr lang="fr-FR" b="1" dirty="0" smtClean="0">
                <a:solidFill>
                  <a:schemeClr val="accent3"/>
                </a:solidFill>
              </a:rPr>
              <a:t>: 15 </a:t>
            </a:r>
            <a:endParaRPr lang="fr-FR" b="1" dirty="0">
              <a:solidFill>
                <a:schemeClr val="accent3"/>
              </a:solidFill>
            </a:endParaRPr>
          </a:p>
          <a:p>
            <a:pPr lvl="1"/>
            <a:r>
              <a:rPr lang="fr-FR" dirty="0"/>
              <a:t>5) </a:t>
            </a:r>
            <a:r>
              <a:rPr lang="fr-FR" dirty="0" smtClean="0"/>
              <a:t>Intérêts reçus </a:t>
            </a:r>
            <a:r>
              <a:rPr lang="fr-FR" b="1" dirty="0">
                <a:solidFill>
                  <a:schemeClr val="accent3"/>
                </a:solidFill>
              </a:rPr>
              <a:t>: </a:t>
            </a:r>
            <a:r>
              <a:rPr lang="fr-FR" b="1" dirty="0" smtClean="0">
                <a:solidFill>
                  <a:schemeClr val="accent3"/>
                </a:solidFill>
              </a:rPr>
              <a:t>40 </a:t>
            </a:r>
            <a:endParaRPr lang="fr-FR" b="1" dirty="0">
              <a:solidFill>
                <a:schemeClr val="accent3"/>
              </a:solidFill>
            </a:endParaRPr>
          </a:p>
          <a:p>
            <a:pPr lvl="1"/>
            <a:r>
              <a:rPr lang="fr-FR" dirty="0"/>
              <a:t>6) </a:t>
            </a:r>
            <a:r>
              <a:rPr lang="fr-FR" dirty="0" smtClean="0"/>
              <a:t>Intérêts versés </a:t>
            </a:r>
            <a:r>
              <a:rPr lang="fr-FR" b="1" dirty="0">
                <a:solidFill>
                  <a:schemeClr val="accent3"/>
                </a:solidFill>
              </a:rPr>
              <a:t>: </a:t>
            </a:r>
            <a:r>
              <a:rPr lang="fr-FR" b="1" dirty="0" smtClean="0">
                <a:solidFill>
                  <a:schemeClr val="accent3"/>
                </a:solidFill>
              </a:rPr>
              <a:t>50</a:t>
            </a:r>
          </a:p>
          <a:p>
            <a:r>
              <a:rPr lang="fr-FR" dirty="0"/>
              <a:t>T.A.F : </a:t>
            </a:r>
            <a:r>
              <a:rPr lang="fr-FR" dirty="0" smtClean="0"/>
              <a:t>Présentez le compte des opérations courantes avec le reste du monde</a:t>
            </a:r>
            <a:endParaRPr lang="fr-FR" dirty="0"/>
          </a:p>
          <a:p>
            <a:endParaRPr lang="fr-FR" dirty="0" smtClean="0"/>
          </a:p>
          <a:p>
            <a:pPr lvl="1"/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200150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Solution de l’application </a:t>
            </a:r>
            <a:r>
              <a:rPr lang="fr-FR" dirty="0"/>
              <a:t>n°4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627318" y="1581736"/>
            <a:ext cx="56278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None/>
            </a:pPr>
            <a:r>
              <a:rPr lang="fr-FR" dirty="0" smtClean="0"/>
              <a:t>Compte des opérations courantes avec le reste du monde </a:t>
            </a:r>
            <a:endParaRPr lang="fr-FR" dirty="0"/>
          </a:p>
        </p:txBody>
      </p:sp>
      <p:grpSp>
        <p:nvGrpSpPr>
          <p:cNvPr id="25" name="Groupe 24"/>
          <p:cNvGrpSpPr/>
          <p:nvPr/>
        </p:nvGrpSpPr>
        <p:grpSpPr>
          <a:xfrm>
            <a:off x="1362460" y="1611802"/>
            <a:ext cx="6264794" cy="1915132"/>
            <a:chOff x="694929" y="2596116"/>
            <a:chExt cx="8799462" cy="1915132"/>
          </a:xfrm>
        </p:grpSpPr>
        <p:cxnSp>
          <p:nvCxnSpPr>
            <p:cNvPr id="26" name="Connecteur droit 25"/>
            <p:cNvCxnSpPr/>
            <p:nvPr/>
          </p:nvCxnSpPr>
          <p:spPr>
            <a:xfrm>
              <a:off x="885663" y="3142454"/>
              <a:ext cx="8608728" cy="1588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Connecteur droit 26"/>
            <p:cNvCxnSpPr/>
            <p:nvPr/>
          </p:nvCxnSpPr>
          <p:spPr>
            <a:xfrm rot="5400000">
              <a:off x="3816959" y="3826851"/>
              <a:ext cx="1368000" cy="794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8" name="ZoneTexte 27"/>
            <p:cNvSpPr txBox="1"/>
            <p:nvPr/>
          </p:nvSpPr>
          <p:spPr>
            <a:xfrm>
              <a:off x="694929" y="2616061"/>
              <a:ext cx="10001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Actif </a:t>
              </a:r>
              <a:endParaRPr lang="fr-FR" dirty="0"/>
            </a:p>
          </p:txBody>
        </p:sp>
        <p:sp>
          <p:nvSpPr>
            <p:cNvPr id="29" name="ZoneTexte 28"/>
            <p:cNvSpPr txBox="1"/>
            <p:nvPr/>
          </p:nvSpPr>
          <p:spPr>
            <a:xfrm>
              <a:off x="8494259" y="2596116"/>
              <a:ext cx="10001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Passif </a:t>
              </a:r>
              <a:endParaRPr lang="fr-FR" dirty="0"/>
            </a:p>
          </p:txBody>
        </p:sp>
      </p:grpSp>
      <p:sp>
        <p:nvSpPr>
          <p:cNvPr id="30" name="ZoneTexte 29"/>
          <p:cNvSpPr txBox="1"/>
          <p:nvPr/>
        </p:nvSpPr>
        <p:spPr>
          <a:xfrm>
            <a:off x="945931" y="2278250"/>
            <a:ext cx="302298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Exportations 120</a:t>
            </a:r>
          </a:p>
          <a:p>
            <a:pPr algn="ctr"/>
            <a:r>
              <a:rPr lang="fr-FR" dirty="0" smtClean="0"/>
              <a:t>Salaires versés 15</a:t>
            </a:r>
          </a:p>
          <a:p>
            <a:pPr algn="ctr"/>
            <a:r>
              <a:rPr lang="fr-FR" dirty="0" smtClean="0"/>
              <a:t>Intérêts versés 50 </a:t>
            </a:r>
          </a:p>
        </p:txBody>
      </p:sp>
      <p:sp>
        <p:nvSpPr>
          <p:cNvPr id="31" name="ZoneTexte 30"/>
          <p:cNvSpPr txBox="1"/>
          <p:nvPr/>
        </p:nvSpPr>
        <p:spPr>
          <a:xfrm>
            <a:off x="4126698" y="2266678"/>
            <a:ext cx="44339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Importations 160 </a:t>
            </a:r>
          </a:p>
          <a:p>
            <a:r>
              <a:rPr lang="fr-FR" dirty="0" smtClean="0"/>
              <a:t>Salaires reçus 10</a:t>
            </a:r>
          </a:p>
          <a:p>
            <a:r>
              <a:rPr lang="fr-FR" dirty="0" smtClean="0"/>
              <a:t>Intérêts reçus 40 </a:t>
            </a:r>
          </a:p>
        </p:txBody>
      </p:sp>
      <p:sp>
        <p:nvSpPr>
          <p:cNvPr id="32" name="ZoneTexte 31"/>
          <p:cNvSpPr txBox="1"/>
          <p:nvPr/>
        </p:nvSpPr>
        <p:spPr>
          <a:xfrm>
            <a:off x="842955" y="3201580"/>
            <a:ext cx="30621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accent3"/>
                </a:solidFill>
              </a:rPr>
              <a:t>Solde des opérations courantes 25</a:t>
            </a:r>
          </a:p>
        </p:txBody>
      </p:sp>
    </p:spTree>
    <p:extLst>
      <p:ext uri="{BB962C8B-B14F-4D97-AF65-F5344CB8AC3E}">
        <p14:creationId xmlns:p14="http://schemas.microsoft.com/office/powerpoint/2010/main" val="14508123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1784</Words>
  <Application>Microsoft Office PowerPoint</Application>
  <PresentationFormat>Affichage à l'écran (4:3)</PresentationFormat>
  <Paragraphs>394</Paragraphs>
  <Slides>19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0" baseType="lpstr">
      <vt:lpstr>Thème Office</vt:lpstr>
      <vt:lpstr>Chapitre 5  Suite</vt:lpstr>
      <vt:lpstr>Application n°1 </vt:lpstr>
      <vt:lpstr>Solution de l’application n°1</vt:lpstr>
      <vt:lpstr>Application n°2 </vt:lpstr>
      <vt:lpstr>Solution de l’application n°2</vt:lpstr>
      <vt:lpstr>Application n°3</vt:lpstr>
      <vt:lpstr>Solution de l’application n°3 </vt:lpstr>
      <vt:lpstr>Application n°4</vt:lpstr>
      <vt:lpstr>Solution de l’application n°4</vt:lpstr>
      <vt:lpstr>Application n°5</vt:lpstr>
      <vt:lpstr>Solution de l’application n°5</vt:lpstr>
      <vt:lpstr>III- Les comptes consolidés </vt:lpstr>
      <vt:lpstr>1) Le compte consolidé de production</vt:lpstr>
      <vt:lpstr>2) Le compte consolidé de revenus et dépenses</vt:lpstr>
      <vt:lpstr>3) Le compte consolidé de capital et de financement </vt:lpstr>
      <vt:lpstr>Application n°6</vt:lpstr>
      <vt:lpstr>Solution de l’application n°6</vt:lpstr>
      <vt:lpstr>Solution de l’application n°6</vt:lpstr>
      <vt:lpstr>Solution de l’application n°6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Chapitre 5  Suite</dc:title>
  <dc:creator>leila</dc:creator>
  <cp:lastModifiedBy>leila</cp:lastModifiedBy>
  <cp:revision>1</cp:revision>
  <dcterms:created xsi:type="dcterms:W3CDTF">2021-01-16T19:50:28Z</dcterms:created>
  <dcterms:modified xsi:type="dcterms:W3CDTF">2021-01-16T19:51:56Z</dcterms:modified>
</cp:coreProperties>
</file>