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7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541B2-6801-4410-A362-E5D502E75744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86F8-1FC4-4320-BDB3-5023C3EF0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1211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541B2-6801-4410-A362-E5D502E75744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86F8-1FC4-4320-BDB3-5023C3EF0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02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541B2-6801-4410-A362-E5D502E75744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86F8-1FC4-4320-BDB3-5023C3EF0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2584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541B2-6801-4410-A362-E5D502E75744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86F8-1FC4-4320-BDB3-5023C3EF0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9275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541B2-6801-4410-A362-E5D502E75744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86F8-1FC4-4320-BDB3-5023C3EF0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0786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541B2-6801-4410-A362-E5D502E75744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86F8-1FC4-4320-BDB3-5023C3EF0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7872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541B2-6801-4410-A362-E5D502E75744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86F8-1FC4-4320-BDB3-5023C3EF0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388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541B2-6801-4410-A362-E5D502E75744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86F8-1FC4-4320-BDB3-5023C3EF0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0830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541B2-6801-4410-A362-E5D502E75744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86F8-1FC4-4320-BDB3-5023C3EF0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5792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541B2-6801-4410-A362-E5D502E75744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86F8-1FC4-4320-BDB3-5023C3EF0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9854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541B2-6801-4410-A362-E5D502E75744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86F8-1FC4-4320-BDB3-5023C3EF0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4994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541B2-6801-4410-A362-E5D502E75744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786F8-1FC4-4320-BDB3-5023C3EF0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9305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2642" y="116632"/>
            <a:ext cx="1923094" cy="1930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3012728" y="6372036"/>
            <a:ext cx="3181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ts val="600"/>
              </a:spcBef>
              <a:spcAft>
                <a:spcPts val="600"/>
              </a:spcAft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Année universitaire 2020-2021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8" name="Rogner un rectangle avec un coin diagonal 7"/>
          <p:cNvSpPr/>
          <p:nvPr/>
        </p:nvSpPr>
        <p:spPr>
          <a:xfrm>
            <a:off x="272642" y="4941168"/>
            <a:ext cx="2643174" cy="714380"/>
          </a:xfrm>
          <a:prstGeom prst="snip2Diag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Animé par :</a:t>
            </a:r>
            <a:endParaRPr lang="fr-FR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928794" y="5765194"/>
            <a:ext cx="32912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Pr. Leila EL ASRI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19672" y="764704"/>
            <a:ext cx="6804248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La Comptabilité Nationale</a:t>
            </a:r>
            <a:endParaRPr lang="fr-FR" sz="4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L'importance de la comptabilité dans une entreprise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991690"/>
            <a:ext cx="5401598" cy="359755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454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1) les instruments de règlement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Parmi ces instruments on distingue entre :</a:t>
            </a:r>
          </a:p>
          <a:p>
            <a:pPr lvl="1"/>
            <a:r>
              <a:rPr lang="fr-FR" dirty="0" smtClean="0"/>
              <a:t>la monnaie : on trouve : </a:t>
            </a:r>
          </a:p>
          <a:p>
            <a:pPr lvl="2"/>
            <a:r>
              <a:rPr lang="fr-FR" dirty="0" smtClean="0"/>
              <a:t>la monnaie fiduciaire nationale ; </a:t>
            </a:r>
          </a:p>
          <a:p>
            <a:pPr lvl="2"/>
            <a:r>
              <a:rPr lang="fr-FR" dirty="0" smtClean="0"/>
              <a:t>les dépôts à vue ; </a:t>
            </a:r>
          </a:p>
          <a:p>
            <a:pPr lvl="2"/>
            <a:r>
              <a:rPr lang="fr-FR" dirty="0" smtClean="0"/>
              <a:t>et les autres dépôts en monnaie nationale. </a:t>
            </a:r>
          </a:p>
          <a:p>
            <a:pPr lvl="1"/>
            <a:r>
              <a:rPr lang="fr-FR" dirty="0" smtClean="0"/>
              <a:t>et les moyens de paiement internationaux : on trouve : 	</a:t>
            </a:r>
          </a:p>
          <a:p>
            <a:pPr lvl="2"/>
            <a:r>
              <a:rPr lang="fr-FR" dirty="0" smtClean="0"/>
              <a:t>l’or financier ; </a:t>
            </a:r>
          </a:p>
          <a:p>
            <a:pPr lvl="2"/>
            <a:r>
              <a:rPr lang="fr-FR" dirty="0" smtClean="0"/>
              <a:t>les devises ; </a:t>
            </a:r>
          </a:p>
          <a:p>
            <a:pPr lvl="2"/>
            <a:r>
              <a:rPr lang="fr-FR" dirty="0" smtClean="0"/>
              <a:t>les droits de tirage spécial sur le FMI ; </a:t>
            </a:r>
          </a:p>
          <a:p>
            <a:pPr lvl="2"/>
            <a:r>
              <a:rPr lang="fr-FR" dirty="0" smtClean="0"/>
              <a:t>et les comptes avec le FMI.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348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2) les instruments de placement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Parmi les instruments de placement on trouve : </a:t>
            </a:r>
          </a:p>
          <a:p>
            <a:pPr lvl="1"/>
            <a:r>
              <a:rPr lang="fr-FR" u="sng" dirty="0" smtClean="0"/>
              <a:t>les titres à court terme : </a:t>
            </a:r>
            <a:r>
              <a:rPr lang="fr-FR" dirty="0" smtClean="0"/>
              <a:t>ce sont des créances à moins d’un an représentées par des titres négociables (bons de caisses, bons de trésor, etc.) </a:t>
            </a:r>
          </a:p>
          <a:p>
            <a:pPr lvl="1"/>
            <a:r>
              <a:rPr lang="fr-FR" u="sng" dirty="0" smtClean="0"/>
              <a:t>les obligations et bons à moyen et long terme :</a:t>
            </a:r>
            <a:r>
              <a:rPr lang="fr-FR" dirty="0" smtClean="0"/>
              <a:t> ce sont des titres de créances négociables qui donnent droit à la perception d’intérêts et qui sont remboursables à une date préalablement déterminée lors de leur émission. </a:t>
            </a:r>
          </a:p>
          <a:p>
            <a:pPr lvl="1"/>
            <a:r>
              <a:rPr lang="fr-FR" u="sng" dirty="0" smtClean="0"/>
              <a:t>les actions et les parts de capital social :</a:t>
            </a:r>
            <a:r>
              <a:rPr lang="fr-FR" dirty="0" smtClean="0"/>
              <a:t> </a:t>
            </a:r>
            <a:r>
              <a:rPr lang="fr-FR" dirty="0"/>
              <a:t>ce sont des titres de propriété qui donnent à leurs propriétaires le droit de participer aux bénéfices des sociétés, mais </a:t>
            </a:r>
            <a:r>
              <a:rPr lang="fr-FR" dirty="0" smtClean="0"/>
              <a:t>donnent également </a:t>
            </a:r>
            <a:r>
              <a:rPr lang="fr-FR" dirty="0"/>
              <a:t>une part dans l’avoir net en cas de dissolution. </a:t>
            </a:r>
            <a:endParaRPr lang="fr-FR" u="sng" dirty="0" smtClean="0"/>
          </a:p>
          <a:p>
            <a:pPr lvl="1"/>
            <a:r>
              <a:rPr lang="fr-FR" u="sng" dirty="0" smtClean="0"/>
              <a:t>et les apports en capital des propriétaires de quasi-sociétés :</a:t>
            </a:r>
            <a:r>
              <a:rPr lang="fr-FR" dirty="0" smtClean="0"/>
              <a:t> il s’agit par exemple du « compte de l’exploitant » dans le cas des entreprises individuelles.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620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3) les instruments de financement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Dans les instruments de financement on trouve : </a:t>
            </a:r>
          </a:p>
          <a:p>
            <a:pPr lvl="1"/>
            <a:r>
              <a:rPr lang="fr-FR" dirty="0" smtClean="0"/>
              <a:t>les crédits à court terme ; </a:t>
            </a:r>
          </a:p>
          <a:p>
            <a:pPr lvl="1"/>
            <a:r>
              <a:rPr lang="fr-FR" dirty="0" smtClean="0"/>
              <a:t>et les crédits à moyen et long terme.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95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crédits à court terme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Dans les crédits à court terme on distingue entre : </a:t>
            </a:r>
          </a:p>
          <a:p>
            <a:pPr lvl="1"/>
            <a:r>
              <a:rPr lang="fr-FR" dirty="0" smtClean="0"/>
              <a:t>les crédits à court terme autres que commerciaux : il s’agit par exemple des crédits à court terme entre les banques sur le marché monétaire. </a:t>
            </a:r>
          </a:p>
          <a:p>
            <a:pPr lvl="1"/>
            <a:r>
              <a:rPr lang="fr-FR" dirty="0" smtClean="0"/>
              <a:t>les crédits commerciaux à court terme : il s’agit des crédits commerciaux accordés par les entreprises non financières à d’autres agents économiques. </a:t>
            </a:r>
          </a:p>
          <a:p>
            <a:pPr lvl="1"/>
            <a:r>
              <a:rPr lang="fr-FR" dirty="0" smtClean="0"/>
              <a:t>les autres charges à payer et autres produits à recevoir : il s’agit de tout ce qui est dû par (ou à) l’entreprise (salaires, loyers, etc.). </a:t>
            </a:r>
          </a:p>
          <a:p>
            <a:pPr lvl="1"/>
            <a:r>
              <a:rPr lang="fr-FR" dirty="0" smtClean="0"/>
              <a:t>et les décalages comptables : ce sont des instruments de transfert de fonds qui prennent un certain temps avant d’arriver à leurs destinataires (chèques par exemple).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7971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crédits à moyen et long terme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Dans les crédits à </a:t>
            </a:r>
            <a:r>
              <a:rPr lang="fr-FR" dirty="0" smtClean="0"/>
              <a:t>moyen et long terme </a:t>
            </a:r>
            <a:r>
              <a:rPr lang="fr-FR" dirty="0"/>
              <a:t>on distingue entre : </a:t>
            </a:r>
            <a:endParaRPr lang="fr-FR" dirty="0" smtClean="0"/>
          </a:p>
          <a:p>
            <a:pPr lvl="1"/>
            <a:r>
              <a:rPr lang="fr-FR" dirty="0" smtClean="0"/>
              <a:t>les crédits à moyen et long terme autres que commerciaux : il s’agit par exemple du réescompte des crédits à moyen terme. </a:t>
            </a:r>
          </a:p>
          <a:p>
            <a:pPr lvl="1"/>
            <a:r>
              <a:rPr lang="fr-FR" dirty="0" smtClean="0"/>
              <a:t>les crédits commerciaux à moyen et long terme : ce sont des crédits accordés par les institutions financières à d’autres agents dont la durée est supérieure à un an. </a:t>
            </a:r>
          </a:p>
          <a:p>
            <a:pPr lvl="1"/>
            <a:r>
              <a:rPr lang="fr-FR" dirty="0" smtClean="0"/>
              <a:t>et les réserves techniques et mathématiques d’assurances : ici on distingue entre : 	</a:t>
            </a:r>
          </a:p>
          <a:p>
            <a:pPr lvl="2"/>
            <a:r>
              <a:rPr lang="fr-FR" dirty="0" smtClean="0"/>
              <a:t>les réserves techniques d’assurances dommages : comme précédemment cité, c’est l’ensemble des primes mises en réserve par les compagnies d’assurance pour garantir les versements éventuels d’indemnités aux assurés sinistrés. </a:t>
            </a:r>
          </a:p>
          <a:p>
            <a:pPr lvl="2"/>
            <a:r>
              <a:rPr lang="fr-FR" dirty="0" smtClean="0"/>
              <a:t>et les réserves mathématiques : il s’agit des réserves constituées dans le cadre d’un contrat d’assurance vie, de retraite ou de versement de rente en cas d’accident.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308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Application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r-FR" dirty="0" smtClean="0"/>
              <a:t>Les opération effectuées par un secteur institutionnel au cours d’une année sont comme suit : </a:t>
            </a:r>
          </a:p>
          <a:p>
            <a:pPr lvl="1"/>
            <a:r>
              <a:rPr lang="fr-FR" dirty="0" smtClean="0"/>
              <a:t>1) Impôts sur le revenu versés </a:t>
            </a:r>
            <a:r>
              <a:rPr lang="fr-FR" b="1" dirty="0" smtClean="0">
                <a:solidFill>
                  <a:schemeClr val="accent3"/>
                </a:solidFill>
              </a:rPr>
              <a:t>: 65 ; </a:t>
            </a:r>
            <a:r>
              <a:rPr lang="fr-FR" b="1" dirty="0" smtClean="0">
                <a:solidFill>
                  <a:schemeClr val="accent5"/>
                </a:solidFill>
              </a:rPr>
              <a:t> </a:t>
            </a:r>
          </a:p>
          <a:p>
            <a:pPr lvl="1"/>
            <a:r>
              <a:rPr lang="fr-FR" dirty="0" smtClean="0"/>
              <a:t>2) Formation brute de capital fixe </a:t>
            </a:r>
            <a:r>
              <a:rPr lang="fr-FR" b="1" dirty="0" smtClean="0">
                <a:solidFill>
                  <a:schemeClr val="accent3"/>
                </a:solidFill>
              </a:rPr>
              <a:t>: 46 ; </a:t>
            </a:r>
            <a:r>
              <a:rPr lang="fr-FR" b="1" dirty="0" smtClean="0">
                <a:solidFill>
                  <a:schemeClr val="accent5"/>
                </a:solidFill>
              </a:rPr>
              <a:t> </a:t>
            </a:r>
          </a:p>
          <a:p>
            <a:pPr lvl="1"/>
            <a:r>
              <a:rPr lang="fr-FR" dirty="0" smtClean="0"/>
              <a:t>3) Intérêts et dividendes reçus </a:t>
            </a:r>
            <a:r>
              <a:rPr lang="fr-FR" b="1" dirty="0" smtClean="0">
                <a:solidFill>
                  <a:schemeClr val="accent3"/>
                </a:solidFill>
              </a:rPr>
              <a:t>: 15 ; </a:t>
            </a:r>
            <a:r>
              <a:rPr lang="fr-FR" b="1" dirty="0" smtClean="0">
                <a:solidFill>
                  <a:schemeClr val="accent5"/>
                </a:solidFill>
              </a:rPr>
              <a:t> </a:t>
            </a:r>
            <a:endParaRPr lang="fr-FR" b="1" dirty="0" smtClean="0">
              <a:solidFill>
                <a:schemeClr val="accent3"/>
              </a:solidFill>
            </a:endParaRPr>
          </a:p>
          <a:p>
            <a:pPr lvl="1"/>
            <a:r>
              <a:rPr lang="fr-FR" dirty="0" smtClean="0"/>
              <a:t>4) Salaires versés </a:t>
            </a:r>
            <a:r>
              <a:rPr lang="fr-FR" b="1" dirty="0" smtClean="0">
                <a:solidFill>
                  <a:schemeClr val="accent3"/>
                </a:solidFill>
              </a:rPr>
              <a:t>: 25 ; </a:t>
            </a:r>
          </a:p>
          <a:p>
            <a:pPr lvl="1"/>
            <a:r>
              <a:rPr lang="fr-FR" dirty="0" smtClean="0"/>
              <a:t>5) Consommations intermédiaires </a:t>
            </a:r>
            <a:r>
              <a:rPr lang="fr-FR" b="1" dirty="0" smtClean="0">
                <a:solidFill>
                  <a:schemeClr val="accent3"/>
                </a:solidFill>
              </a:rPr>
              <a:t>: 130 ; </a:t>
            </a:r>
            <a:r>
              <a:rPr lang="fr-FR" b="1" dirty="0" smtClean="0">
                <a:solidFill>
                  <a:schemeClr val="accent5"/>
                </a:solidFill>
              </a:rPr>
              <a:t> </a:t>
            </a:r>
            <a:endParaRPr lang="fr-FR" b="1" dirty="0" smtClean="0">
              <a:solidFill>
                <a:schemeClr val="accent3"/>
              </a:solidFill>
            </a:endParaRPr>
          </a:p>
          <a:p>
            <a:pPr lvl="1"/>
            <a:r>
              <a:rPr lang="fr-FR" dirty="0" smtClean="0"/>
              <a:t>6) Salaires reçus </a:t>
            </a:r>
            <a:r>
              <a:rPr lang="fr-FR" b="1" dirty="0" smtClean="0">
                <a:solidFill>
                  <a:schemeClr val="accent3"/>
                </a:solidFill>
              </a:rPr>
              <a:t>: 170 ; </a:t>
            </a:r>
          </a:p>
          <a:p>
            <a:pPr lvl="1"/>
            <a:r>
              <a:rPr lang="fr-FR" dirty="0" smtClean="0"/>
              <a:t>7) Variation nette du capital investi en actions </a:t>
            </a:r>
            <a:r>
              <a:rPr lang="fr-FR" b="1" dirty="0" smtClean="0">
                <a:solidFill>
                  <a:schemeClr val="accent3"/>
                </a:solidFill>
              </a:rPr>
              <a:t>: 50 ; </a:t>
            </a:r>
            <a:r>
              <a:rPr lang="fr-FR" b="1" dirty="0" smtClean="0">
                <a:solidFill>
                  <a:schemeClr val="accent5"/>
                </a:solidFill>
              </a:rPr>
              <a:t> </a:t>
            </a:r>
          </a:p>
          <a:p>
            <a:pPr lvl="1"/>
            <a:r>
              <a:rPr lang="fr-FR" dirty="0" smtClean="0"/>
              <a:t>8) Consommation finale </a:t>
            </a:r>
            <a:r>
              <a:rPr lang="fr-FR" b="1" dirty="0" smtClean="0">
                <a:solidFill>
                  <a:schemeClr val="accent3"/>
                </a:solidFill>
              </a:rPr>
              <a:t>: 110 ; </a:t>
            </a:r>
            <a:r>
              <a:rPr lang="fr-FR" b="1" dirty="0" smtClean="0">
                <a:solidFill>
                  <a:schemeClr val="accent5"/>
                </a:solidFill>
              </a:rPr>
              <a:t> </a:t>
            </a:r>
            <a:endParaRPr lang="fr-FR" b="1" dirty="0" smtClean="0">
              <a:solidFill>
                <a:schemeClr val="accent3"/>
              </a:solidFill>
            </a:endParaRPr>
          </a:p>
          <a:p>
            <a:pPr lvl="1"/>
            <a:r>
              <a:rPr lang="fr-FR" dirty="0" smtClean="0"/>
              <a:t>9) Intérêts versés </a:t>
            </a:r>
            <a:r>
              <a:rPr lang="fr-FR" b="1" dirty="0" smtClean="0">
                <a:solidFill>
                  <a:schemeClr val="accent3"/>
                </a:solidFill>
              </a:rPr>
              <a:t>: 8 ; </a:t>
            </a:r>
            <a:r>
              <a:rPr lang="fr-FR" b="1" dirty="0" smtClean="0">
                <a:solidFill>
                  <a:schemeClr val="accent5"/>
                </a:solidFill>
              </a:rPr>
              <a:t> </a:t>
            </a:r>
            <a:endParaRPr lang="fr-FR" b="1" dirty="0" smtClean="0">
              <a:solidFill>
                <a:schemeClr val="accent3"/>
              </a:solidFill>
            </a:endParaRPr>
          </a:p>
          <a:p>
            <a:pPr lvl="1"/>
            <a:r>
              <a:rPr lang="fr-FR" dirty="0" smtClean="0"/>
              <a:t>10) Production totale </a:t>
            </a:r>
            <a:r>
              <a:rPr lang="fr-FR" b="1" dirty="0" smtClean="0">
                <a:solidFill>
                  <a:schemeClr val="accent3"/>
                </a:solidFill>
              </a:rPr>
              <a:t>: 190 ; </a:t>
            </a:r>
            <a:r>
              <a:rPr lang="fr-FR" b="1" dirty="0" smtClean="0">
                <a:solidFill>
                  <a:schemeClr val="accent5"/>
                </a:solidFill>
              </a:rPr>
              <a:t> </a:t>
            </a:r>
            <a:endParaRPr lang="fr-FR" b="1" dirty="0" smtClean="0">
              <a:solidFill>
                <a:schemeClr val="accent3"/>
              </a:solidFill>
            </a:endParaRPr>
          </a:p>
          <a:p>
            <a:pPr lvl="1"/>
            <a:r>
              <a:rPr lang="fr-FR" dirty="0" smtClean="0"/>
              <a:t>11) Prestations familiales reçues </a:t>
            </a:r>
            <a:r>
              <a:rPr lang="fr-FR" b="1" dirty="0" smtClean="0">
                <a:solidFill>
                  <a:schemeClr val="accent3"/>
                </a:solidFill>
              </a:rPr>
              <a:t>: 20 ; </a:t>
            </a:r>
            <a:r>
              <a:rPr lang="fr-FR" b="1" dirty="0" smtClean="0">
                <a:solidFill>
                  <a:schemeClr val="accent5"/>
                </a:solidFill>
              </a:rPr>
              <a:t> </a:t>
            </a:r>
            <a:endParaRPr lang="fr-FR" b="1" dirty="0" smtClean="0">
              <a:solidFill>
                <a:schemeClr val="accent3"/>
              </a:solidFill>
            </a:endParaRPr>
          </a:p>
          <a:p>
            <a:pPr lvl="1"/>
            <a:r>
              <a:rPr lang="fr-FR" dirty="0" smtClean="0"/>
              <a:t>12) Emprunts réalisés </a:t>
            </a:r>
            <a:r>
              <a:rPr lang="fr-FR" b="1" dirty="0" smtClean="0">
                <a:solidFill>
                  <a:schemeClr val="accent3"/>
                </a:solidFill>
              </a:rPr>
              <a:t>: 160 ; </a:t>
            </a:r>
            <a:r>
              <a:rPr lang="fr-FR" b="1" dirty="0" smtClean="0">
                <a:solidFill>
                  <a:schemeClr val="accent5"/>
                </a:solidFill>
              </a:rPr>
              <a:t> </a:t>
            </a:r>
            <a:endParaRPr lang="fr-FR" b="1" dirty="0" smtClean="0">
              <a:solidFill>
                <a:schemeClr val="accent3"/>
              </a:solidFill>
            </a:endParaRPr>
          </a:p>
          <a:p>
            <a:pPr lvl="1"/>
            <a:r>
              <a:rPr lang="fr-FR" dirty="0" smtClean="0"/>
              <a:t>13) Variations nettes des avoirs en monnaie </a:t>
            </a:r>
            <a:r>
              <a:rPr lang="fr-FR" b="1" dirty="0" smtClean="0">
                <a:solidFill>
                  <a:schemeClr val="accent3"/>
                </a:solidFill>
              </a:rPr>
              <a:t>: 135 ; </a:t>
            </a:r>
            <a:r>
              <a:rPr lang="fr-FR" b="1" dirty="0" smtClean="0">
                <a:solidFill>
                  <a:schemeClr val="accent5"/>
                </a:solidFill>
              </a:rPr>
              <a:t> </a:t>
            </a:r>
            <a:endParaRPr lang="fr-FR" b="1" dirty="0" smtClean="0">
              <a:solidFill>
                <a:schemeClr val="accent3"/>
              </a:solidFill>
            </a:endParaRPr>
          </a:p>
          <a:p>
            <a:pPr lvl="1"/>
            <a:r>
              <a:rPr lang="fr-FR" dirty="0" smtClean="0"/>
              <a:t>14) Prêts accordés </a:t>
            </a:r>
            <a:r>
              <a:rPr lang="fr-FR" b="1" dirty="0" smtClean="0">
                <a:solidFill>
                  <a:schemeClr val="accent3"/>
                </a:solidFill>
              </a:rPr>
              <a:t>: 80 ; </a:t>
            </a:r>
            <a:r>
              <a:rPr lang="fr-FR" b="1" dirty="0" smtClean="0">
                <a:solidFill>
                  <a:schemeClr val="accent5"/>
                </a:solidFill>
              </a:rPr>
              <a:t> </a:t>
            </a:r>
            <a:endParaRPr lang="fr-FR" b="1" dirty="0" smtClean="0">
              <a:solidFill>
                <a:schemeClr val="accent3"/>
              </a:solidFill>
            </a:endParaRPr>
          </a:p>
          <a:p>
            <a:pPr lvl="1"/>
            <a:r>
              <a:rPr lang="fr-FR" dirty="0" smtClean="0"/>
              <a:t>15) Impôts liés à la production </a:t>
            </a:r>
            <a:r>
              <a:rPr lang="fr-FR" b="1" dirty="0" smtClean="0">
                <a:solidFill>
                  <a:schemeClr val="accent3"/>
                </a:solidFill>
              </a:rPr>
              <a:t>: 6 ; </a:t>
            </a:r>
            <a:r>
              <a:rPr lang="fr-FR" b="1" dirty="0" smtClean="0">
                <a:solidFill>
                  <a:schemeClr val="accent5"/>
                </a:solidFill>
              </a:rPr>
              <a:t> </a:t>
            </a:r>
            <a:endParaRPr lang="fr-FR" b="1" dirty="0" smtClean="0">
              <a:solidFill>
                <a:schemeClr val="accent3"/>
              </a:solidFill>
            </a:endParaRPr>
          </a:p>
          <a:p>
            <a:r>
              <a:rPr lang="fr-FR" b="1" dirty="0" smtClean="0"/>
              <a:t>T.A.F : Classez ces opérations selon leurs catégories </a:t>
            </a:r>
          </a:p>
        </p:txBody>
      </p:sp>
    </p:spTree>
    <p:extLst>
      <p:ext uri="{BB962C8B-B14F-4D97-AF65-F5344CB8AC3E}">
        <p14:creationId xmlns:p14="http://schemas.microsoft.com/office/powerpoint/2010/main" val="38055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Solution </a:t>
            </a:r>
            <a:endParaRPr lang="fr-FR" dirty="0"/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1"/>
            <a:r>
              <a:rPr lang="fr-FR" dirty="0" smtClean="0"/>
              <a:t>1) Impôts sur le revenu versés </a:t>
            </a:r>
            <a:r>
              <a:rPr lang="fr-FR" b="1" dirty="0" smtClean="0">
                <a:solidFill>
                  <a:schemeClr val="accent3"/>
                </a:solidFill>
              </a:rPr>
              <a:t>: 65 ; </a:t>
            </a:r>
            <a:r>
              <a:rPr lang="fr-FR" b="1" dirty="0" smtClean="0">
                <a:solidFill>
                  <a:schemeClr val="accent5"/>
                </a:solidFill>
              </a:rPr>
              <a:t>opération de répartition </a:t>
            </a:r>
          </a:p>
          <a:p>
            <a:pPr lvl="1"/>
            <a:r>
              <a:rPr lang="fr-FR" dirty="0" smtClean="0"/>
              <a:t>2) Formation brute de capital fixe </a:t>
            </a:r>
            <a:r>
              <a:rPr lang="fr-FR" b="1" dirty="0" smtClean="0">
                <a:solidFill>
                  <a:schemeClr val="accent3"/>
                </a:solidFill>
              </a:rPr>
              <a:t>: 46 ; </a:t>
            </a:r>
            <a:r>
              <a:rPr lang="fr-FR" b="1" dirty="0" smtClean="0">
                <a:solidFill>
                  <a:schemeClr val="accent5"/>
                </a:solidFill>
              </a:rPr>
              <a:t>opération sur biens et services </a:t>
            </a:r>
          </a:p>
          <a:p>
            <a:pPr lvl="1"/>
            <a:r>
              <a:rPr lang="fr-FR" dirty="0" smtClean="0"/>
              <a:t>3) Intérêts et dividendes reçus </a:t>
            </a:r>
            <a:r>
              <a:rPr lang="fr-FR" b="1" dirty="0" smtClean="0">
                <a:solidFill>
                  <a:schemeClr val="accent3"/>
                </a:solidFill>
              </a:rPr>
              <a:t>: 15 ; </a:t>
            </a:r>
            <a:r>
              <a:rPr lang="fr-FR" b="1" dirty="0">
                <a:solidFill>
                  <a:schemeClr val="accent5"/>
                </a:solidFill>
              </a:rPr>
              <a:t>opération de répartition </a:t>
            </a:r>
            <a:endParaRPr lang="fr-FR" b="1" dirty="0" smtClean="0">
              <a:solidFill>
                <a:schemeClr val="accent3"/>
              </a:solidFill>
            </a:endParaRPr>
          </a:p>
          <a:p>
            <a:pPr lvl="1"/>
            <a:r>
              <a:rPr lang="fr-FR" dirty="0" smtClean="0"/>
              <a:t>4) Salaires versés </a:t>
            </a:r>
            <a:r>
              <a:rPr lang="fr-FR" b="1" dirty="0" smtClean="0">
                <a:solidFill>
                  <a:schemeClr val="accent3"/>
                </a:solidFill>
              </a:rPr>
              <a:t>: 25 ; </a:t>
            </a:r>
            <a:r>
              <a:rPr lang="fr-FR" b="1" dirty="0">
                <a:solidFill>
                  <a:schemeClr val="accent5"/>
                </a:solidFill>
              </a:rPr>
              <a:t>opération de répartition </a:t>
            </a:r>
            <a:endParaRPr lang="fr-FR" b="1" dirty="0" smtClean="0">
              <a:solidFill>
                <a:schemeClr val="accent3"/>
              </a:solidFill>
            </a:endParaRPr>
          </a:p>
          <a:p>
            <a:pPr lvl="1"/>
            <a:r>
              <a:rPr lang="fr-FR" dirty="0" smtClean="0"/>
              <a:t>5) Consommations intermédiaires </a:t>
            </a:r>
            <a:r>
              <a:rPr lang="fr-FR" b="1" dirty="0" smtClean="0">
                <a:solidFill>
                  <a:schemeClr val="accent3"/>
                </a:solidFill>
              </a:rPr>
              <a:t>: 130 ; </a:t>
            </a:r>
            <a:r>
              <a:rPr lang="fr-FR" b="1" dirty="0">
                <a:solidFill>
                  <a:schemeClr val="accent5"/>
                </a:solidFill>
              </a:rPr>
              <a:t>opération sur biens et services </a:t>
            </a:r>
            <a:endParaRPr lang="fr-FR" b="1" dirty="0" smtClean="0">
              <a:solidFill>
                <a:schemeClr val="accent3"/>
              </a:solidFill>
            </a:endParaRPr>
          </a:p>
          <a:p>
            <a:pPr lvl="1"/>
            <a:r>
              <a:rPr lang="fr-FR" dirty="0" smtClean="0"/>
              <a:t>6) Salaires reçus </a:t>
            </a:r>
            <a:r>
              <a:rPr lang="fr-FR" b="1" dirty="0" smtClean="0">
                <a:solidFill>
                  <a:schemeClr val="accent3"/>
                </a:solidFill>
              </a:rPr>
              <a:t>: 170 ; </a:t>
            </a:r>
            <a:r>
              <a:rPr lang="fr-FR" b="1" dirty="0">
                <a:solidFill>
                  <a:schemeClr val="accent5"/>
                </a:solidFill>
              </a:rPr>
              <a:t>opération de répartition </a:t>
            </a:r>
            <a:endParaRPr lang="fr-FR" b="1" dirty="0" smtClean="0">
              <a:solidFill>
                <a:schemeClr val="accent3"/>
              </a:solidFill>
            </a:endParaRPr>
          </a:p>
          <a:p>
            <a:pPr lvl="1"/>
            <a:r>
              <a:rPr lang="fr-FR" dirty="0" smtClean="0"/>
              <a:t>7) Variation nette du capital investi en actions </a:t>
            </a:r>
            <a:r>
              <a:rPr lang="fr-FR" b="1" dirty="0" smtClean="0">
                <a:solidFill>
                  <a:schemeClr val="accent3"/>
                </a:solidFill>
              </a:rPr>
              <a:t>: 50 ; </a:t>
            </a:r>
            <a:r>
              <a:rPr lang="fr-FR" b="1" dirty="0" smtClean="0">
                <a:solidFill>
                  <a:schemeClr val="accent5"/>
                </a:solidFill>
              </a:rPr>
              <a:t>opération financière </a:t>
            </a:r>
          </a:p>
          <a:p>
            <a:pPr lvl="1"/>
            <a:r>
              <a:rPr lang="fr-FR" dirty="0" smtClean="0"/>
              <a:t>8) Consommation finale </a:t>
            </a:r>
            <a:r>
              <a:rPr lang="fr-FR" b="1" dirty="0" smtClean="0">
                <a:solidFill>
                  <a:schemeClr val="accent3"/>
                </a:solidFill>
              </a:rPr>
              <a:t>: 110 ; </a:t>
            </a:r>
            <a:r>
              <a:rPr lang="fr-FR" b="1" dirty="0">
                <a:solidFill>
                  <a:schemeClr val="accent5"/>
                </a:solidFill>
              </a:rPr>
              <a:t>opération sur biens et services </a:t>
            </a:r>
            <a:endParaRPr lang="fr-FR" b="1" dirty="0" smtClean="0">
              <a:solidFill>
                <a:schemeClr val="accent3"/>
              </a:solidFill>
            </a:endParaRPr>
          </a:p>
          <a:p>
            <a:pPr lvl="1"/>
            <a:r>
              <a:rPr lang="fr-FR" dirty="0" smtClean="0"/>
              <a:t>9) Intérêts versés </a:t>
            </a:r>
            <a:r>
              <a:rPr lang="fr-FR" b="1" dirty="0" smtClean="0">
                <a:solidFill>
                  <a:schemeClr val="accent3"/>
                </a:solidFill>
              </a:rPr>
              <a:t>: 8 ; </a:t>
            </a:r>
            <a:r>
              <a:rPr lang="fr-FR" b="1" dirty="0">
                <a:solidFill>
                  <a:schemeClr val="accent5"/>
                </a:solidFill>
              </a:rPr>
              <a:t>opération de répartition </a:t>
            </a:r>
            <a:endParaRPr lang="fr-FR" b="1" dirty="0" smtClean="0">
              <a:solidFill>
                <a:schemeClr val="accent3"/>
              </a:solidFill>
            </a:endParaRPr>
          </a:p>
          <a:p>
            <a:pPr lvl="1"/>
            <a:r>
              <a:rPr lang="fr-FR" dirty="0" smtClean="0"/>
              <a:t>10) Production totale </a:t>
            </a:r>
            <a:r>
              <a:rPr lang="fr-FR" b="1" dirty="0" smtClean="0">
                <a:solidFill>
                  <a:schemeClr val="accent3"/>
                </a:solidFill>
              </a:rPr>
              <a:t>: 190 ; </a:t>
            </a:r>
            <a:r>
              <a:rPr lang="fr-FR" b="1" dirty="0">
                <a:solidFill>
                  <a:schemeClr val="accent5"/>
                </a:solidFill>
              </a:rPr>
              <a:t>opération sur biens et services </a:t>
            </a:r>
            <a:endParaRPr lang="fr-FR" b="1" dirty="0" smtClean="0">
              <a:solidFill>
                <a:schemeClr val="accent3"/>
              </a:solidFill>
            </a:endParaRPr>
          </a:p>
          <a:p>
            <a:pPr lvl="1"/>
            <a:r>
              <a:rPr lang="fr-FR" dirty="0" smtClean="0"/>
              <a:t>11) Prestations familiales reçues </a:t>
            </a:r>
            <a:r>
              <a:rPr lang="fr-FR" b="1" dirty="0" smtClean="0">
                <a:solidFill>
                  <a:schemeClr val="accent3"/>
                </a:solidFill>
              </a:rPr>
              <a:t>: 20 ; </a:t>
            </a:r>
            <a:r>
              <a:rPr lang="fr-FR" b="1" dirty="0">
                <a:solidFill>
                  <a:schemeClr val="accent5"/>
                </a:solidFill>
              </a:rPr>
              <a:t>opération de répartition </a:t>
            </a:r>
            <a:endParaRPr lang="fr-FR" b="1" dirty="0" smtClean="0">
              <a:solidFill>
                <a:schemeClr val="accent3"/>
              </a:solidFill>
            </a:endParaRPr>
          </a:p>
          <a:p>
            <a:pPr lvl="1"/>
            <a:r>
              <a:rPr lang="fr-FR" dirty="0" smtClean="0"/>
              <a:t>12) Emprunts réalisés </a:t>
            </a:r>
            <a:r>
              <a:rPr lang="fr-FR" b="1" dirty="0" smtClean="0">
                <a:solidFill>
                  <a:schemeClr val="accent3"/>
                </a:solidFill>
              </a:rPr>
              <a:t>: 160 ; </a:t>
            </a:r>
            <a:r>
              <a:rPr lang="fr-FR" b="1" dirty="0">
                <a:solidFill>
                  <a:schemeClr val="accent5"/>
                </a:solidFill>
              </a:rPr>
              <a:t>opération financière </a:t>
            </a:r>
            <a:endParaRPr lang="fr-FR" b="1" dirty="0" smtClean="0">
              <a:solidFill>
                <a:schemeClr val="accent3"/>
              </a:solidFill>
            </a:endParaRPr>
          </a:p>
          <a:p>
            <a:pPr lvl="1"/>
            <a:r>
              <a:rPr lang="fr-FR" dirty="0" smtClean="0"/>
              <a:t>13) Variations nettes des avoirs en monnaie </a:t>
            </a:r>
            <a:r>
              <a:rPr lang="fr-FR" b="1" dirty="0" smtClean="0">
                <a:solidFill>
                  <a:schemeClr val="accent3"/>
                </a:solidFill>
              </a:rPr>
              <a:t>: 135 ; </a:t>
            </a:r>
            <a:r>
              <a:rPr lang="fr-FR" b="1" dirty="0">
                <a:solidFill>
                  <a:schemeClr val="accent5"/>
                </a:solidFill>
              </a:rPr>
              <a:t>opération financière </a:t>
            </a:r>
            <a:endParaRPr lang="fr-FR" b="1" dirty="0" smtClean="0">
              <a:solidFill>
                <a:schemeClr val="accent3"/>
              </a:solidFill>
            </a:endParaRPr>
          </a:p>
          <a:p>
            <a:pPr lvl="1"/>
            <a:r>
              <a:rPr lang="fr-FR" dirty="0" smtClean="0"/>
              <a:t>14) Prêts accordés </a:t>
            </a:r>
            <a:r>
              <a:rPr lang="fr-FR" b="1" dirty="0" smtClean="0">
                <a:solidFill>
                  <a:schemeClr val="accent3"/>
                </a:solidFill>
              </a:rPr>
              <a:t>: 80 ; </a:t>
            </a:r>
            <a:r>
              <a:rPr lang="fr-FR" b="1" dirty="0">
                <a:solidFill>
                  <a:schemeClr val="accent5"/>
                </a:solidFill>
              </a:rPr>
              <a:t>opération </a:t>
            </a:r>
            <a:r>
              <a:rPr lang="fr-FR" b="1" dirty="0" smtClean="0">
                <a:solidFill>
                  <a:schemeClr val="accent5"/>
                </a:solidFill>
              </a:rPr>
              <a:t>financière</a:t>
            </a:r>
            <a:endParaRPr lang="fr-FR" b="1" dirty="0" smtClean="0">
              <a:solidFill>
                <a:schemeClr val="accent3"/>
              </a:solidFill>
            </a:endParaRPr>
          </a:p>
          <a:p>
            <a:pPr lvl="1"/>
            <a:r>
              <a:rPr lang="fr-FR" dirty="0" smtClean="0"/>
              <a:t>15) Impôts liés à la production </a:t>
            </a:r>
            <a:r>
              <a:rPr lang="fr-FR" b="1" dirty="0" smtClean="0">
                <a:solidFill>
                  <a:schemeClr val="accent3"/>
                </a:solidFill>
              </a:rPr>
              <a:t>: 6 ; </a:t>
            </a:r>
            <a:r>
              <a:rPr lang="fr-FR" b="1" dirty="0">
                <a:solidFill>
                  <a:schemeClr val="accent5"/>
                </a:solidFill>
              </a:rPr>
              <a:t>opération de répartition </a:t>
            </a:r>
            <a:endParaRPr lang="fr-FR" b="1" dirty="0" smtClean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71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724700"/>
            <a:ext cx="6984776" cy="5246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640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II- Les </a:t>
            </a:r>
            <a:r>
              <a:rPr lang="fr-FR" dirty="0"/>
              <a:t>opérations </a:t>
            </a:r>
            <a:r>
              <a:rPr lang="fr-FR" dirty="0" smtClean="0"/>
              <a:t>de répartition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La création de biens et services à travers le processus de production donne naissance à des droits économiques qui sont :</a:t>
            </a:r>
          </a:p>
          <a:p>
            <a:pPr lvl="1"/>
            <a:r>
              <a:rPr lang="fr-FR" dirty="0" smtClean="0"/>
              <a:t>répartis entre ceux ayant fourni des facteurs de production ; </a:t>
            </a:r>
          </a:p>
          <a:p>
            <a:pPr lvl="1"/>
            <a:r>
              <a:rPr lang="fr-FR" dirty="0" smtClean="0"/>
              <a:t>et redistribués entre tous les agents économiques par le biais de prélèvements obligatoires, de transferts publics et privés, etc. </a:t>
            </a:r>
          </a:p>
          <a:p>
            <a:r>
              <a:rPr lang="fr-FR" dirty="0" smtClean="0"/>
              <a:t>Dans les opérations de répartition on distingue entre :</a:t>
            </a:r>
          </a:p>
          <a:p>
            <a:pPr lvl="1"/>
            <a:r>
              <a:rPr lang="fr-FR" dirty="0" smtClean="0"/>
              <a:t>1) les opérations de répartition directement liées à la production ; </a:t>
            </a:r>
          </a:p>
          <a:p>
            <a:pPr lvl="1"/>
            <a:r>
              <a:rPr lang="fr-FR" dirty="0" smtClean="0"/>
              <a:t>2) et les autres opérations de répartition du revenu. </a:t>
            </a:r>
          </a:p>
        </p:txBody>
      </p:sp>
    </p:spTree>
    <p:extLst>
      <p:ext uri="{BB962C8B-B14F-4D97-AF65-F5344CB8AC3E}">
        <p14:creationId xmlns:p14="http://schemas.microsoft.com/office/powerpoint/2010/main" val="49735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1) Les opérations de répartition directement liées à la production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Dans les opérations de répartition directement liées à la production on trouve :</a:t>
            </a:r>
          </a:p>
          <a:p>
            <a:pPr lvl="1"/>
            <a:r>
              <a:rPr lang="fr-FR" dirty="0" smtClean="0"/>
              <a:t>les rémunérations salariales ; </a:t>
            </a:r>
          </a:p>
          <a:p>
            <a:pPr lvl="1"/>
            <a:r>
              <a:rPr lang="fr-FR" dirty="0" smtClean="0"/>
              <a:t>la taxe sur la valeur ajoutée ; </a:t>
            </a:r>
          </a:p>
          <a:p>
            <a:pPr lvl="1"/>
            <a:r>
              <a:rPr lang="fr-FR" dirty="0" smtClean="0"/>
              <a:t>les autres impôts indirects ; </a:t>
            </a:r>
          </a:p>
          <a:p>
            <a:pPr lvl="1"/>
            <a:r>
              <a:rPr lang="fr-FR" dirty="0" smtClean="0"/>
              <a:t>les droits et taxes sur les importations ; </a:t>
            </a:r>
          </a:p>
          <a:p>
            <a:pPr lvl="1"/>
            <a:r>
              <a:rPr lang="fr-FR" dirty="0" smtClean="0"/>
              <a:t>et les subventions d’exploitation.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513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rémunérations salariales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Les rémunérations salariales sont payées par les employeurs en contrepartie des prestations de travail fournies par les ménages.</a:t>
            </a:r>
          </a:p>
          <a:p>
            <a:r>
              <a:rPr lang="fr-FR" dirty="0" smtClean="0"/>
              <a:t>Elles contiennent : </a:t>
            </a:r>
          </a:p>
          <a:p>
            <a:pPr lvl="1"/>
            <a:r>
              <a:rPr lang="fr-FR" dirty="0" smtClean="0"/>
              <a:t>les salaires bruts : ce sont les sommes que reçoivent les salariés en contrepartie de leur travail (soit en espèce ou en nature) avant la déduction des cotisations sociales à leur charge et des prélèvements fiscaux à la source. </a:t>
            </a:r>
          </a:p>
          <a:p>
            <a:pPr lvl="1"/>
            <a:r>
              <a:rPr lang="fr-FR" dirty="0" smtClean="0"/>
              <a:t>les cotisations sociales effectives : elles sont à la charge des employeurs et sont versées aux organismes assureurs des salariés ; </a:t>
            </a:r>
          </a:p>
          <a:p>
            <a:pPr lvl="1"/>
            <a:r>
              <a:rPr lang="fr-FR" dirty="0" smtClean="0"/>
              <a:t>et les prestations sociales directes : elles peuvent être fournies aux salariés en dehors de tout circuit de cotisation transitant par les organismes assureurs.</a:t>
            </a:r>
          </a:p>
        </p:txBody>
      </p:sp>
    </p:spTree>
    <p:extLst>
      <p:ext uri="{BB962C8B-B14F-4D97-AF65-F5344CB8AC3E}">
        <p14:creationId xmlns:p14="http://schemas.microsoft.com/office/powerpoint/2010/main" val="355545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taxe sur la valeur ajoutée (TVA)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A l’opposé d’autres impôts, la TVA n’est pas un élément du coût de production. En effet, l’entreprise n’est que l’intermédiaire entre le Trésor et le consommateur final.  </a:t>
            </a:r>
          </a:p>
          <a:p>
            <a:r>
              <a:rPr lang="fr-FR" dirty="0" smtClean="0"/>
              <a:t>La TVA due à l’Etat correspond à la différence entre la TVA facturée (sur les ventes) et la TVA récupérable (sur les achats). </a:t>
            </a:r>
          </a:p>
          <a:p>
            <a:r>
              <a:rPr lang="fr-FR" dirty="0" smtClean="0"/>
              <a:t>Si la TVA facturée est supérieure à la TVA récupérable : il s’agit d’une TVA due qu’il faudra verser à l’Etat. </a:t>
            </a:r>
          </a:p>
          <a:p>
            <a:r>
              <a:rPr lang="fr-FR" dirty="0" smtClean="0"/>
              <a:t>En revanche, si la TVA facturée est inférieur à la TVA récupérable : il s’agit d’un crédit de TVA qu’il faudra reporter sur la TVA du mois suivant.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034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autres impôts indirects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Ce sont des taxes sur les produits et services et qui ne dépendent pas du résultat réalisé par les unités de production. </a:t>
            </a: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353885" y="2492508"/>
            <a:ext cx="8448262" cy="123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mtClean="0"/>
              <a:t>Les droits et taxes sur les importations </a:t>
            </a: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353886" y="3886674"/>
            <a:ext cx="8448262" cy="15997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entury Gothic" panose="020B0502020202020204" pitchFamily="34" charset="0"/>
              <a:buChar char="−"/>
              <a:defRPr sz="20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  <a:defRPr sz="1800" b="0" i="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1600" b="0" i="0" kern="120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v"/>
              <a:defRPr sz="1600" b="0" i="0" kern="12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fr-FR" dirty="0" smtClean="0"/>
              <a:t>Il s’agit des prélèvements effectués par les administrations publiques sur les biens importés avant qu’ils n’entrent sur le territoire économique national.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284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subventions d’exploitation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Il s’agit de transferts de l’administration publique aux unités de production pour alléger le poids des charges d’exploitation et à compenser les insuffisances de recettes.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736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2) Les autres opérations de répartition de revenu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Dans les autres opérations de répartition de revenu on trouve : </a:t>
            </a:r>
          </a:p>
          <a:p>
            <a:pPr lvl="1"/>
            <a:r>
              <a:rPr lang="fr-FR" dirty="0" smtClean="0"/>
              <a:t>les revenus de la propriété et de l’entreprise : il s’agit des intérêts, des revenus de la terre, les revenus des actifs incorporels, les dividendes et les revenus prélevés par les entrepreneurs de quasi-sociétés ; </a:t>
            </a:r>
          </a:p>
          <a:p>
            <a:pPr lvl="1"/>
            <a:r>
              <a:rPr lang="fr-FR" dirty="0" smtClean="0"/>
              <a:t>les opérations d’assurance – dommages : il s’agit du versement des primes et des indemnités couvrant des risques comme les vols, les accidents, etc. </a:t>
            </a:r>
          </a:p>
          <a:p>
            <a:pPr lvl="1"/>
            <a:r>
              <a:rPr lang="fr-FR" dirty="0" smtClean="0"/>
              <a:t>les transferts courants non contractuels : il s’agit de transferts entre unités de production qui portent sur l’impôt sur le revenu, les cotisations sociales, les transferts aux administrations privées, etc. </a:t>
            </a:r>
          </a:p>
          <a:p>
            <a:pPr lvl="1"/>
            <a:r>
              <a:rPr lang="fr-FR" dirty="0" smtClean="0"/>
              <a:t>et les transferts en capital : il s’agit des : </a:t>
            </a:r>
          </a:p>
          <a:p>
            <a:pPr lvl="2"/>
            <a:r>
              <a:rPr lang="fr-FR" dirty="0" smtClean="0"/>
              <a:t>aides à l’investissement ;</a:t>
            </a:r>
          </a:p>
          <a:p>
            <a:pPr lvl="2"/>
            <a:r>
              <a:rPr lang="fr-FR" dirty="0" smtClean="0"/>
              <a:t>des impôts en capital (les produits de l’enregistrement relatifs aux mutations à titre gratuit) ; </a:t>
            </a:r>
          </a:p>
          <a:p>
            <a:pPr lvl="2"/>
            <a:r>
              <a:rPr lang="fr-FR" dirty="0" smtClean="0"/>
              <a:t>et les autres transferts en capital (dommage de guerre par exemple) </a:t>
            </a:r>
          </a:p>
        </p:txBody>
      </p:sp>
    </p:spTree>
    <p:extLst>
      <p:ext uri="{BB962C8B-B14F-4D97-AF65-F5344CB8AC3E}">
        <p14:creationId xmlns:p14="http://schemas.microsoft.com/office/powerpoint/2010/main" val="279827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III- Les opérations financières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Les opérations financières sont relatives à la création, la collecte et la mise en œuvre des moyens de financement nécessaires à l’économie.</a:t>
            </a:r>
          </a:p>
          <a:p>
            <a:r>
              <a:rPr lang="fr-FR" dirty="0" smtClean="0"/>
              <a:t>Il s’agit de la contrepartie des opérations sur les biens et services ou des opérations de répartition. </a:t>
            </a:r>
          </a:p>
          <a:p>
            <a:r>
              <a:rPr lang="fr-FR" dirty="0" smtClean="0"/>
              <a:t>Elles peuvent également concerner la circulation des moyens de paiement. </a:t>
            </a:r>
          </a:p>
          <a:p>
            <a:r>
              <a:rPr lang="fr-FR" dirty="0" smtClean="0"/>
              <a:t>Les opérations financières peuvent être classées en trois catégories : </a:t>
            </a:r>
          </a:p>
          <a:p>
            <a:pPr lvl="1"/>
            <a:r>
              <a:rPr lang="fr-FR" dirty="0" smtClean="0"/>
              <a:t>les instruments de règlement ; </a:t>
            </a:r>
          </a:p>
          <a:p>
            <a:pPr lvl="1"/>
            <a:r>
              <a:rPr lang="fr-FR" dirty="0" smtClean="0"/>
              <a:t>les instruments de placement ; </a:t>
            </a:r>
          </a:p>
          <a:p>
            <a:pPr lvl="1"/>
            <a:r>
              <a:rPr lang="fr-FR" dirty="0" smtClean="0"/>
              <a:t>et les instruments de financement. </a:t>
            </a:r>
          </a:p>
        </p:txBody>
      </p:sp>
    </p:spTree>
    <p:extLst>
      <p:ext uri="{BB962C8B-B14F-4D97-AF65-F5344CB8AC3E}">
        <p14:creationId xmlns:p14="http://schemas.microsoft.com/office/powerpoint/2010/main" val="4935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</TotalTime>
  <Words>1471</Words>
  <Application>Microsoft Office PowerPoint</Application>
  <PresentationFormat>Affichage à l'écran (4:3)</PresentationFormat>
  <Paragraphs>120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Présentation PowerPoint</vt:lpstr>
      <vt:lpstr>II- Les opérations de répartition</vt:lpstr>
      <vt:lpstr>1) Les opérations de répartition directement liées à la production</vt:lpstr>
      <vt:lpstr>Les rémunérations salariales </vt:lpstr>
      <vt:lpstr>La taxe sur la valeur ajoutée (TVA) </vt:lpstr>
      <vt:lpstr>Les autres impôts indirects </vt:lpstr>
      <vt:lpstr>Les subventions d’exploitation </vt:lpstr>
      <vt:lpstr>2) Les autres opérations de répartition de revenu </vt:lpstr>
      <vt:lpstr>III- Les opérations financières </vt:lpstr>
      <vt:lpstr>1) les instruments de règlement </vt:lpstr>
      <vt:lpstr>2) les instruments de placement </vt:lpstr>
      <vt:lpstr>3) les instruments de financement </vt:lpstr>
      <vt:lpstr>Les crédits à court terme </vt:lpstr>
      <vt:lpstr>Les crédits à moyen et long terme</vt:lpstr>
      <vt:lpstr>Application </vt:lpstr>
      <vt:lpstr>Solution 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leila</dc:creator>
  <cp:lastModifiedBy>leila</cp:lastModifiedBy>
  <cp:revision>20</cp:revision>
  <dcterms:created xsi:type="dcterms:W3CDTF">2021-01-15T20:59:45Z</dcterms:created>
  <dcterms:modified xsi:type="dcterms:W3CDTF">2021-01-16T01:15:54Z</dcterms:modified>
</cp:coreProperties>
</file>