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A4F7ECE-9661-4883-8D61-9BEBD293ECE5}" type="datetimeFigureOut">
              <a:rPr lang="fr-FR" smtClean="0"/>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405050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4F7ECE-9661-4883-8D61-9BEBD293ECE5}" type="datetimeFigureOut">
              <a:rPr lang="fr-FR" smtClean="0"/>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574495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4F7ECE-9661-4883-8D61-9BEBD293ECE5}" type="datetimeFigureOut">
              <a:rPr lang="fr-FR" smtClean="0"/>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261181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4F7ECE-9661-4883-8D61-9BEBD293ECE5}" type="datetimeFigureOut">
              <a:rPr lang="fr-FR" smtClean="0"/>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387583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A4F7ECE-9661-4883-8D61-9BEBD293ECE5}" type="datetimeFigureOut">
              <a:rPr lang="fr-FR" smtClean="0"/>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137684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A4F7ECE-9661-4883-8D61-9BEBD293ECE5}" type="datetimeFigureOut">
              <a:rPr lang="fr-FR" smtClean="0"/>
              <a:t>11/01/2021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3595761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A4F7ECE-9661-4883-8D61-9BEBD293ECE5}" type="datetimeFigureOut">
              <a:rPr lang="fr-FR" smtClean="0"/>
              <a:t>11/01/2021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221231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A4F7ECE-9661-4883-8D61-9BEBD293ECE5}" type="datetimeFigureOut">
              <a:rPr lang="fr-FR" smtClean="0"/>
              <a:t>11/01/2021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1938407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4F7ECE-9661-4883-8D61-9BEBD293ECE5}" type="datetimeFigureOut">
              <a:rPr lang="fr-FR" smtClean="0"/>
              <a:t>11/01/2021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2237612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A4F7ECE-9661-4883-8D61-9BEBD293ECE5}" type="datetimeFigureOut">
              <a:rPr lang="fr-FR" smtClean="0"/>
              <a:t>11/01/2021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313807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A4F7ECE-9661-4883-8D61-9BEBD293ECE5}" type="datetimeFigureOut">
              <a:rPr lang="fr-FR" smtClean="0"/>
              <a:t>11/01/2021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B01A045-545A-4B65-9426-91E1077802EE}" type="slidenum">
              <a:rPr lang="fr-FR" smtClean="0"/>
              <a:t>‹N°›</a:t>
            </a:fld>
            <a:endParaRPr lang="fr-FR"/>
          </a:p>
        </p:txBody>
      </p:sp>
    </p:spTree>
    <p:extLst>
      <p:ext uri="{BB962C8B-B14F-4D97-AF65-F5344CB8AC3E}">
        <p14:creationId xmlns:p14="http://schemas.microsoft.com/office/powerpoint/2010/main" val="2608096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F7ECE-9661-4883-8D61-9BEBD293ECE5}" type="datetimeFigureOut">
              <a:rPr lang="fr-FR" smtClean="0"/>
              <a:t>11/01/2021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1A045-545A-4B65-9426-91E1077802EE}" type="slidenum">
              <a:rPr lang="fr-FR" smtClean="0"/>
              <a:t>‹N°›</a:t>
            </a:fld>
            <a:endParaRPr lang="fr-FR"/>
          </a:p>
        </p:txBody>
      </p:sp>
    </p:spTree>
    <p:extLst>
      <p:ext uri="{BB962C8B-B14F-4D97-AF65-F5344CB8AC3E}">
        <p14:creationId xmlns:p14="http://schemas.microsoft.com/office/powerpoint/2010/main" val="1809980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9144" y="2835370"/>
            <a:ext cx="10515600" cy="1325563"/>
          </a:xfrm>
        </p:spPr>
        <p:txBody>
          <a:bodyPr>
            <a:normAutofit fontScale="90000"/>
          </a:bodyPr>
          <a:lstStyle/>
          <a:p>
            <a:pPr algn="ctr"/>
            <a:r>
              <a:rPr lang="fr-FR" b="1" dirty="0">
                <a:solidFill>
                  <a:srgbClr val="FF0000"/>
                </a:solidFill>
              </a:rPr>
              <a:t>La politique </a:t>
            </a:r>
            <a:r>
              <a:rPr lang="fr-FR" b="1" dirty="0" smtClean="0">
                <a:solidFill>
                  <a:srgbClr val="FF0000"/>
                </a:solidFill>
              </a:rPr>
              <a:t>budgétaire</a:t>
            </a:r>
            <a:br>
              <a:rPr lang="fr-FR" b="1" dirty="0" smtClean="0">
                <a:solidFill>
                  <a:srgbClr val="FF0000"/>
                </a:solidFill>
              </a:rPr>
            </a:br>
            <a:r>
              <a:rPr lang="fr-FR" b="1" dirty="0" smtClean="0">
                <a:solidFill>
                  <a:srgbClr val="FF0000"/>
                </a:solidFill>
              </a:rPr>
              <a:t> </a:t>
            </a:r>
            <a:br>
              <a:rPr lang="fr-FR" b="1" dirty="0" smtClean="0">
                <a:solidFill>
                  <a:srgbClr val="FF0000"/>
                </a:solidFill>
              </a:rPr>
            </a:br>
            <a:r>
              <a:rPr lang="fr-FR" b="1" dirty="0" smtClean="0">
                <a:solidFill>
                  <a:srgbClr val="FF0000"/>
                </a:solidFill>
              </a:rPr>
              <a:t>en </a:t>
            </a:r>
            <a:r>
              <a:rPr lang="fr-FR" b="1" dirty="0">
                <a:solidFill>
                  <a:srgbClr val="FF0000"/>
                </a:solidFill>
              </a:rPr>
              <a:t>temps de crise</a:t>
            </a:r>
            <a:br>
              <a:rPr lang="fr-FR" b="1" dirty="0">
                <a:solidFill>
                  <a:srgbClr val="FF0000"/>
                </a:solidFill>
              </a:rPr>
            </a:br>
            <a:endParaRPr lang="fr-FR" b="1" dirty="0">
              <a:solidFill>
                <a:srgbClr val="FF0000"/>
              </a:solidFill>
            </a:endParaRPr>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01</a:t>
            </a:r>
            <a:endParaRPr lang="fr-FR" dirty="0"/>
          </a:p>
        </p:txBody>
      </p:sp>
    </p:spTree>
    <p:extLst>
      <p:ext uri="{BB962C8B-B14F-4D97-AF65-F5344CB8AC3E}">
        <p14:creationId xmlns:p14="http://schemas.microsoft.com/office/powerpoint/2010/main" val="2255247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454024"/>
            <a:ext cx="11099800" cy="6124575"/>
          </a:xfrm>
        </p:spPr>
        <p:txBody>
          <a:bodyPr>
            <a:normAutofit lnSpcReduction="10000"/>
          </a:bodyPr>
          <a:lstStyle/>
          <a:p>
            <a:pPr marL="0" indent="0">
              <a:buNone/>
            </a:pPr>
            <a:r>
              <a:rPr lang="fr-FR" b="1" dirty="0"/>
              <a:t>Ainsi, le déficit (par endettement) aura un impact à la fois sur l’offre et sur la demande :</a:t>
            </a:r>
          </a:p>
          <a:p>
            <a:pPr marL="0" lvl="0" indent="0">
              <a:buNone/>
            </a:pPr>
            <a:r>
              <a:rPr lang="fr-FR" b="1" u="sng" dirty="0">
                <a:solidFill>
                  <a:srgbClr val="FF0000"/>
                </a:solidFill>
              </a:rPr>
              <a:t>sur la demande</a:t>
            </a:r>
            <a:r>
              <a:rPr lang="fr-FR" b="1" dirty="0">
                <a:solidFill>
                  <a:srgbClr val="FF0000"/>
                </a:solidFill>
              </a:rPr>
              <a:t> : </a:t>
            </a:r>
            <a:endParaRPr lang="fr-FR" b="1" dirty="0" smtClean="0">
              <a:solidFill>
                <a:srgbClr val="FF0000"/>
              </a:solidFill>
            </a:endParaRPr>
          </a:p>
          <a:p>
            <a:pPr lvl="0"/>
            <a:r>
              <a:rPr lang="fr-FR" dirty="0" smtClean="0"/>
              <a:t>toutes </a:t>
            </a:r>
            <a:r>
              <a:rPr lang="fr-FR" dirty="0"/>
              <a:t>ces actions se traduiront par une amélioration du revenu et du pouvoir d’achat des ménages (</a:t>
            </a:r>
            <a:r>
              <a:rPr lang="fr-FR" b="1" dirty="0"/>
              <a:t>plus probable pour les petits revenus</a:t>
            </a:r>
            <a:r>
              <a:rPr lang="fr-FR" dirty="0"/>
              <a:t>) et donc stimulera la demande auprès des entreprises (+ de consommation= + de demande=+ de production=+ de création d’emplois). L’amélioration de l’activité économique permettra à l’Etat de récolter plus d’impôts et de taxes qui serviront à absorber le déficit (paiement des dettes…) et d’assurer un retour à l’équilibre budgétaire.</a:t>
            </a:r>
          </a:p>
          <a:p>
            <a:r>
              <a:rPr lang="fr-FR" b="1" dirty="0"/>
              <a:t>Toutefois</a:t>
            </a:r>
            <a:r>
              <a:rPr lang="fr-FR" dirty="0"/>
              <a:t> cela risque d’avoir des effets négatifs si la consommation porte  sur des produits importés, si les ménages épargnent ou se désendettent (population sensible ciblée) plutôt que consommer ou s’ils s’adonnent à des voyages à l’étranger ou s’ils,  si il y a réduction du temps offert par les ménages, si la pression fiscale est compensée par une hausse chez d’autres catégories de ménages…   </a:t>
            </a:r>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10</a:t>
            </a:r>
            <a:endParaRPr lang="fr-FR" dirty="0"/>
          </a:p>
        </p:txBody>
      </p:sp>
    </p:spTree>
    <p:extLst>
      <p:ext uri="{BB962C8B-B14F-4D97-AF65-F5344CB8AC3E}">
        <p14:creationId xmlns:p14="http://schemas.microsoft.com/office/powerpoint/2010/main" val="519623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8800" y="428624"/>
            <a:ext cx="11226800" cy="6022975"/>
          </a:xfrm>
        </p:spPr>
        <p:txBody>
          <a:bodyPr/>
          <a:lstStyle/>
          <a:p>
            <a:pPr lvl="0"/>
            <a:r>
              <a:rPr lang="fr-FR" b="1" u="sng" dirty="0">
                <a:solidFill>
                  <a:srgbClr val="FF0000"/>
                </a:solidFill>
              </a:rPr>
              <a:t>sur l’offre</a:t>
            </a:r>
            <a:r>
              <a:rPr lang="fr-FR" b="1" dirty="0">
                <a:solidFill>
                  <a:srgbClr val="FF0000"/>
                </a:solidFill>
              </a:rPr>
              <a:t> </a:t>
            </a:r>
            <a:r>
              <a:rPr lang="fr-FR" b="1" dirty="0"/>
              <a:t>: </a:t>
            </a:r>
            <a:r>
              <a:rPr lang="fr-FR" dirty="0"/>
              <a:t>la baisse d’impôts sur les sociétés, les aides… visent à baisser les couts et assurer une meilleure compétitivité des entreprises. ainsi ces dernières pourront baisser les prix et vu l’amélioration du pouvoir d’achat, de plus grandes quantité seront vendues donc produites. l’augmentation de la production permettra plus d’investissement et donc créera plus d’emplois et réduira le chômage. </a:t>
            </a:r>
          </a:p>
          <a:p>
            <a:r>
              <a:rPr lang="fr-FR" b="1" dirty="0"/>
              <a:t>Toutefois</a:t>
            </a:r>
            <a:r>
              <a:rPr lang="fr-FR" dirty="0"/>
              <a:t>, cela risque d’avoir des effets négatifs si les entreprises n’investissent pas ou si elles investissent à l’étranger…  </a:t>
            </a:r>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11</a:t>
            </a:r>
            <a:endParaRPr lang="fr-FR" dirty="0"/>
          </a:p>
        </p:txBody>
      </p:sp>
    </p:spTree>
    <p:extLst>
      <p:ext uri="{BB962C8B-B14F-4D97-AF65-F5344CB8AC3E}">
        <p14:creationId xmlns:p14="http://schemas.microsoft.com/office/powerpoint/2010/main" val="3980746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0200" y="301624"/>
            <a:ext cx="11684000" cy="6353175"/>
          </a:xfrm>
        </p:spPr>
        <p:txBody>
          <a:bodyPr>
            <a:normAutofit fontScale="77500" lnSpcReduction="20000"/>
          </a:bodyPr>
          <a:lstStyle/>
          <a:p>
            <a:pPr marL="0" indent="0">
              <a:buNone/>
            </a:pPr>
            <a:r>
              <a:rPr lang="fr-FR" b="1" dirty="0">
                <a:solidFill>
                  <a:srgbClr val="FF0000"/>
                </a:solidFill>
              </a:rPr>
              <a:t>Attention ! il y a </a:t>
            </a:r>
            <a:r>
              <a:rPr lang="fr-FR" b="1" dirty="0" smtClean="0">
                <a:solidFill>
                  <a:srgbClr val="FF0000"/>
                </a:solidFill>
              </a:rPr>
              <a:t>beaucoup de </a:t>
            </a:r>
            <a:r>
              <a:rPr lang="fr-FR" b="1" dirty="0">
                <a:solidFill>
                  <a:srgbClr val="FF0000"/>
                </a:solidFill>
              </a:rPr>
              <a:t>facteurs d’incertitudes qui pèsent sur cet </a:t>
            </a:r>
            <a:r>
              <a:rPr lang="fr-FR" b="1" dirty="0" smtClean="0">
                <a:solidFill>
                  <a:srgbClr val="FF0000"/>
                </a:solidFill>
              </a:rPr>
              <a:t>environnement  économique:</a:t>
            </a:r>
            <a:endParaRPr lang="fr-FR" b="1" dirty="0">
              <a:solidFill>
                <a:srgbClr val="FF0000"/>
              </a:solidFill>
            </a:endParaRPr>
          </a:p>
          <a:p>
            <a:pPr lvl="0"/>
            <a:r>
              <a:rPr lang="fr-FR" dirty="0"/>
              <a:t>les taux </a:t>
            </a:r>
            <a:r>
              <a:rPr lang="fr-FR" dirty="0" smtClean="0"/>
              <a:t>d’intérêts</a:t>
            </a:r>
            <a:endParaRPr lang="fr-FR" dirty="0"/>
          </a:p>
          <a:p>
            <a:pPr lvl="0"/>
            <a:r>
              <a:rPr lang="fr-FR" dirty="0"/>
              <a:t>les prix du </a:t>
            </a:r>
            <a:r>
              <a:rPr lang="fr-FR" dirty="0" smtClean="0"/>
              <a:t>pétrole</a:t>
            </a:r>
            <a:endParaRPr lang="fr-FR" dirty="0"/>
          </a:p>
          <a:p>
            <a:r>
              <a:rPr lang="fr-FR" dirty="0" smtClean="0"/>
              <a:t>Les mesures protectionnistes…</a:t>
            </a:r>
          </a:p>
          <a:p>
            <a:endParaRPr lang="fr-FR" b="1" dirty="0" smtClean="0"/>
          </a:p>
          <a:p>
            <a:r>
              <a:rPr lang="fr-FR" b="1" dirty="0" smtClean="0"/>
              <a:t>N.B. </a:t>
            </a:r>
            <a:r>
              <a:rPr lang="fr-FR" dirty="0" smtClean="0"/>
              <a:t>: </a:t>
            </a:r>
            <a:r>
              <a:rPr lang="fr-FR" dirty="0"/>
              <a:t>le trop d’interventionnisme étatique (ou une hausse des dépenses publiques) peut déclencher un effet d’éviction </a:t>
            </a:r>
            <a:r>
              <a:rPr lang="fr-FR" dirty="0" err="1"/>
              <a:t>c-a-d</a:t>
            </a:r>
            <a:r>
              <a:rPr lang="fr-FR" dirty="0"/>
              <a:t> une chute de la consommation privée et de l’investissement privé.  L’éviction peut être :</a:t>
            </a:r>
          </a:p>
          <a:p>
            <a:pPr marL="0" indent="0">
              <a:buNone/>
            </a:pPr>
            <a:r>
              <a:rPr lang="fr-FR" dirty="0"/>
              <a:t> - directe : dans une économie de plein emploi, si les recettes émanent d’une </a:t>
            </a:r>
            <a:r>
              <a:rPr lang="fr-FR" b="1" dirty="0"/>
              <a:t>augmentation d’impôts</a:t>
            </a:r>
            <a:r>
              <a:rPr lang="fr-FR" dirty="0"/>
              <a:t>, il y aura une chute de la </a:t>
            </a:r>
            <a:r>
              <a:rPr lang="fr-FR" b="1" dirty="0"/>
              <a:t>demande de consommation</a:t>
            </a:r>
            <a:endParaRPr lang="fr-FR" dirty="0"/>
          </a:p>
          <a:p>
            <a:pPr marL="0" indent="0">
              <a:buNone/>
            </a:pPr>
            <a:r>
              <a:rPr lang="fr-FR" dirty="0"/>
              <a:t>- indirecte dite aussi financière : l’éviction peut avoir un double impact négatif dans le cas d’une politique monétaire neutre:</a:t>
            </a:r>
          </a:p>
          <a:p>
            <a:pPr lvl="1"/>
            <a:r>
              <a:rPr lang="fr-FR" dirty="0" smtClean="0"/>
              <a:t> </a:t>
            </a:r>
            <a:r>
              <a:rPr lang="fr-FR" dirty="0"/>
              <a:t>le déficit budgétaire financé par les emprunts contractés par l’Etat va faire que les </a:t>
            </a:r>
            <a:r>
              <a:rPr lang="fr-FR" b="1" dirty="0"/>
              <a:t>taux d’intérêt subiront une hausse</a:t>
            </a:r>
            <a:r>
              <a:rPr lang="fr-FR" dirty="0"/>
              <a:t> qui fera baisser les investissements privés. </a:t>
            </a:r>
          </a:p>
          <a:p>
            <a:pPr lvl="1"/>
            <a:r>
              <a:rPr lang="fr-FR" dirty="0" smtClean="0"/>
              <a:t>les </a:t>
            </a:r>
            <a:r>
              <a:rPr lang="fr-FR" dirty="0"/>
              <a:t>sommes empruntées par l’Etat sur les marchés financiers (bons du trésor, obligations…considérés comme sûrs par les investisseurs) constituent un manque à investir dans le secteur privé puisque l’épargne n’est pas investie dans des investissements productifs. </a:t>
            </a:r>
          </a:p>
          <a:p>
            <a:r>
              <a:rPr lang="fr-FR" dirty="0" smtClean="0"/>
              <a:t>l’effet </a:t>
            </a:r>
            <a:r>
              <a:rPr lang="fr-FR" dirty="0"/>
              <a:t>psychosociologique : si l’Etat investit dans certains secteurs stratégiques de l’économie, cela dissuadera certains agents économiques d’y investir préférant ne pas avoir pour concurrent une entreprise étatique.  </a:t>
            </a:r>
          </a:p>
          <a:p>
            <a:endParaRPr lang="fr-FR" dirty="0"/>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12</a:t>
            </a:r>
            <a:endParaRPr lang="fr-FR" dirty="0"/>
          </a:p>
        </p:txBody>
      </p:sp>
    </p:spTree>
    <p:extLst>
      <p:ext uri="{BB962C8B-B14F-4D97-AF65-F5344CB8AC3E}">
        <p14:creationId xmlns:p14="http://schemas.microsoft.com/office/powerpoint/2010/main" val="3455549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b="1" u="sng" dirty="0">
                <a:solidFill>
                  <a:srgbClr val="FF0000"/>
                </a:solidFill>
              </a:rPr>
              <a:t>3.2 La politique de rigueur</a:t>
            </a:r>
            <a:r>
              <a:rPr lang="fr-FR" b="1" dirty="0"/>
              <a:t> </a:t>
            </a:r>
            <a:r>
              <a:rPr lang="fr-FR" dirty="0"/>
              <a:t>: c’est une politique restrictive qui se justifie quand les indicateurs de l’activité économique sont au vert : une forte croissance, des revenus élevés des agents économiques (entreprises et ménages), un pouvoir d’achat fort élevé générant une demande globale forte...  </a:t>
            </a:r>
          </a:p>
          <a:p>
            <a:r>
              <a:rPr lang="fr-FR" b="1" u="sng" dirty="0"/>
              <a:t>- Les recettes</a:t>
            </a:r>
            <a:r>
              <a:rPr lang="fr-FR" dirty="0"/>
              <a:t> : L’Etat cherchera à récolter plus d’impôts et de taxes quand l’économie va au mieux : plus d’impôts sur les sociétés pour les entreprises, plus d’impôts sur les revenus pour les ménages… cela permet d’amenuiser toute forte pression inflationniste qui pourrait résulter d’une brusque croissance de l’activité économique. La hausse des impôts amenuisera le fort pouvoir d’achat et diminuera le risque de voir une forte demande s’opérer auprès des entreprises. </a:t>
            </a:r>
          </a:p>
          <a:p>
            <a:r>
              <a:rPr lang="fr-FR" b="1" u="sng" dirty="0"/>
              <a:t>-les dépenses</a:t>
            </a:r>
            <a:r>
              <a:rPr lang="fr-FR" dirty="0"/>
              <a:t> : L’Etat cherchera à diminuer ses dépenses (moins de contractuels, moins d’investissements…) ce qui aura pour conséquence d’absorber les précédents déficits budgétaires par amélioration des comptes publics. </a:t>
            </a:r>
          </a:p>
          <a:p>
            <a:r>
              <a:rPr lang="fr-FR" dirty="0"/>
              <a:t>Ainsi à travers la politique de rigueur, l’Etat aura atteint son double objectif :  la maitrise de la pression inflationniste et le rétablissement des comptes publics. </a:t>
            </a:r>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smtClean="0"/>
              <a:t>13</a:t>
            </a:r>
            <a:endParaRPr lang="fr-FR" dirty="0"/>
          </a:p>
        </p:txBody>
      </p:sp>
    </p:spTree>
    <p:extLst>
      <p:ext uri="{BB962C8B-B14F-4D97-AF65-F5344CB8AC3E}">
        <p14:creationId xmlns:p14="http://schemas.microsoft.com/office/powerpoint/2010/main" val="3512639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35400" y="-346075"/>
            <a:ext cx="10515600" cy="1325563"/>
          </a:xfrm>
        </p:spPr>
        <p:txBody>
          <a:bodyPr/>
          <a:lstStyle/>
          <a:p>
            <a:r>
              <a:rPr lang="fr-FR" b="1" dirty="0" smtClean="0">
                <a:solidFill>
                  <a:srgbClr val="FF0000"/>
                </a:solidFill>
              </a:rPr>
              <a:t>Politique économique</a:t>
            </a:r>
            <a:endParaRPr lang="fr-FR" b="1" dirty="0">
              <a:solidFill>
                <a:srgbClr val="FF0000"/>
              </a:solidFill>
            </a:endParaRPr>
          </a:p>
        </p:txBody>
      </p:sp>
      <p:sp>
        <p:nvSpPr>
          <p:cNvPr id="4" name="Flèche vers le bas 3"/>
          <p:cNvSpPr/>
          <p:nvPr/>
        </p:nvSpPr>
        <p:spPr>
          <a:xfrm rot="2238886">
            <a:off x="4652741" y="500326"/>
            <a:ext cx="504967" cy="177121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5" name="Flèche vers le bas 4"/>
          <p:cNvSpPr/>
          <p:nvPr/>
        </p:nvSpPr>
        <p:spPr>
          <a:xfrm rot="18676857">
            <a:off x="6235206" y="379292"/>
            <a:ext cx="504967" cy="1992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2812827" y="2222618"/>
            <a:ext cx="232012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Politique structurelle</a:t>
            </a:r>
            <a:endParaRPr lang="fr-FR" dirty="0"/>
          </a:p>
        </p:txBody>
      </p:sp>
      <p:sp>
        <p:nvSpPr>
          <p:cNvPr id="7" name="ZoneTexte 6"/>
          <p:cNvSpPr txBox="1"/>
          <p:nvPr/>
        </p:nvSpPr>
        <p:spPr>
          <a:xfrm>
            <a:off x="6111910" y="2243328"/>
            <a:ext cx="2582097"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Politique conjoncturelle</a:t>
            </a:r>
            <a:endParaRPr lang="fr-FR" dirty="0"/>
          </a:p>
        </p:txBody>
      </p:sp>
      <p:cxnSp>
        <p:nvCxnSpPr>
          <p:cNvPr id="9" name="Connecteur droit avec flèche 8"/>
          <p:cNvCxnSpPr/>
          <p:nvPr/>
        </p:nvCxnSpPr>
        <p:spPr>
          <a:xfrm flipH="1">
            <a:off x="6523630" y="2784143"/>
            <a:ext cx="682388" cy="106452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7206018" y="2860343"/>
            <a:ext cx="802943" cy="91212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5642879" y="4027862"/>
            <a:ext cx="1460311" cy="646331"/>
          </a:xfrm>
          <a:prstGeom prst="rect">
            <a:avLst/>
          </a:prstGeom>
          <a:noFill/>
        </p:spPr>
        <p:txBody>
          <a:bodyPr wrap="square" rtlCol="0">
            <a:spAutoFit/>
          </a:bodyPr>
          <a:lstStyle/>
          <a:p>
            <a:r>
              <a:rPr lang="fr-FR" b="1" dirty="0" smtClean="0"/>
              <a:t>Politique budgétaire</a:t>
            </a:r>
            <a:endParaRPr lang="fr-FR" b="1" dirty="0"/>
          </a:p>
        </p:txBody>
      </p:sp>
      <p:sp>
        <p:nvSpPr>
          <p:cNvPr id="13" name="ZoneTexte 12"/>
          <p:cNvSpPr txBox="1"/>
          <p:nvPr/>
        </p:nvSpPr>
        <p:spPr>
          <a:xfrm>
            <a:off x="7402958" y="4063588"/>
            <a:ext cx="1460311" cy="646331"/>
          </a:xfrm>
          <a:prstGeom prst="rect">
            <a:avLst/>
          </a:prstGeom>
          <a:noFill/>
        </p:spPr>
        <p:txBody>
          <a:bodyPr wrap="square" rtlCol="0">
            <a:spAutoFit/>
          </a:bodyPr>
          <a:lstStyle/>
          <a:p>
            <a:r>
              <a:rPr lang="fr-FR" dirty="0" smtClean="0"/>
              <a:t>Politique monétaire</a:t>
            </a:r>
            <a:endParaRPr lang="fr-FR" dirty="0"/>
          </a:p>
        </p:txBody>
      </p:sp>
      <p:sp>
        <p:nvSpPr>
          <p:cNvPr id="14" name="ZoneTexte 13"/>
          <p:cNvSpPr txBox="1"/>
          <p:nvPr/>
        </p:nvSpPr>
        <p:spPr>
          <a:xfrm>
            <a:off x="9163037" y="4246223"/>
            <a:ext cx="1125416" cy="369332"/>
          </a:xfrm>
          <a:prstGeom prst="rect">
            <a:avLst/>
          </a:prstGeom>
          <a:noFill/>
        </p:spPr>
        <p:txBody>
          <a:bodyPr wrap="square" rtlCol="0">
            <a:spAutoFit/>
          </a:bodyPr>
          <a:lstStyle/>
          <a:p>
            <a:r>
              <a:rPr lang="fr-FR" dirty="0" err="1" smtClean="0"/>
              <a:t>etc</a:t>
            </a:r>
            <a:endParaRPr lang="fr-FR" dirty="0"/>
          </a:p>
        </p:txBody>
      </p:sp>
      <p:sp>
        <p:nvSpPr>
          <p:cNvPr id="15" name="Rectangle 14"/>
          <p:cNvSpPr/>
          <p:nvPr/>
        </p:nvSpPr>
        <p:spPr>
          <a:xfrm>
            <a:off x="2163870" y="5204857"/>
            <a:ext cx="9401908" cy="1200329"/>
          </a:xfrm>
          <a:prstGeom prst="rect">
            <a:avLst/>
          </a:prstGeom>
        </p:spPr>
        <p:txBody>
          <a:bodyPr wrap="square">
            <a:spAutoFit/>
          </a:bodyPr>
          <a:lstStyle/>
          <a:p>
            <a:r>
              <a:rPr lang="fr-FR" b="0" i="0" dirty="0" smtClean="0">
                <a:solidFill>
                  <a:srgbClr val="222222"/>
                </a:solidFill>
                <a:effectLst/>
                <a:latin typeface="Muli"/>
              </a:rPr>
              <a:t>La politique budgétaire </a:t>
            </a:r>
            <a:r>
              <a:rPr lang="fr-FR" b="0" i="0" dirty="0" smtClean="0">
                <a:solidFill>
                  <a:srgbClr val="222222"/>
                </a:solidFill>
                <a:effectLst/>
                <a:latin typeface="Muli"/>
                <a:sym typeface="Wingdings" panose="05000000000000000000" pitchFamily="2" charset="2"/>
              </a:rPr>
              <a:t> un des </a:t>
            </a:r>
            <a:r>
              <a:rPr lang="fr-FR" b="0" i="0" dirty="0" smtClean="0">
                <a:solidFill>
                  <a:srgbClr val="222222"/>
                </a:solidFill>
                <a:effectLst/>
                <a:latin typeface="Muli"/>
              </a:rPr>
              <a:t>principaux instruments de la politique économique conjoncturelle. . </a:t>
            </a:r>
          </a:p>
          <a:p>
            <a:r>
              <a:rPr lang="fr-FR" b="0" i="0" dirty="0" smtClean="0">
                <a:solidFill>
                  <a:srgbClr val="222222"/>
                </a:solidFill>
                <a:effectLst/>
                <a:latin typeface="Muli"/>
              </a:rPr>
              <a:t>Elle consiste à utiliser le budget de l’État pour agir sur la conjoncture économique en vue d’atteindre les objectifs assignés</a:t>
            </a:r>
            <a:endParaRPr lang="fr-FR" dirty="0"/>
          </a:p>
        </p:txBody>
      </p:sp>
      <p:sp>
        <p:nvSpPr>
          <p:cNvPr id="16" name="ZoneTexte 15"/>
          <p:cNvSpPr txBox="1"/>
          <p:nvPr/>
        </p:nvSpPr>
        <p:spPr>
          <a:xfrm>
            <a:off x="11394744" y="6073254"/>
            <a:ext cx="533399" cy="369332"/>
          </a:xfrm>
          <a:prstGeom prst="rect">
            <a:avLst/>
          </a:prstGeom>
          <a:noFill/>
        </p:spPr>
        <p:txBody>
          <a:bodyPr wrap="square" rtlCol="0">
            <a:spAutoFit/>
          </a:bodyPr>
          <a:lstStyle/>
          <a:p>
            <a:r>
              <a:rPr lang="fr-FR" dirty="0" smtClean="0"/>
              <a:t>02</a:t>
            </a:r>
            <a:endParaRPr lang="fr-FR" dirty="0"/>
          </a:p>
        </p:txBody>
      </p:sp>
    </p:spTree>
    <p:extLst>
      <p:ext uri="{BB962C8B-B14F-4D97-AF65-F5344CB8AC3E}">
        <p14:creationId xmlns:p14="http://schemas.microsoft.com/office/powerpoint/2010/main" val="191790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dirty="0" smtClean="0"/>
              <a:t>Jusqu’à la crise de 1929, l’Etat n’intervenait pas dans l’économie mais se suffisait au financement des administrations. </a:t>
            </a:r>
          </a:p>
          <a:p>
            <a:r>
              <a:rPr lang="fr-FR" dirty="0" smtClean="0"/>
              <a:t>Après la crise de 1929 et sous l’impulsion d’économistes (comme Keynes), l’Etat va utiliser son budget comme de </a:t>
            </a:r>
            <a:r>
              <a:rPr lang="fr-FR" dirty="0"/>
              <a:t>la politique économique. </a:t>
            </a:r>
            <a:endParaRPr lang="fr-FR" dirty="0" smtClean="0"/>
          </a:p>
          <a:p>
            <a:r>
              <a:rPr lang="fr-FR" dirty="0" smtClean="0"/>
              <a:t>Le budget de l’Etat a un impact sur la demande des agents économiques (investissement, consommation…) et donc sur l’activité économique:</a:t>
            </a:r>
          </a:p>
          <a:p>
            <a:pPr lvl="1"/>
            <a:r>
              <a:rPr lang="fr-FR" dirty="0" smtClean="0"/>
              <a:t>En cas de récession, le budget de l’Etat peut être utilisé pour relancer l’activité économique (politique </a:t>
            </a:r>
            <a:r>
              <a:rPr lang="fr-FR" dirty="0"/>
              <a:t>de relance </a:t>
            </a:r>
            <a:r>
              <a:rPr lang="fr-FR" dirty="0" smtClean="0"/>
              <a:t>budgétaire). </a:t>
            </a:r>
          </a:p>
          <a:p>
            <a:pPr lvl="1"/>
            <a:r>
              <a:rPr lang="fr-FR" dirty="0" smtClean="0"/>
              <a:t>En cas de surchauffe, </a:t>
            </a:r>
            <a:r>
              <a:rPr lang="fr-FR" dirty="0" smtClean="0"/>
              <a:t>le budget de l’Etat peut être utilisé pour freiner l’activité économique pour éviter une forte inflation ou un grave déficit extérieur</a:t>
            </a:r>
            <a:r>
              <a:rPr lang="fr-FR" dirty="0"/>
              <a:t> </a:t>
            </a:r>
            <a:r>
              <a:rPr lang="fr-FR" dirty="0" smtClean="0"/>
              <a:t>( politique </a:t>
            </a:r>
            <a:r>
              <a:rPr lang="fr-FR" dirty="0"/>
              <a:t>de rigueur </a:t>
            </a:r>
            <a:r>
              <a:rPr lang="fr-FR" dirty="0" smtClean="0"/>
              <a:t>budgétaire).</a:t>
            </a:r>
            <a:endParaRPr lang="fr-FR" dirty="0"/>
          </a:p>
          <a:p>
            <a:r>
              <a:rPr lang="fr-FR" dirty="0" smtClean="0"/>
              <a:t> </a:t>
            </a:r>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03</a:t>
            </a:r>
            <a:endParaRPr lang="fr-FR" dirty="0"/>
          </a:p>
        </p:txBody>
      </p:sp>
    </p:spTree>
    <p:extLst>
      <p:ext uri="{BB962C8B-B14F-4D97-AF65-F5344CB8AC3E}">
        <p14:creationId xmlns:p14="http://schemas.microsoft.com/office/powerpoint/2010/main" val="2294986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1 généralités</a:t>
            </a:r>
            <a:r>
              <a:rPr lang="fr-FR" dirty="0" smtClean="0">
                <a:solidFill>
                  <a:srgbClr val="FF0000"/>
                </a:solidFill>
              </a:rPr>
              <a:t> : </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dirty="0" smtClean="0"/>
              <a:t>De </a:t>
            </a:r>
            <a:r>
              <a:rPr lang="fr-FR" dirty="0"/>
              <a:t>nos jours, l’intervention de l’Etat ne se résume plus aux seules fonctions classiques : sécurité, justice, ordre, éducation… Le développement socio-économique, technologique, environnemental… passe aussi par l’utilisation d’une politique économique. </a:t>
            </a:r>
          </a:p>
          <a:p>
            <a:r>
              <a:rPr lang="fr-FR" dirty="0"/>
              <a:t>Nous retrouvons de façon indirecte les finances publiques dans toutes nos activités quotidiennes.  Si nous nous déplaçons en voiture, nous naviguons sur internet, nous avons recours à l’électricité… c’est qu’il y a derrière cela les une politique </a:t>
            </a:r>
            <a:r>
              <a:rPr lang="fr-FR" dirty="0" smtClean="0"/>
              <a:t>économique publique </a:t>
            </a:r>
            <a:r>
              <a:rPr lang="fr-FR" dirty="0"/>
              <a:t>avec un ensemble d’investissements en infrastructures routières, énergétiques… </a:t>
            </a:r>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04</a:t>
            </a:r>
            <a:endParaRPr lang="fr-FR" dirty="0"/>
          </a:p>
        </p:txBody>
      </p:sp>
    </p:spTree>
    <p:extLst>
      <p:ext uri="{BB962C8B-B14F-4D97-AF65-F5344CB8AC3E}">
        <p14:creationId xmlns:p14="http://schemas.microsoft.com/office/powerpoint/2010/main" val="400844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En vue de réaliser les grands équilibres macro économiques (maitrise du taux d’inflation et </a:t>
            </a:r>
            <a:r>
              <a:rPr lang="fr-FR" b="1" dirty="0"/>
              <a:t>stabilité des prix</a:t>
            </a:r>
            <a:r>
              <a:rPr lang="fr-FR" dirty="0"/>
              <a:t>,  la création d’emplois et la réduction du </a:t>
            </a:r>
            <a:r>
              <a:rPr lang="fr-FR" b="1" dirty="0"/>
              <a:t>taux de chômage,  une meilleure répartition équitable des revenus, la croissance et le développement socio-économique,  l’équilibre de la balance commerciale…), l’Etat aura recours :</a:t>
            </a:r>
            <a:endParaRPr lang="fr-FR" dirty="0"/>
          </a:p>
          <a:p>
            <a:pPr lvl="0"/>
            <a:r>
              <a:rPr lang="fr-FR" dirty="0"/>
              <a:t>à court terme à la </a:t>
            </a:r>
            <a:r>
              <a:rPr lang="fr-FR" b="1" dirty="0"/>
              <a:t>politique conjoncturelle</a:t>
            </a:r>
            <a:r>
              <a:rPr lang="fr-FR" dirty="0"/>
              <a:t> </a:t>
            </a:r>
          </a:p>
          <a:p>
            <a:pPr lvl="0"/>
            <a:r>
              <a:rPr lang="fr-FR" dirty="0"/>
              <a:t>à moyen et long terme à la </a:t>
            </a:r>
            <a:r>
              <a:rPr lang="fr-FR" b="1" dirty="0"/>
              <a:t>politique structurelle</a:t>
            </a:r>
            <a:r>
              <a:rPr lang="fr-FR" dirty="0"/>
              <a:t>.</a:t>
            </a:r>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05</a:t>
            </a:r>
            <a:endParaRPr lang="fr-FR" dirty="0"/>
          </a:p>
        </p:txBody>
      </p:sp>
    </p:spTree>
    <p:extLst>
      <p:ext uri="{BB962C8B-B14F-4D97-AF65-F5344CB8AC3E}">
        <p14:creationId xmlns:p14="http://schemas.microsoft.com/office/powerpoint/2010/main" val="26604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2 La politique conjoncturelle </a:t>
            </a:r>
            <a:endParaRPr lang="fr-FR" b="1" dirty="0">
              <a:solidFill>
                <a:srgbClr val="FF0000"/>
              </a:solidFill>
            </a:endParaRPr>
          </a:p>
        </p:txBody>
      </p:sp>
      <p:sp>
        <p:nvSpPr>
          <p:cNvPr id="3" name="Espace réservé du contenu 2"/>
          <p:cNvSpPr>
            <a:spLocks noGrp="1"/>
          </p:cNvSpPr>
          <p:nvPr>
            <p:ph idx="1"/>
          </p:nvPr>
        </p:nvSpPr>
        <p:spPr/>
        <p:txBody>
          <a:bodyPr/>
          <a:lstStyle/>
          <a:p>
            <a:pPr marL="0" indent="0">
              <a:buNone/>
            </a:pPr>
            <a:r>
              <a:rPr lang="fr-FR" dirty="0" smtClean="0"/>
              <a:t>De court terme, elle </a:t>
            </a:r>
            <a:r>
              <a:rPr lang="fr-FR" dirty="0"/>
              <a:t>est composée de:</a:t>
            </a:r>
          </a:p>
          <a:p>
            <a:pPr lvl="0"/>
            <a:r>
              <a:rPr lang="fr-FR" b="1" dirty="0" smtClean="0"/>
              <a:t>La politique budgétaire</a:t>
            </a:r>
            <a:r>
              <a:rPr lang="fr-FR" dirty="0"/>
              <a:t> : les recettes et les dépenses seront utilisées pour réguler l’activité économique </a:t>
            </a:r>
          </a:p>
          <a:p>
            <a:pPr lvl="0"/>
            <a:r>
              <a:rPr lang="fr-FR" b="1" dirty="0"/>
              <a:t>la politique monétaire</a:t>
            </a:r>
            <a:r>
              <a:rPr lang="fr-FR" dirty="0"/>
              <a:t> : elle relève de la banque centrale (la variation des taux d’intérêts directeurs…) </a:t>
            </a:r>
          </a:p>
          <a:p>
            <a:r>
              <a:rPr lang="fr-FR" dirty="0"/>
              <a:t>Les recettes et les dépenses publiques  sont des </a:t>
            </a:r>
            <a:r>
              <a:rPr lang="fr-FR" b="1" dirty="0"/>
              <a:t>instruments de régulation</a:t>
            </a:r>
            <a:r>
              <a:rPr lang="fr-FR" dirty="0"/>
              <a:t> de l’acticité économique (on parle aussi </a:t>
            </a:r>
            <a:r>
              <a:rPr lang="fr-FR" b="1" dirty="0"/>
              <a:t>d’instruments stabilisateurs</a:t>
            </a:r>
            <a:r>
              <a:rPr lang="fr-FR" dirty="0"/>
              <a:t> permettant de modérer les brusques fluctuations liées aux cycles d’activités économiques).  </a:t>
            </a:r>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06</a:t>
            </a:r>
            <a:endParaRPr lang="fr-FR" dirty="0"/>
          </a:p>
        </p:txBody>
      </p:sp>
    </p:spTree>
    <p:extLst>
      <p:ext uri="{BB962C8B-B14F-4D97-AF65-F5344CB8AC3E}">
        <p14:creationId xmlns:p14="http://schemas.microsoft.com/office/powerpoint/2010/main" val="327201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lstStyle/>
          <a:p>
            <a:pPr algn="ctr"/>
            <a:r>
              <a:rPr lang="fr-FR" b="1" dirty="0" smtClean="0">
                <a:solidFill>
                  <a:srgbClr val="FF0000"/>
                </a:solidFill>
              </a:rPr>
              <a:t>3 les 2 types de politiques budgétaires :</a:t>
            </a:r>
            <a:endParaRPr lang="fr-FR" b="1" dirty="0">
              <a:solidFill>
                <a:srgbClr val="FF0000"/>
              </a:solidFill>
            </a:endParaRPr>
          </a:p>
        </p:txBody>
      </p:sp>
      <p:sp>
        <p:nvSpPr>
          <p:cNvPr id="3" name="Espace réservé du contenu 2"/>
          <p:cNvSpPr>
            <a:spLocks noGrp="1"/>
          </p:cNvSpPr>
          <p:nvPr>
            <p:ph idx="1"/>
          </p:nvPr>
        </p:nvSpPr>
        <p:spPr>
          <a:xfrm>
            <a:off x="660400" y="1325562"/>
            <a:ext cx="10998200" cy="5100637"/>
          </a:xfrm>
        </p:spPr>
        <p:txBody>
          <a:bodyPr>
            <a:normAutofit fontScale="85000" lnSpcReduction="20000"/>
          </a:bodyPr>
          <a:lstStyle/>
          <a:p>
            <a:pPr marL="0" indent="0">
              <a:buNone/>
            </a:pPr>
            <a:r>
              <a:rPr lang="fr-FR" b="1" dirty="0" smtClean="0"/>
              <a:t>la </a:t>
            </a:r>
            <a:r>
              <a:rPr lang="fr-FR" b="1" dirty="0"/>
              <a:t>politique de relance et la politique de rigueur</a:t>
            </a:r>
            <a:r>
              <a:rPr lang="fr-FR" dirty="0"/>
              <a:t>.</a:t>
            </a:r>
          </a:p>
          <a:p>
            <a:pPr marL="0" indent="0">
              <a:buNone/>
            </a:pPr>
            <a:endParaRPr lang="fr-FR" b="1" u="sng" dirty="0" smtClean="0"/>
          </a:p>
          <a:p>
            <a:pPr marL="0" indent="0">
              <a:buNone/>
            </a:pPr>
            <a:r>
              <a:rPr lang="fr-FR" b="1" u="sng" dirty="0" smtClean="0">
                <a:solidFill>
                  <a:srgbClr val="FF0000"/>
                </a:solidFill>
              </a:rPr>
              <a:t>3.1La </a:t>
            </a:r>
            <a:r>
              <a:rPr lang="fr-FR" b="1" u="sng" dirty="0">
                <a:solidFill>
                  <a:srgbClr val="FF0000"/>
                </a:solidFill>
              </a:rPr>
              <a:t>politique de relance</a:t>
            </a:r>
            <a:r>
              <a:rPr lang="fr-FR" b="1" dirty="0"/>
              <a:t> </a:t>
            </a:r>
            <a:r>
              <a:rPr lang="fr-FR" dirty="0"/>
              <a:t>: elle s’impose dans plusieurs cas comme par exemple :</a:t>
            </a:r>
          </a:p>
          <a:p>
            <a:pPr marL="0" indent="0">
              <a:buNone/>
            </a:pPr>
            <a:r>
              <a:rPr lang="fr-FR" b="1" dirty="0"/>
              <a:t>- la récession</a:t>
            </a:r>
            <a:r>
              <a:rPr lang="fr-FR" dirty="0"/>
              <a:t> : le ralentissement du rythme de la croissance ;</a:t>
            </a:r>
          </a:p>
          <a:p>
            <a:pPr marL="0" indent="0">
              <a:buNone/>
            </a:pPr>
            <a:r>
              <a:rPr lang="fr-FR" dirty="0"/>
              <a:t>- </a:t>
            </a:r>
            <a:r>
              <a:rPr lang="fr-FR" b="1" dirty="0"/>
              <a:t>le recul du PIB sur deux trimestres consécutifs</a:t>
            </a:r>
            <a:r>
              <a:rPr lang="fr-FR" dirty="0"/>
              <a:t> ;</a:t>
            </a:r>
          </a:p>
          <a:p>
            <a:pPr marL="0" indent="0">
              <a:buNone/>
            </a:pPr>
            <a:r>
              <a:rPr lang="fr-FR" b="1" dirty="0"/>
              <a:t>- l’insuffisance de la demande globale (peu de consommation) liée à la chute du pouvoir d’achat, aux faibles revenus… ;</a:t>
            </a:r>
            <a:endParaRPr lang="fr-FR" dirty="0"/>
          </a:p>
          <a:p>
            <a:pPr marL="0" indent="0">
              <a:buNone/>
            </a:pPr>
            <a:r>
              <a:rPr lang="fr-FR" b="1" dirty="0"/>
              <a:t>-le manque d’investissement du secteur privé ;</a:t>
            </a:r>
            <a:endParaRPr lang="fr-FR" dirty="0"/>
          </a:p>
          <a:p>
            <a:pPr marL="0" indent="0">
              <a:buNone/>
            </a:pPr>
            <a:r>
              <a:rPr lang="fr-FR" b="1" dirty="0"/>
              <a:t>-l’équilibre de sous emploi </a:t>
            </a:r>
            <a:r>
              <a:rPr lang="fr-FR" b="1" dirty="0" smtClean="0"/>
              <a:t>: </a:t>
            </a:r>
            <a:r>
              <a:rPr lang="fr-FR" b="1" dirty="0" err="1" smtClean="0"/>
              <a:t>cad</a:t>
            </a:r>
            <a:r>
              <a:rPr lang="fr-FR" b="1" dirty="0"/>
              <a:t> qu’on retrouve à la fois:</a:t>
            </a:r>
            <a:endParaRPr lang="fr-FR" dirty="0"/>
          </a:p>
          <a:p>
            <a:pPr marL="0" indent="0">
              <a:buNone/>
            </a:pPr>
            <a:r>
              <a:rPr lang="fr-FR" b="1" dirty="0" smtClean="0"/>
              <a:t>	* </a:t>
            </a:r>
            <a:r>
              <a:rPr lang="fr-FR" b="1" dirty="0"/>
              <a:t>un équilibre sur le marche des biens (</a:t>
            </a:r>
            <a:r>
              <a:rPr lang="fr-FR" b="1" dirty="0" err="1"/>
              <a:t>Db</a:t>
            </a:r>
            <a:r>
              <a:rPr lang="fr-FR" b="1" dirty="0"/>
              <a:t>=Ob) : les entreprises ajustent leur production en fonction de la relative faible demande du </a:t>
            </a:r>
            <a:r>
              <a:rPr lang="fr-FR" b="1" dirty="0" smtClean="0"/>
              <a:t>marché </a:t>
            </a:r>
            <a:r>
              <a:rPr lang="fr-FR" b="1" dirty="0"/>
              <a:t>en ayant recours à peu de main d’œuvre ;</a:t>
            </a:r>
            <a:endParaRPr lang="fr-FR" dirty="0"/>
          </a:p>
          <a:p>
            <a:pPr marL="0" indent="0">
              <a:buNone/>
            </a:pPr>
            <a:r>
              <a:rPr lang="fr-FR" b="1" dirty="0" smtClean="0"/>
              <a:t>	* </a:t>
            </a:r>
            <a:r>
              <a:rPr lang="fr-FR" b="1" dirty="0"/>
              <a:t>un  déséquilibre sur le marche du travail (</a:t>
            </a:r>
            <a:r>
              <a:rPr lang="fr-FR" b="1" dirty="0" err="1"/>
              <a:t>Ot</a:t>
            </a:r>
            <a:r>
              <a:rPr lang="fr-FR" b="1" dirty="0"/>
              <a:t> </a:t>
            </a:r>
            <a:r>
              <a:rPr lang="fr-FR" b="1" dirty="0" smtClean="0"/>
              <a:t>(ménages)&gt;</a:t>
            </a:r>
            <a:r>
              <a:rPr lang="fr-FR" b="1" dirty="0" err="1"/>
              <a:t>Dt</a:t>
            </a:r>
            <a:r>
              <a:rPr lang="fr-FR" b="1" dirty="0"/>
              <a:t>) : il y a un chômage</a:t>
            </a:r>
            <a:endParaRPr lang="fr-FR" dirty="0"/>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07</a:t>
            </a:r>
            <a:endParaRPr lang="fr-FR" dirty="0"/>
          </a:p>
        </p:txBody>
      </p:sp>
    </p:spTree>
    <p:extLst>
      <p:ext uri="{BB962C8B-B14F-4D97-AF65-F5344CB8AC3E}">
        <p14:creationId xmlns:p14="http://schemas.microsoft.com/office/powerpoint/2010/main" val="138089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6400" y="352424"/>
            <a:ext cx="11506200" cy="6149975"/>
          </a:xfrm>
        </p:spPr>
        <p:txBody>
          <a:bodyPr>
            <a:normAutofit/>
          </a:bodyPr>
          <a:lstStyle/>
          <a:p>
            <a:pPr marL="0" indent="0">
              <a:buNone/>
            </a:pPr>
            <a:r>
              <a:rPr lang="fr-FR" b="1" u="sng" dirty="0"/>
              <a:t>En jouant sur le déficit public, l’Etat va utiliser :</a:t>
            </a:r>
            <a:endParaRPr lang="fr-FR" sz="2400" dirty="0"/>
          </a:p>
          <a:p>
            <a:pPr lvl="0"/>
            <a:r>
              <a:rPr lang="fr-FR" b="1" dirty="0">
                <a:solidFill>
                  <a:srgbClr val="FF0000"/>
                </a:solidFill>
              </a:rPr>
              <a:t>les dépenses :</a:t>
            </a:r>
            <a:endParaRPr lang="fr-FR" sz="2400" b="1" dirty="0">
              <a:solidFill>
                <a:srgbClr val="FF0000"/>
              </a:solidFill>
            </a:endParaRPr>
          </a:p>
          <a:p>
            <a:pPr lvl="1"/>
            <a:r>
              <a:rPr lang="fr-FR" dirty="0"/>
              <a:t>s’adonner à l’investissement public pour stimuler l’activité économique  (université, barrage, hôpital…) en escomptant </a:t>
            </a:r>
            <a:r>
              <a:rPr lang="fr-FR" b="1" dirty="0"/>
              <a:t>l’effet multiplicateur (de Keynes</a:t>
            </a:r>
            <a:r>
              <a:rPr lang="fr-FR" dirty="0"/>
              <a:t>) par vagues successives (en injectant 10 milliards de </a:t>
            </a:r>
            <a:r>
              <a:rPr lang="fr-FR" dirty="0" err="1"/>
              <a:t>dh</a:t>
            </a:r>
            <a:r>
              <a:rPr lang="fr-FR" dirty="0"/>
              <a:t> , à un premier niveau 9 milliards seront dépensés et 1 épargné ; à un second niveau sur les 9 milliards , 8 seront dépensés et 1 épargné… </a:t>
            </a:r>
            <a:r>
              <a:rPr lang="fr-FR" dirty="0" err="1"/>
              <a:t>etc</a:t>
            </a:r>
            <a:r>
              <a:rPr lang="fr-FR" dirty="0"/>
              <a:t>). Ainsi, par exemple, en injectant 10 milliards de </a:t>
            </a:r>
            <a:r>
              <a:rPr lang="fr-FR" dirty="0" err="1"/>
              <a:t>dh</a:t>
            </a:r>
            <a:r>
              <a:rPr lang="fr-FR" dirty="0"/>
              <a:t>, on se retrouvera avec des dizaines de milliards de richesse en plus (ce que l’on désigne par la </a:t>
            </a:r>
            <a:r>
              <a:rPr lang="fr-FR" b="1" dirty="0"/>
              <a:t>propension marginale à consommer</a:t>
            </a:r>
            <a:r>
              <a:rPr lang="fr-FR" dirty="0"/>
              <a:t>) ;</a:t>
            </a:r>
            <a:endParaRPr lang="fr-FR" sz="2000" dirty="0"/>
          </a:p>
          <a:p>
            <a:pPr lvl="1"/>
            <a:r>
              <a:rPr lang="fr-FR" dirty="0"/>
              <a:t>accroitre ses dépenses publiques en créant  plus de postes de fonctionnaires ;</a:t>
            </a:r>
            <a:endParaRPr lang="fr-FR" sz="2000" dirty="0"/>
          </a:p>
          <a:p>
            <a:pPr lvl="1"/>
            <a:r>
              <a:rPr lang="fr-FR" dirty="0"/>
              <a:t>rehausser les salaires, </a:t>
            </a:r>
            <a:endParaRPr lang="fr-FR" sz="2000" dirty="0"/>
          </a:p>
          <a:p>
            <a:r>
              <a:rPr lang="fr-FR" dirty="0"/>
              <a:t>accroitre les aides pour contrer le chômage et verser des subventions sous conditions aux entreprises (par exemple, sous réserve qu’ils l’utilisent pour la recherche et développement …)</a:t>
            </a:r>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08</a:t>
            </a:r>
            <a:endParaRPr lang="fr-FR" dirty="0"/>
          </a:p>
        </p:txBody>
      </p:sp>
    </p:spTree>
    <p:extLst>
      <p:ext uri="{BB962C8B-B14F-4D97-AF65-F5344CB8AC3E}">
        <p14:creationId xmlns:p14="http://schemas.microsoft.com/office/powerpoint/2010/main" val="3384910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r>
              <a:rPr lang="fr-FR" b="1" dirty="0">
                <a:solidFill>
                  <a:srgbClr val="FF0000"/>
                </a:solidFill>
              </a:rPr>
              <a:t>les recettes : </a:t>
            </a:r>
            <a:endParaRPr lang="fr-FR" sz="2400" b="1" dirty="0">
              <a:solidFill>
                <a:srgbClr val="FF0000"/>
              </a:solidFill>
            </a:endParaRPr>
          </a:p>
          <a:p>
            <a:pPr lvl="1"/>
            <a:r>
              <a:rPr lang="fr-FR" b="1" dirty="0"/>
              <a:t>diminuer les impôts pour certaines catégories de ménages</a:t>
            </a:r>
            <a:r>
              <a:rPr lang="fr-FR" dirty="0"/>
              <a:t> pour stimuler la consommation et donc pour encourager la production et l’investissement ;</a:t>
            </a:r>
            <a:endParaRPr lang="fr-FR" sz="2000" dirty="0"/>
          </a:p>
          <a:p>
            <a:pPr lvl="1"/>
            <a:r>
              <a:rPr lang="fr-FR" b="1" dirty="0"/>
              <a:t>augmenter les impôts à d’autres catégories pour réduire le déficit budgétaire et financer les dépenses d’investissement</a:t>
            </a:r>
            <a:r>
              <a:rPr lang="fr-FR" dirty="0"/>
              <a:t> (en infrastructures de communication, transport…) ;</a:t>
            </a:r>
            <a:endParaRPr lang="fr-FR" sz="2000" dirty="0"/>
          </a:p>
          <a:p>
            <a:pPr lvl="1"/>
            <a:r>
              <a:rPr lang="fr-FR" b="1" dirty="0"/>
              <a:t>mettre en place une nouvelle taxation pour modifier le comportement des agents économiques</a:t>
            </a:r>
            <a:r>
              <a:rPr lang="fr-FR" dirty="0"/>
              <a:t> (incitation ou dissuasion)</a:t>
            </a:r>
            <a:endParaRPr lang="fr-FR" sz="2000" dirty="0"/>
          </a:p>
          <a:p>
            <a:endParaRPr lang="fr-FR" dirty="0"/>
          </a:p>
        </p:txBody>
      </p:sp>
      <p:sp>
        <p:nvSpPr>
          <p:cNvPr id="4" name="ZoneTexte 3"/>
          <p:cNvSpPr txBox="1"/>
          <p:nvPr/>
        </p:nvSpPr>
        <p:spPr>
          <a:xfrm>
            <a:off x="11394744" y="6073254"/>
            <a:ext cx="533399" cy="369332"/>
          </a:xfrm>
          <a:prstGeom prst="rect">
            <a:avLst/>
          </a:prstGeom>
          <a:noFill/>
        </p:spPr>
        <p:txBody>
          <a:bodyPr wrap="square" rtlCol="0">
            <a:spAutoFit/>
          </a:bodyPr>
          <a:lstStyle/>
          <a:p>
            <a:r>
              <a:rPr lang="fr-FR" dirty="0" smtClean="0"/>
              <a:t>09</a:t>
            </a:r>
            <a:endParaRPr lang="fr-FR" dirty="0"/>
          </a:p>
        </p:txBody>
      </p:sp>
    </p:spTree>
    <p:extLst>
      <p:ext uri="{BB962C8B-B14F-4D97-AF65-F5344CB8AC3E}">
        <p14:creationId xmlns:p14="http://schemas.microsoft.com/office/powerpoint/2010/main" val="28465422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326</Words>
  <Application>Microsoft Office PowerPoint</Application>
  <PresentationFormat>Grand écran</PresentationFormat>
  <Paragraphs>81</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Muli</vt:lpstr>
      <vt:lpstr>Wingdings</vt:lpstr>
      <vt:lpstr>Thème Office</vt:lpstr>
      <vt:lpstr>La politique budgétaire   en temps de crise </vt:lpstr>
      <vt:lpstr>Politique économique</vt:lpstr>
      <vt:lpstr>Présentation PowerPoint</vt:lpstr>
      <vt:lpstr>1 généralités : </vt:lpstr>
      <vt:lpstr>Présentation PowerPoint</vt:lpstr>
      <vt:lpstr>2 La politique conjoncturelle </vt:lpstr>
      <vt:lpstr>3 les 2 types de politiques budgétaires :</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Politique économique</dc:title>
  <dc:creator>HP</dc:creator>
  <cp:lastModifiedBy>HP</cp:lastModifiedBy>
  <cp:revision>8</cp:revision>
  <dcterms:created xsi:type="dcterms:W3CDTF">2021-01-11T12:50:05Z</dcterms:created>
  <dcterms:modified xsi:type="dcterms:W3CDTF">2021-01-11T13:44:35Z</dcterms:modified>
</cp:coreProperties>
</file>