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4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410281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2551778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695897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123924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91440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1383602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346415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4182039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1079805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1683112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9632E54-ED43-4804-A903-D63089B27020}" type="datetimeFigureOut">
              <a:rPr lang="fr-FR" smtClean="0"/>
              <a:pPr/>
              <a:t>11/01/2021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DCDE11-B2BB-4931-8A01-5289A7963B7B}" type="slidenum">
              <a:rPr lang="fr-FR" smtClean="0"/>
              <a:pPr/>
              <a:t>‹N°›</a:t>
            </a:fld>
            <a:endParaRPr lang="fr-FR"/>
          </a:p>
        </p:txBody>
      </p:sp>
    </p:spTree>
    <p:extLst>
      <p:ext uri="{BB962C8B-B14F-4D97-AF65-F5344CB8AC3E}">
        <p14:creationId xmlns:p14="http://schemas.microsoft.com/office/powerpoint/2010/main" val="2321643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632E54-ED43-4804-A903-D63089B27020}" type="datetimeFigureOut">
              <a:rPr lang="fr-FR" smtClean="0"/>
              <a:pPr/>
              <a:t>11/01/2021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CDE11-B2BB-4931-8A01-5289A7963B7B}" type="slidenum">
              <a:rPr lang="fr-FR" smtClean="0"/>
              <a:pPr/>
              <a:t>‹N°›</a:t>
            </a:fld>
            <a:endParaRPr lang="fr-FR"/>
          </a:p>
        </p:txBody>
      </p:sp>
    </p:spTree>
    <p:extLst>
      <p:ext uri="{BB962C8B-B14F-4D97-AF65-F5344CB8AC3E}">
        <p14:creationId xmlns:p14="http://schemas.microsoft.com/office/powerpoint/2010/main" val="2036735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884237"/>
            <a:ext cx="9144000" cy="2387600"/>
          </a:xfrm>
        </p:spPr>
        <p:txBody>
          <a:bodyPr>
            <a:normAutofit/>
          </a:bodyPr>
          <a:lstStyle/>
          <a:p>
            <a:r>
              <a:rPr lang="fr-FR" sz="3600" b="1" dirty="0" smtClean="0">
                <a:solidFill>
                  <a:srgbClr val="FF0000"/>
                </a:solidFill>
              </a:rPr>
              <a:t>Le </a:t>
            </a:r>
            <a:r>
              <a:rPr lang="fr-FR" sz="3600" b="1" dirty="0">
                <a:solidFill>
                  <a:srgbClr val="FF0000"/>
                </a:solidFill>
              </a:rPr>
              <a:t>Japon </a:t>
            </a:r>
            <a:r>
              <a:rPr lang="fr-FR" sz="3600" b="1" dirty="0" smtClean="0">
                <a:solidFill>
                  <a:srgbClr val="FF0000"/>
                </a:solidFill>
              </a:rPr>
              <a:t/>
            </a:r>
            <a:br>
              <a:rPr lang="fr-FR" sz="3600" b="1" dirty="0" smtClean="0">
                <a:solidFill>
                  <a:srgbClr val="FF0000"/>
                </a:solidFill>
              </a:rPr>
            </a:br>
            <a:r>
              <a:rPr lang="fr-FR" sz="3600" b="1" dirty="0" smtClean="0">
                <a:solidFill>
                  <a:srgbClr val="FF0000"/>
                </a:solidFill>
              </a:rPr>
              <a:t>les </a:t>
            </a:r>
            <a:r>
              <a:rPr lang="fr-FR" sz="3600" b="1" dirty="0">
                <a:solidFill>
                  <a:srgbClr val="FF0000"/>
                </a:solidFill>
              </a:rPr>
              <a:t>contraintes du mode de développement </a:t>
            </a:r>
            <a:endParaRPr lang="fr-FR" sz="3600" b="1" dirty="0">
              <a:solidFill>
                <a:srgbClr val="FF0000"/>
              </a:solidFill>
            </a:endParaRPr>
          </a:p>
        </p:txBody>
      </p:sp>
      <p:pic>
        <p:nvPicPr>
          <p:cNvPr id="1026" name="Picture 2"/>
          <p:cNvPicPr>
            <a:picLocks noChangeAspect="1" noChangeArrowheads="1"/>
          </p:cNvPicPr>
          <p:nvPr/>
        </p:nvPicPr>
        <p:blipFill>
          <a:blip r:embed="rId2"/>
          <a:srcRect/>
          <a:stretch>
            <a:fillRect/>
          </a:stretch>
        </p:blipFill>
        <p:spPr bwMode="auto">
          <a:xfrm>
            <a:off x="8001000" y="3904916"/>
            <a:ext cx="3810000" cy="2546684"/>
          </a:xfrm>
          <a:prstGeom prst="rect">
            <a:avLst/>
          </a:prstGeom>
          <a:noFill/>
          <a:ln w="9525">
            <a:noFill/>
            <a:miter lim="800000"/>
            <a:headEnd/>
            <a:tailEnd/>
          </a:ln>
          <a:effectLst/>
        </p:spPr>
      </p:pic>
      <p:pic>
        <p:nvPicPr>
          <p:cNvPr id="1028" name="Picture 4" descr="https://encrypted-tbn0.gstatic.com/images?q=tbn:ANd9GcSUkW117hoHPCAzMJQg2om1r2V8j9N78JplWgVs39C9weOvS-x_&amp;s"/>
          <p:cNvPicPr>
            <a:picLocks noChangeAspect="1" noChangeArrowheads="1"/>
          </p:cNvPicPr>
          <p:nvPr/>
        </p:nvPicPr>
        <p:blipFill>
          <a:blip r:embed="rId3"/>
          <a:srcRect/>
          <a:stretch>
            <a:fillRect/>
          </a:stretch>
        </p:blipFill>
        <p:spPr bwMode="auto">
          <a:xfrm>
            <a:off x="4270375" y="2159000"/>
            <a:ext cx="3318351" cy="2208213"/>
          </a:xfrm>
          <a:prstGeom prst="rect">
            <a:avLst/>
          </a:prstGeom>
          <a:noFill/>
        </p:spPr>
      </p:pic>
      <p:pic>
        <p:nvPicPr>
          <p:cNvPr id="1030" name="Picture 6" descr="Image associée"/>
          <p:cNvPicPr>
            <a:picLocks noChangeAspect="1" noChangeArrowheads="1"/>
          </p:cNvPicPr>
          <p:nvPr/>
        </p:nvPicPr>
        <p:blipFill>
          <a:blip r:embed="rId4" cstate="print"/>
          <a:srcRect/>
          <a:stretch>
            <a:fillRect/>
          </a:stretch>
        </p:blipFill>
        <p:spPr bwMode="auto">
          <a:xfrm>
            <a:off x="330200" y="4089400"/>
            <a:ext cx="3691284" cy="2463800"/>
          </a:xfrm>
          <a:prstGeom prst="rect">
            <a:avLst/>
          </a:prstGeom>
          <a:noFill/>
        </p:spPr>
      </p:pic>
    </p:spTree>
    <p:extLst>
      <p:ext uri="{BB962C8B-B14F-4D97-AF65-F5344CB8AC3E}">
        <p14:creationId xmlns:p14="http://schemas.microsoft.com/office/powerpoint/2010/main" val="51894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Japon c’est aussi une culture qui s’est peu à peu exportée: par ex, les mangas (art de la BD) qui vont devenir un symbole de la culture du Japon , qui s’exporte </a:t>
            </a:r>
          </a:p>
          <a:p>
            <a:r>
              <a:rPr lang="fr-FR" dirty="0" smtClean="0"/>
              <a:t>Même si le Japon n’est pas aussi fort pour la diffusion de sa culture que les U.S.A, c’est un pays que l’on retrouve dans nos vies quotidiennes…  (T.V. , consoles…)</a:t>
            </a:r>
          </a:p>
          <a:p>
            <a:r>
              <a:rPr lang="fr-FR" dirty="0" smtClean="0"/>
              <a:t>Le Japon c’est aussi la gastronomie (j’adore les sushis) les restaurants japonais sont présents dans le monde entier </a:t>
            </a:r>
          </a:p>
          <a:p>
            <a:r>
              <a:rPr lang="fr-FR" dirty="0" smtClean="0"/>
              <a:t>La mode: Le grand couturier Kenzo qui est un grand représentant de la culture japonaise</a:t>
            </a:r>
          </a:p>
          <a:p>
            <a:endParaRPr lang="fr-FR" dirty="0"/>
          </a:p>
        </p:txBody>
      </p:sp>
    </p:spTree>
    <p:extLst>
      <p:ext uri="{BB962C8B-B14F-4D97-AF65-F5344CB8AC3E}">
        <p14:creationId xmlns:p14="http://schemas.microsoft.com/office/powerpoint/2010/main" val="2115975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8534"/>
            <a:ext cx="10515600" cy="1325563"/>
          </a:xfrm>
        </p:spPr>
        <p:txBody>
          <a:bodyPr>
            <a:normAutofit/>
          </a:bodyPr>
          <a:lstStyle/>
          <a:p>
            <a:pPr algn="ctr"/>
            <a:r>
              <a:rPr lang="fr-FR" sz="3200" b="1" dirty="0" smtClean="0">
                <a:solidFill>
                  <a:srgbClr val="FF0000"/>
                </a:solidFill>
              </a:rPr>
              <a:t>Le Japon face à la crise</a:t>
            </a:r>
            <a:endParaRPr lang="fr-FR" sz="3200" b="1" dirty="0">
              <a:solidFill>
                <a:srgbClr val="FF0000"/>
              </a:solidFill>
            </a:endParaRPr>
          </a:p>
        </p:txBody>
      </p:sp>
      <p:sp>
        <p:nvSpPr>
          <p:cNvPr id="3" name="Espace réservé du contenu 2"/>
          <p:cNvSpPr>
            <a:spLocks noGrp="1"/>
          </p:cNvSpPr>
          <p:nvPr>
            <p:ph idx="1"/>
          </p:nvPr>
        </p:nvSpPr>
        <p:spPr>
          <a:xfrm>
            <a:off x="488005" y="1107029"/>
            <a:ext cx="11087910" cy="5138128"/>
          </a:xfrm>
        </p:spPr>
        <p:txBody>
          <a:bodyPr>
            <a:normAutofit/>
          </a:bodyPr>
          <a:lstStyle/>
          <a:p>
            <a:r>
              <a:rPr lang="fr-FR" dirty="0" smtClean="0"/>
              <a:t>3</a:t>
            </a:r>
            <a:r>
              <a:rPr lang="fr-FR" baseline="30000" dirty="0" smtClean="0"/>
              <a:t>ème</a:t>
            </a:r>
            <a:r>
              <a:rPr lang="fr-FR" dirty="0" smtClean="0"/>
              <a:t> puissance </a:t>
            </a:r>
            <a:r>
              <a:rPr lang="fr-FR" dirty="0" err="1" smtClean="0"/>
              <a:t>eco</a:t>
            </a:r>
            <a:r>
              <a:rPr lang="fr-FR" dirty="0" smtClean="0"/>
              <a:t> et fin : 5000 MM de $ P.I.B. en 2018</a:t>
            </a:r>
          </a:p>
          <a:p>
            <a:r>
              <a:rPr lang="fr-FR" dirty="0" smtClean="0"/>
              <a:t>Patrimoine financier domestique exceptionnel: 28000 MM de $ d’actifs financiers (600% du P.I.B. détenu par les acteurs privés (</a:t>
            </a:r>
            <a:r>
              <a:rPr lang="fr-FR" dirty="0" err="1" smtClean="0"/>
              <a:t>menages</a:t>
            </a:r>
            <a:r>
              <a:rPr lang="fr-FR" dirty="0" smtClean="0"/>
              <a:t> et entreprises) </a:t>
            </a:r>
          </a:p>
          <a:p>
            <a:r>
              <a:rPr lang="fr-FR" dirty="0" smtClean="0"/>
              <a:t>Leader en R&amp;D: premier fournisseur et exportateur de </a:t>
            </a:r>
            <a:r>
              <a:rPr lang="fr-FR" dirty="0"/>
              <a:t>robots </a:t>
            </a:r>
            <a:r>
              <a:rPr lang="fr-FR" dirty="0" smtClean="0"/>
              <a:t>industriels</a:t>
            </a:r>
          </a:p>
          <a:p>
            <a:r>
              <a:rPr lang="fr-FR" dirty="0" smtClean="0"/>
              <a:t>Le 1</a:t>
            </a:r>
            <a:r>
              <a:rPr lang="fr-FR" baseline="30000" dirty="0" smtClean="0"/>
              <a:t>er</a:t>
            </a:r>
            <a:r>
              <a:rPr lang="fr-FR" dirty="0" smtClean="0"/>
              <a:t> </a:t>
            </a:r>
            <a:r>
              <a:rPr lang="fr-FR" dirty="0" err="1" smtClean="0"/>
              <a:t>detenteur</a:t>
            </a:r>
            <a:r>
              <a:rPr lang="fr-FR" dirty="0" smtClean="0"/>
              <a:t> de brevets au monde</a:t>
            </a:r>
            <a:endParaRPr lang="fr-FR" dirty="0"/>
          </a:p>
          <a:p>
            <a:r>
              <a:rPr lang="fr-FR" dirty="0" smtClean="0"/>
              <a:t>Dette publique 240% le P.I.B. </a:t>
            </a:r>
            <a:r>
              <a:rPr lang="fr-FR" dirty="0" smtClean="0">
                <a:sym typeface="Wingdings" panose="05000000000000000000" pitchFamily="2" charset="2"/>
              </a:rPr>
              <a:t> hausse des dépenses publiques et diminution des recettes suites aux chocs (90’, crise des </a:t>
            </a:r>
            <a:r>
              <a:rPr lang="fr-FR" dirty="0" err="1" smtClean="0">
                <a:sym typeface="Wingdings" panose="05000000000000000000" pitchFamily="2" charset="2"/>
              </a:rPr>
              <a:t>subprime</a:t>
            </a:r>
            <a:r>
              <a:rPr lang="fr-FR" dirty="0" smtClean="0">
                <a:sym typeface="Wingdings" panose="05000000000000000000" pitchFamily="2" charset="2"/>
              </a:rPr>
              <a:t> 2008, Fukushima…) </a:t>
            </a:r>
            <a:endParaRPr lang="fr-FR" dirty="0" smtClean="0"/>
          </a:p>
        </p:txBody>
      </p:sp>
    </p:spTree>
    <p:extLst>
      <p:ext uri="{BB962C8B-B14F-4D97-AF65-F5344CB8AC3E}">
        <p14:creationId xmlns:p14="http://schemas.microsoft.com/office/powerpoint/2010/main" val="1177043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fr-FR" dirty="0"/>
              <a:t>Depuis </a:t>
            </a:r>
            <a:r>
              <a:rPr lang="fr-FR" dirty="0" err="1"/>
              <a:t>qq</a:t>
            </a:r>
            <a:r>
              <a:rPr lang="fr-FR" dirty="0"/>
              <a:t> années , le JP fait face à la croise comme tous les pays du monde ; depuis </a:t>
            </a:r>
            <a:r>
              <a:rPr lang="fr-FR" dirty="0" err="1"/>
              <a:t>qq</a:t>
            </a:r>
            <a:r>
              <a:rPr lang="fr-FR" dirty="0"/>
              <a:t> années, le JP semble moins performant  (+0,85% en 2018)</a:t>
            </a:r>
          </a:p>
          <a:p>
            <a:r>
              <a:rPr lang="fr-FR" dirty="0"/>
              <a:t>Le P.I.B. du japon a peu à peu stagné sans que le JP voit sa richesse baisser ; il n’augmente plus sa richesse comme auparavant (avant 95); Il n’ y a plus de dynamisme comme avant.</a:t>
            </a:r>
          </a:p>
          <a:p>
            <a:r>
              <a:rPr lang="fr-FR" dirty="0"/>
              <a:t>Cette crise de l’économie japonaise est aussi liée à la population japonaise: c’est certes une population qui vit le plus au monde (espérance de vie) mais cette population a tendance à </a:t>
            </a:r>
            <a:r>
              <a:rPr lang="fr-FR" dirty="0" smtClean="0"/>
              <a:t>baisser depuis 2008: 300 000 en moins par année (</a:t>
            </a:r>
            <a:r>
              <a:rPr lang="fr-FR" dirty="0" err="1" smtClean="0"/>
              <a:t>auj</a:t>
            </a:r>
            <a:r>
              <a:rPr lang="fr-FR" dirty="0" smtClean="0"/>
              <a:t> 126 M d’</a:t>
            </a:r>
            <a:r>
              <a:rPr lang="fr-FR" dirty="0" err="1" smtClean="0"/>
              <a:t>hab</a:t>
            </a:r>
            <a:r>
              <a:rPr lang="fr-FR" dirty="0" smtClean="0"/>
              <a:t>; en 2100 il ne seront plus que 60M d’</a:t>
            </a:r>
            <a:r>
              <a:rPr lang="fr-FR" dirty="0" err="1" smtClean="0"/>
              <a:t>hab</a:t>
            </a:r>
            <a:r>
              <a:rPr lang="fr-FR" dirty="0" smtClean="0"/>
              <a:t>) </a:t>
            </a:r>
            <a:r>
              <a:rPr lang="fr-FR" dirty="0"/>
              <a:t>; consommation des </a:t>
            </a:r>
            <a:r>
              <a:rPr lang="fr-FR" dirty="0" err="1"/>
              <a:t>menages</a:t>
            </a:r>
            <a:r>
              <a:rPr lang="fr-FR" dirty="0"/>
              <a:t> = 56% du P.I.B. japonais</a:t>
            </a:r>
          </a:p>
          <a:p>
            <a:r>
              <a:rPr lang="fr-FR" dirty="0"/>
              <a:t>on rencontre au Japon plus de personnes âgées que de jeunes ; les japonais font peu d’enfants </a:t>
            </a:r>
            <a:r>
              <a:rPr lang="fr-FR" dirty="0" smtClean="0">
                <a:sym typeface="Wingdings" panose="05000000000000000000" pitchFamily="2" charset="2"/>
              </a:rPr>
              <a:t></a:t>
            </a:r>
            <a:r>
              <a:rPr lang="fr-FR" dirty="0" smtClean="0"/>
              <a:t> </a:t>
            </a:r>
            <a:r>
              <a:rPr lang="fr-FR" dirty="0"/>
              <a:t>problème de main d’œuvre, de </a:t>
            </a:r>
            <a:r>
              <a:rPr lang="fr-FR" dirty="0" smtClean="0"/>
              <a:t>dynamisme (</a:t>
            </a:r>
            <a:r>
              <a:rPr lang="fr-FR" dirty="0" err="1" smtClean="0"/>
              <a:t>economie</a:t>
            </a:r>
            <a:r>
              <a:rPr lang="fr-FR" dirty="0" smtClean="0"/>
              <a:t> qui est en quasi </a:t>
            </a:r>
            <a:r>
              <a:rPr lang="fr-FR" dirty="0" err="1" smtClean="0"/>
              <a:t>plien</a:t>
            </a:r>
            <a:r>
              <a:rPr lang="fr-FR" dirty="0" smtClean="0"/>
              <a:t> emploi avec 2,4% de </a:t>
            </a:r>
            <a:r>
              <a:rPr lang="fr-FR" dirty="0" err="1" smtClean="0"/>
              <a:t>chomage</a:t>
            </a:r>
            <a:r>
              <a:rPr lang="fr-FR" dirty="0" smtClean="0"/>
              <a:t>) et un e pénurie de main d’œuvre (taux de participation des femmes de 71 à 75 %) </a:t>
            </a:r>
          </a:p>
          <a:p>
            <a:r>
              <a:rPr lang="fr-FR" dirty="0" smtClean="0"/>
              <a:t>Malgré un inflation quasi nulle (0,05%) et une pénurie de main d’œuvre les salaires moyens ont baissé // environ 40% des employés travaillent en C.D.D. (peu rémunéré et moins protecteur)</a:t>
            </a:r>
            <a:endParaRPr lang="fr-FR" dirty="0"/>
          </a:p>
          <a:p>
            <a:r>
              <a:rPr lang="fr-FR" dirty="0"/>
              <a:t>Une pop° qui devient âgée n’a plus les mêmes capacités à innover, à inventer qu’une pop° jeune et dynamique. </a:t>
            </a:r>
          </a:p>
          <a:p>
            <a:endParaRPr lang="fr-FR" dirty="0"/>
          </a:p>
        </p:txBody>
      </p:sp>
    </p:spTree>
    <p:extLst>
      <p:ext uri="{BB962C8B-B14F-4D97-AF65-F5344CB8AC3E}">
        <p14:creationId xmlns:p14="http://schemas.microsoft.com/office/powerpoint/2010/main" val="261795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Problèmes économiques+ problèmes de démographie </a:t>
            </a:r>
            <a:r>
              <a:rPr lang="fr-FR" dirty="0" smtClean="0">
                <a:sym typeface="Wingdings" panose="05000000000000000000" pitchFamily="2" charset="2"/>
              </a:rPr>
              <a:t> ont entrainé le JP dans une stagnation </a:t>
            </a:r>
          </a:p>
          <a:p>
            <a:r>
              <a:rPr lang="fr-FR" dirty="0" smtClean="0">
                <a:sym typeface="Wingdings" panose="05000000000000000000" pitchFamily="2" charset="2"/>
              </a:rPr>
              <a:t>D’autre part, des catastrophes naturelles ont </a:t>
            </a:r>
            <a:r>
              <a:rPr lang="fr-FR" dirty="0" err="1" smtClean="0">
                <a:sym typeface="Wingdings" panose="05000000000000000000" pitchFamily="2" charset="2"/>
              </a:rPr>
              <a:t>empeché</a:t>
            </a:r>
            <a:r>
              <a:rPr lang="fr-FR" dirty="0" smtClean="0">
                <a:sym typeface="Wingdings" panose="05000000000000000000" pitchFamily="2" charset="2"/>
              </a:rPr>
              <a:t> le JP de se reconstruire; le tsunami de mars 2011 a ravagé le JP et entrainé une catastrophe nucléaire à Fukushima ont endetté le JP à un point tel qu’il est presque en faillite (la catastrophe de Fukushima a montré les faiblesses du JP) </a:t>
            </a:r>
          </a:p>
          <a:p>
            <a:r>
              <a:rPr lang="fr-FR" dirty="0" smtClean="0">
                <a:sym typeface="Wingdings" panose="05000000000000000000" pitchFamily="2" charset="2"/>
              </a:rPr>
              <a:t>Malgré tout, le JP reste un pays dynamique capable d’innover, d’inventer et grâce à sa mentalité cherche à aller de l’avant.</a:t>
            </a:r>
            <a:endParaRPr lang="fr-FR" dirty="0"/>
          </a:p>
        </p:txBody>
      </p:sp>
    </p:spTree>
    <p:extLst>
      <p:ext uri="{BB962C8B-B14F-4D97-AF65-F5344CB8AC3E}">
        <p14:creationId xmlns:p14="http://schemas.microsoft.com/office/powerpoint/2010/main" val="2669066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7445"/>
            <a:ext cx="10515600" cy="1325563"/>
          </a:xfrm>
        </p:spPr>
        <p:txBody>
          <a:bodyPr/>
          <a:lstStyle/>
          <a:p>
            <a:pPr algn="ctr"/>
            <a:r>
              <a:rPr lang="fr-FR" b="1" dirty="0" smtClean="0">
                <a:solidFill>
                  <a:srgbClr val="FF0000"/>
                </a:solidFill>
              </a:rPr>
              <a:t>Un territoire coupé en 2</a:t>
            </a:r>
            <a:endParaRPr lang="fr-FR" b="1" dirty="0">
              <a:solidFill>
                <a:srgbClr val="FF0000"/>
              </a:solidFill>
            </a:endParaRPr>
          </a:p>
        </p:txBody>
      </p:sp>
      <p:sp>
        <p:nvSpPr>
          <p:cNvPr id="3" name="Espace réservé du contenu 2"/>
          <p:cNvSpPr>
            <a:spLocks noGrp="1"/>
          </p:cNvSpPr>
          <p:nvPr>
            <p:ph idx="1"/>
          </p:nvPr>
        </p:nvSpPr>
        <p:spPr>
          <a:xfrm>
            <a:off x="526914" y="930680"/>
            <a:ext cx="11029546" cy="5411754"/>
          </a:xfrm>
        </p:spPr>
        <p:txBody>
          <a:bodyPr>
            <a:normAutofit fontScale="85000" lnSpcReduction="20000"/>
          </a:bodyPr>
          <a:lstStyle/>
          <a:p>
            <a:r>
              <a:rPr lang="fr-FR" dirty="0" smtClean="0"/>
              <a:t>C’est à la fois un pays au territoire contraignant , allongé du nord au sud, peu large d’est en ouest, un pays qui est marqué par les courants marins</a:t>
            </a:r>
          </a:p>
          <a:p>
            <a:r>
              <a:rPr lang="fr-FR" dirty="0" smtClean="0"/>
              <a:t>Ces courants marins ont entrainé de fortes densités au sud et de faibles densités au nord. Les ¾ des japonais se concentrent dans les plaines du sud; dans la mégalopole japonaise (une concentration de la pop°</a:t>
            </a:r>
            <a:br>
              <a:rPr lang="fr-FR" dirty="0" smtClean="0"/>
            </a:br>
            <a:r>
              <a:rPr lang="fr-FR" dirty="0" smtClean="0"/>
              <a:t> et des entreprises particulièrement importante ) alors que le nord est bien vide de pop°</a:t>
            </a:r>
          </a:p>
          <a:p>
            <a:r>
              <a:rPr lang="fr-FR" dirty="0" smtClean="0"/>
              <a:t>Ces courants ont fait que nous avons:</a:t>
            </a:r>
          </a:p>
          <a:p>
            <a:r>
              <a:rPr lang="fr-FR" dirty="0" smtClean="0"/>
              <a:t>D’un coté le sud et l’ouest : que l’on appelle le JP de l’endroit : le JP positif qui réussit (grandes densités de pop° Tokyo 36 M d’</a:t>
            </a:r>
            <a:r>
              <a:rPr lang="fr-FR" dirty="0" err="1" smtClean="0"/>
              <a:t>hab</a:t>
            </a:r>
            <a:r>
              <a:rPr lang="fr-FR" dirty="0" smtClean="0"/>
              <a:t>, d’entreprises …): symbole de la richesse du JP</a:t>
            </a:r>
          </a:p>
          <a:p>
            <a:r>
              <a:rPr lang="fr-FR" dirty="0" smtClean="0"/>
              <a:t>Au nord et à l’est: JP de l’envers (JP peu peuplé et moins dynamique moins performant) </a:t>
            </a:r>
          </a:p>
          <a:p>
            <a:r>
              <a:rPr lang="fr-FR" dirty="0" smtClean="0"/>
              <a:t>Ces contraintes </a:t>
            </a:r>
            <a:r>
              <a:rPr lang="fr-FR" dirty="0" smtClean="0">
                <a:sym typeface="Wingdings" panose="05000000000000000000" pitchFamily="2" charset="2"/>
              </a:rPr>
              <a:t> moyens de communication comme le </a:t>
            </a:r>
            <a:r>
              <a:rPr lang="fr-FR" dirty="0" err="1" smtClean="0">
                <a:sym typeface="Wingdings" panose="05000000000000000000" pitchFamily="2" charset="2"/>
              </a:rPr>
              <a:t>Shinkansen</a:t>
            </a:r>
            <a:r>
              <a:rPr lang="fr-FR" dirty="0" smtClean="0">
                <a:sym typeface="Wingdings" panose="05000000000000000000" pitchFamily="2" charset="2"/>
              </a:rPr>
              <a:t> (T.G.V. japonais dès 1964: redoutable efficacité, </a:t>
            </a:r>
            <a:r>
              <a:rPr lang="fr-FR" dirty="0" err="1" smtClean="0">
                <a:sym typeface="Wingdings" panose="05000000000000000000" pitchFamily="2" charset="2"/>
              </a:rPr>
              <a:t>sécurité,confort</a:t>
            </a:r>
            <a:r>
              <a:rPr lang="fr-FR" dirty="0" smtClean="0">
                <a:sym typeface="Wingdings" panose="05000000000000000000" pitchFamily="2" charset="2"/>
              </a:rPr>
              <a:t>, ponctualité…), ponts et tunnels du nord au dus pour unifier le pays qui est un archipel (ensemble d’îles) donc non pratique à exploiter</a:t>
            </a:r>
            <a:endParaRPr lang="fr-FR" dirty="0" smtClean="0"/>
          </a:p>
          <a:p>
            <a:endParaRPr lang="fr-FR" dirty="0"/>
          </a:p>
        </p:txBody>
      </p:sp>
    </p:spTree>
    <p:extLst>
      <p:ext uri="{BB962C8B-B14F-4D97-AF65-F5344CB8AC3E}">
        <p14:creationId xmlns:p14="http://schemas.microsoft.com/office/powerpoint/2010/main" val="3769028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C’est la 3</a:t>
            </a:r>
            <a:r>
              <a:rPr lang="fr-FR" baseline="30000" dirty="0" smtClean="0"/>
              <a:t>ème</a:t>
            </a:r>
            <a:r>
              <a:rPr lang="fr-FR" dirty="0" smtClean="0"/>
              <a:t> puissance mondiale après les U.S.A, la Chine</a:t>
            </a:r>
          </a:p>
          <a:p>
            <a:r>
              <a:rPr lang="fr-FR" dirty="0" smtClean="0"/>
              <a:t>Sorti ruiné de la 2 W.W. il devint rapidement dans les années 80’ la 2</a:t>
            </a:r>
            <a:r>
              <a:rPr lang="fr-FR" baseline="30000" dirty="0" smtClean="0"/>
              <a:t>ème</a:t>
            </a:r>
            <a:r>
              <a:rPr lang="fr-FR" dirty="0" smtClean="0"/>
              <a:t> </a:t>
            </a:r>
            <a:r>
              <a:rPr lang="fr-FR" dirty="0" err="1" smtClean="0"/>
              <a:t>puissa</a:t>
            </a:r>
            <a:r>
              <a:rPr lang="fr-FR" dirty="0" smtClean="0"/>
              <a:t>	</a:t>
            </a:r>
            <a:r>
              <a:rPr lang="fr-FR" dirty="0" err="1" smtClean="0"/>
              <a:t>nce</a:t>
            </a:r>
            <a:r>
              <a:rPr lang="fr-FR" dirty="0" smtClean="0"/>
              <a:t> mondiale.</a:t>
            </a:r>
          </a:p>
          <a:p>
            <a:r>
              <a:rPr lang="fr-FR" dirty="0" err="1" smtClean="0"/>
              <a:t>Auj</a:t>
            </a:r>
            <a:r>
              <a:rPr lang="fr-FR" dirty="0" smtClean="0"/>
              <a:t> japon = symbole de technologie, d’innovation…</a:t>
            </a:r>
          </a:p>
          <a:p>
            <a:endParaRPr lang="fr-FR" dirty="0" smtClean="0"/>
          </a:p>
          <a:p>
            <a:endParaRPr lang="fr-FR" dirty="0"/>
          </a:p>
        </p:txBody>
      </p:sp>
    </p:spTree>
    <p:extLst>
      <p:ext uri="{BB962C8B-B14F-4D97-AF65-F5344CB8AC3E}">
        <p14:creationId xmlns:p14="http://schemas.microsoft.com/office/powerpoint/2010/main" val="4269369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Un territoire contraignant</a:t>
            </a:r>
            <a:endParaRPr lang="fr-FR" dirty="0"/>
          </a:p>
        </p:txBody>
      </p:sp>
      <p:sp>
        <p:nvSpPr>
          <p:cNvPr id="3" name="Espace réservé du contenu 2"/>
          <p:cNvSpPr>
            <a:spLocks noGrp="1"/>
          </p:cNvSpPr>
          <p:nvPr>
            <p:ph idx="1"/>
          </p:nvPr>
        </p:nvSpPr>
        <p:spPr/>
        <p:txBody>
          <a:bodyPr/>
          <a:lstStyle/>
          <a:p>
            <a:pPr marL="0" indent="0">
              <a:buNone/>
            </a:pPr>
            <a:r>
              <a:rPr lang="fr-FR" b="1" dirty="0" smtClean="0">
                <a:solidFill>
                  <a:srgbClr val="FF0000"/>
                </a:solidFill>
              </a:rPr>
              <a:t>1 un territoire exigu: </a:t>
            </a:r>
          </a:p>
          <a:p>
            <a:r>
              <a:rPr lang="fr-FR" dirty="0" smtClean="0"/>
              <a:t>contrairement aux U.S.A., le Japon est de petite taille = un ensemble d’iles archipels dont 5 essentielles: Honshu (la plus grande</a:t>
            </a:r>
            <a:r>
              <a:rPr lang="fr-FR" dirty="0"/>
              <a:t>), </a:t>
            </a:r>
            <a:r>
              <a:rPr lang="fr-FR" dirty="0" err="1"/>
              <a:t>Hokkaïdo</a:t>
            </a:r>
            <a:r>
              <a:rPr lang="fr-FR" dirty="0"/>
              <a:t>,  </a:t>
            </a:r>
            <a:r>
              <a:rPr lang="fr-FR" dirty="0" smtClean="0"/>
              <a:t>Shikoku Kyushu , Okinawa ensuite une multitude de petites iles (6800) </a:t>
            </a:r>
          </a:p>
          <a:p>
            <a:r>
              <a:rPr lang="fr-FR" dirty="0" smtClean="0"/>
              <a:t>Territoire très étiré dans le sens de la longueur (2500 km du nord au sud) alors que d’est en ouest c’est à peine 100 km de large. </a:t>
            </a:r>
          </a:p>
          <a:p>
            <a:r>
              <a:rPr lang="fr-FR" dirty="0" smtClean="0"/>
              <a:t>Territoire peu propice à l’ établissement d’une grande puissance: peu d’espace, pas de terres agricoles, pas de ressources pour industrie… territoire pose un </a:t>
            </a:r>
            <a:r>
              <a:rPr lang="fr-FR" dirty="0" err="1" smtClean="0"/>
              <a:t>pb</a:t>
            </a:r>
            <a:r>
              <a:rPr lang="fr-FR" dirty="0" smtClean="0"/>
              <a:t> pour aspirer à devenir une grande puissance! </a:t>
            </a:r>
            <a:endParaRPr lang="fr-FR" dirty="0"/>
          </a:p>
        </p:txBody>
      </p:sp>
    </p:spTree>
    <p:extLst>
      <p:ext uri="{BB962C8B-B14F-4D97-AF65-F5344CB8AC3E}">
        <p14:creationId xmlns:p14="http://schemas.microsoft.com/office/powerpoint/2010/main" val="133197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De plus , ce territoire se trouve dans une zone à risques: volcans actifs, zone importante de séismes (2011 nord est tsunami de </a:t>
            </a:r>
            <a:r>
              <a:rPr lang="fr-FR" dirty="0" err="1" smtClean="0"/>
              <a:t>Fukoshima</a:t>
            </a:r>
            <a:r>
              <a:rPr lang="fr-FR" dirty="0" smtClean="0"/>
              <a:t>) , cyclones (appelés typhons au Japon)  </a:t>
            </a:r>
          </a:p>
          <a:p>
            <a:r>
              <a:rPr lang="fr-FR" dirty="0" smtClean="0"/>
              <a:t>Japon = 75% de montagnes. Une territoire avec 130 millions d’habitants: qui se concentrent dans les rares plaines du Japon (25% plaines 3% de la superficie totale) . Le Shintoïsme (religion au Japon) dit que ces montagnes sont sacrées et il ne faut pas les occuper. </a:t>
            </a:r>
            <a:r>
              <a:rPr lang="fr-FR" dirty="0" smtClean="0">
                <a:sym typeface="Wingdings" panose="05000000000000000000" pitchFamily="2" charset="2"/>
              </a:rPr>
              <a:t> très forte densité ce qui pousse les japonais à s’adapter </a:t>
            </a:r>
          </a:p>
          <a:p>
            <a:pPr lvl="1"/>
            <a:r>
              <a:rPr lang="fr-FR" dirty="0" smtClean="0">
                <a:sym typeface="Wingdings" panose="05000000000000000000" pitchFamily="2" charset="2"/>
              </a:rPr>
              <a:t>cohabitation forcée entre activités agricoles, industrielles … / gain d’espace sur la mer (constructions) </a:t>
            </a:r>
          </a:p>
          <a:p>
            <a:pPr lvl="1"/>
            <a:r>
              <a:rPr lang="fr-FR" dirty="0" smtClean="0">
                <a:sym typeface="Wingdings" panose="05000000000000000000" pitchFamily="2" charset="2"/>
              </a:rPr>
              <a:t>Nouvelles façons de vivre : hôtels capsules….</a:t>
            </a:r>
          </a:p>
          <a:p>
            <a:pPr lvl="1"/>
            <a:r>
              <a:rPr lang="fr-FR" dirty="0" smtClean="0">
                <a:sym typeface="Wingdings" panose="05000000000000000000" pitchFamily="2" charset="2"/>
              </a:rPr>
              <a:t>Nouvelles façons de se déplacer: autoroutes en hauteur comme </a:t>
            </a:r>
            <a:r>
              <a:rPr lang="fr-FR" dirty="0" err="1" smtClean="0">
                <a:sym typeface="Wingdings" panose="05000000000000000000" pitchFamily="2" charset="2"/>
              </a:rPr>
              <a:t>acqueducs</a:t>
            </a:r>
            <a:r>
              <a:rPr lang="fr-FR" dirty="0" smtClean="0">
                <a:sym typeface="Wingdings" panose="05000000000000000000" pitchFamily="2" charset="2"/>
              </a:rPr>
              <a:t> ou </a:t>
            </a:r>
            <a:r>
              <a:rPr lang="fr-FR" dirty="0" err="1" smtClean="0">
                <a:sym typeface="Wingdings" panose="05000000000000000000" pitchFamily="2" charset="2"/>
              </a:rPr>
              <a:t>sousterrains</a:t>
            </a:r>
            <a:r>
              <a:rPr lang="fr-FR" dirty="0" smtClean="0">
                <a:sym typeface="Wingdings" panose="05000000000000000000" pitchFamily="2" charset="2"/>
              </a:rPr>
              <a:t> / centres commerciaux souterrains (baie de Tokyo, </a:t>
            </a:r>
            <a:r>
              <a:rPr lang="fr-FR" dirty="0" err="1" smtClean="0">
                <a:sym typeface="Wingdings" panose="05000000000000000000" pitchFamily="2" charset="2"/>
              </a:rPr>
              <a:t>aeroport</a:t>
            </a:r>
            <a:r>
              <a:rPr lang="fr-FR" dirty="0" smtClean="0">
                <a:sym typeface="Wingdings" panose="05000000000000000000" pitchFamily="2" charset="2"/>
              </a:rPr>
              <a:t> de Tokyo)… </a:t>
            </a:r>
          </a:p>
          <a:p>
            <a:pPr lvl="1"/>
            <a:r>
              <a:rPr lang="fr-FR" dirty="0" smtClean="0">
                <a:sym typeface="Wingdings" panose="05000000000000000000" pitchFamily="2" charset="2"/>
              </a:rPr>
              <a:t>Densité </a:t>
            </a:r>
            <a:r>
              <a:rPr lang="fr-FR" dirty="0" err="1" smtClean="0">
                <a:sym typeface="Wingdings" panose="05000000000000000000" pitchFamily="2" charset="2"/>
              </a:rPr>
              <a:t>moy</a:t>
            </a:r>
            <a:r>
              <a:rPr lang="fr-FR" dirty="0" smtClean="0">
                <a:sym typeface="Wingdings" panose="05000000000000000000" pitchFamily="2" charset="2"/>
              </a:rPr>
              <a:t> 330 </a:t>
            </a:r>
            <a:r>
              <a:rPr lang="fr-FR" dirty="0" err="1" smtClean="0">
                <a:sym typeface="Wingdings" panose="05000000000000000000" pitchFamily="2" charset="2"/>
              </a:rPr>
              <a:t>hab</a:t>
            </a:r>
            <a:r>
              <a:rPr lang="fr-FR" dirty="0" smtClean="0">
                <a:sym typeface="Wingdings" panose="05000000000000000000" pitchFamily="2" charset="2"/>
              </a:rPr>
              <a:t>/ km2      (</a:t>
            </a:r>
            <a:r>
              <a:rPr lang="fr-FR" dirty="0" err="1" smtClean="0">
                <a:sym typeface="Wingdings" panose="05000000000000000000" pitchFamily="2" charset="2"/>
              </a:rPr>
              <a:t>tokyo</a:t>
            </a:r>
            <a:r>
              <a:rPr lang="fr-FR" dirty="0" smtClean="0">
                <a:sym typeface="Wingdings" panose="05000000000000000000" pitchFamily="2" charset="2"/>
              </a:rPr>
              <a:t> 1500)</a:t>
            </a:r>
          </a:p>
          <a:p>
            <a:r>
              <a:rPr lang="fr-FR" dirty="0" smtClean="0">
                <a:sym typeface="Wingdings" panose="05000000000000000000" pitchFamily="2" charset="2"/>
              </a:rPr>
              <a:t> problèmes de pollution  vue aérienne = superposition de zones de résidences avec zones de circulation …</a:t>
            </a:r>
            <a:endParaRPr lang="fr-FR" dirty="0"/>
          </a:p>
        </p:txBody>
      </p:sp>
    </p:spTree>
    <p:extLst>
      <p:ext uri="{BB962C8B-B14F-4D97-AF65-F5344CB8AC3E}">
        <p14:creationId xmlns:p14="http://schemas.microsoft.com/office/powerpoint/2010/main" val="355102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4541" y="327565"/>
            <a:ext cx="11671570" cy="6326154"/>
          </a:xfrm>
        </p:spPr>
        <p:txBody>
          <a:bodyPr>
            <a:normAutofit fontScale="92500" lnSpcReduction="20000"/>
          </a:bodyPr>
          <a:lstStyle/>
          <a:p>
            <a:r>
              <a:rPr lang="fr-FR" dirty="0" smtClean="0"/>
              <a:t>2 Le japon et la mer:</a:t>
            </a:r>
          </a:p>
          <a:p>
            <a:r>
              <a:rPr lang="fr-FR" dirty="0" smtClean="0"/>
              <a:t>Les plus fortes densités se situent au sud du pays : car c’est au sud que l’on rencontre les courants marins les plus chauds , courants venant des zones tropicales (zones proches de l’ équateur) qui apportent du poisson chaque année et qui permettent de développer la pèche. Le nord avec des courants marins venant du pôle nord et donc moins riche en poisson </a:t>
            </a:r>
            <a:r>
              <a:rPr lang="fr-FR" dirty="0" smtClean="0">
                <a:sym typeface="Wingdings" panose="05000000000000000000" pitchFamily="2" charset="2"/>
              </a:rPr>
              <a:t> densité moins importante </a:t>
            </a:r>
            <a:endParaRPr lang="fr-FR" dirty="0" smtClean="0"/>
          </a:p>
          <a:p>
            <a:r>
              <a:rPr lang="fr-FR" dirty="0" smtClean="0"/>
              <a:t>Organisation économique selon des variables climatiques </a:t>
            </a:r>
            <a:r>
              <a:rPr lang="fr-FR" dirty="0" smtClean="0">
                <a:sym typeface="Wingdings" panose="05000000000000000000" pitchFamily="2" charset="2"/>
              </a:rPr>
              <a:t> sud du japon est surpeuplé </a:t>
            </a:r>
          </a:p>
          <a:p>
            <a:r>
              <a:rPr lang="fr-FR" dirty="0" smtClean="0">
                <a:sym typeface="Wingdings" panose="05000000000000000000" pitchFamily="2" charset="2"/>
              </a:rPr>
              <a:t>L’espace marin occupé par le japon est </a:t>
            </a:r>
            <a:r>
              <a:rPr lang="fr-FR" dirty="0" err="1" smtClean="0">
                <a:sym typeface="Wingdings" panose="05000000000000000000" pitchFamily="2" charset="2"/>
              </a:rPr>
              <a:t>bcp</a:t>
            </a:r>
            <a:r>
              <a:rPr lang="fr-FR" dirty="0" smtClean="0">
                <a:sym typeface="Wingdings" panose="05000000000000000000" pitchFamily="2" charset="2"/>
              </a:rPr>
              <a:t> plus important que l’espace terrestre possédé par ce pays. La Z.E.E. (zone économique exclusive= territoires maritimes sur la mer que seuls les japonais peuvent exploiter) du Japon. Territoire marin est 12 fois plus important que le territoire terrestre. </a:t>
            </a:r>
          </a:p>
          <a:p>
            <a:r>
              <a:rPr lang="fr-FR" dirty="0" smtClean="0">
                <a:sym typeface="Wingdings" panose="05000000000000000000" pitchFamily="2" charset="2"/>
              </a:rPr>
              <a:t> ils se sont de tout temps tournés vers la mer, l’ échange , le commerce… vers la pêche et donc civilisation tournée vers le marin. Japon plus connu pour ses spécialités de poisson (sushis, </a:t>
            </a:r>
            <a:r>
              <a:rPr lang="fr-FR" dirty="0" smtClean="0">
                <a:solidFill>
                  <a:srgbClr val="FF0000"/>
                </a:solidFill>
                <a:sym typeface="Wingdings" panose="05000000000000000000" pitchFamily="2" charset="2"/>
              </a:rPr>
              <a:t>maquis</a:t>
            </a:r>
            <a:r>
              <a:rPr lang="fr-FR" dirty="0" smtClean="0">
                <a:sym typeface="Wingdings" panose="05000000000000000000" pitchFamily="2" charset="2"/>
              </a:rPr>
              <a:t>…) crus surtout </a:t>
            </a:r>
          </a:p>
          <a:p>
            <a:r>
              <a:rPr lang="fr-FR" dirty="0" smtClean="0">
                <a:sym typeface="Wingdings" panose="05000000000000000000" pitchFamily="2" charset="2"/>
              </a:rPr>
              <a:t> les japonais sont de grands pêcheurs et l’économie en </a:t>
            </a:r>
            <a:r>
              <a:rPr lang="fr-FR" dirty="0" err="1" smtClean="0">
                <a:sym typeface="Wingdings" panose="05000000000000000000" pitchFamily="2" charset="2"/>
              </a:rPr>
              <a:t>depend</a:t>
            </a:r>
            <a:r>
              <a:rPr lang="fr-FR" dirty="0" smtClean="0">
                <a:sym typeface="Wingdings" panose="05000000000000000000" pitchFamily="2" charset="2"/>
              </a:rPr>
              <a:t>: le japon produit 12% de la production mondiale. </a:t>
            </a:r>
          </a:p>
          <a:p>
            <a:r>
              <a:rPr lang="fr-FR" dirty="0" smtClean="0">
                <a:sym typeface="Wingdings" panose="05000000000000000000" pitchFamily="2" charset="2"/>
              </a:rPr>
              <a:t> plus de 50% des protéines </a:t>
            </a:r>
            <a:r>
              <a:rPr lang="fr-FR" dirty="0" err="1" smtClean="0">
                <a:sym typeface="Wingdings" panose="05000000000000000000" pitchFamily="2" charset="2"/>
              </a:rPr>
              <a:t>ingerées</a:t>
            </a:r>
            <a:r>
              <a:rPr lang="fr-FR" dirty="0" smtClean="0">
                <a:sym typeface="Wingdings" panose="05000000000000000000" pitchFamily="2" charset="2"/>
              </a:rPr>
              <a:t>  par les japonais sont des protéines marines</a:t>
            </a:r>
          </a:p>
          <a:p>
            <a:pPr marL="0" indent="0">
              <a:buNone/>
            </a:pPr>
            <a:r>
              <a:rPr lang="fr-FR" dirty="0" err="1" smtClean="0">
                <a:sym typeface="Wingdings" panose="05000000000000000000" pitchFamily="2" charset="2"/>
              </a:rPr>
              <a:t>Developpement</a:t>
            </a:r>
            <a:r>
              <a:rPr lang="fr-FR" dirty="0" smtClean="0">
                <a:sym typeface="Wingdings" panose="05000000000000000000" pitchFamily="2" charset="2"/>
              </a:rPr>
              <a:t> de l’ économie du Japon  toujours en </a:t>
            </a:r>
            <a:r>
              <a:rPr lang="fr-FR" dirty="0" err="1" smtClean="0">
                <a:sym typeface="Wingdings" panose="05000000000000000000" pitchFamily="2" charset="2"/>
              </a:rPr>
              <a:t>fct</a:t>
            </a:r>
            <a:r>
              <a:rPr lang="fr-FR" dirty="0" smtClean="0">
                <a:sym typeface="Wingdings" panose="05000000000000000000" pitchFamily="2" charset="2"/>
              </a:rPr>
              <a:t>° de la mer</a:t>
            </a:r>
            <a:endParaRPr lang="fr-FR" dirty="0"/>
          </a:p>
        </p:txBody>
      </p:sp>
    </p:spTree>
    <p:extLst>
      <p:ext uri="{BB962C8B-B14F-4D97-AF65-F5344CB8AC3E}">
        <p14:creationId xmlns:p14="http://schemas.microsoft.com/office/powerpoint/2010/main" val="30337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normAutofit/>
          </a:bodyPr>
          <a:lstStyle/>
          <a:p>
            <a:pPr algn="ctr"/>
            <a:r>
              <a:rPr lang="fr-FR" sz="3200" b="1" dirty="0" smtClean="0">
                <a:solidFill>
                  <a:srgbClr val="FF0000"/>
                </a:solidFill>
              </a:rPr>
              <a:t>De la destruction à la renaissance</a:t>
            </a:r>
            <a:endParaRPr lang="fr-FR" sz="3200" b="1" dirty="0">
              <a:solidFill>
                <a:srgbClr val="FF0000"/>
              </a:solidFill>
            </a:endParaRPr>
          </a:p>
        </p:txBody>
      </p:sp>
      <p:sp>
        <p:nvSpPr>
          <p:cNvPr id="3" name="Espace réservé du contenu 2"/>
          <p:cNvSpPr>
            <a:spLocks noGrp="1"/>
          </p:cNvSpPr>
          <p:nvPr>
            <p:ph idx="1"/>
          </p:nvPr>
        </p:nvSpPr>
        <p:spPr>
          <a:xfrm>
            <a:off x="332361" y="1183600"/>
            <a:ext cx="10515600" cy="4351338"/>
          </a:xfrm>
        </p:spPr>
        <p:txBody>
          <a:bodyPr>
            <a:normAutofit fontScale="92500" lnSpcReduction="20000"/>
          </a:bodyPr>
          <a:lstStyle/>
          <a:p>
            <a:r>
              <a:rPr lang="fr-FR" dirty="0" smtClean="0"/>
              <a:t>Raisons :</a:t>
            </a:r>
          </a:p>
          <a:p>
            <a:r>
              <a:rPr lang="fr-FR" dirty="0" smtClean="0"/>
              <a:t>1945 Japon battu par les U.S.A . Le Japon est forcé à capituler à l’issue du bombardement atomique: Hiroshima et Nagasaki. </a:t>
            </a:r>
          </a:p>
          <a:p>
            <a:r>
              <a:rPr lang="fr-FR" dirty="0" smtClean="0"/>
              <a:t>Les U.S.A. vont occuper le territoire japonais et au lieu d’ </a:t>
            </a:r>
            <a:r>
              <a:rPr lang="fr-FR" dirty="0" err="1" smtClean="0"/>
              <a:t>ecraser</a:t>
            </a:r>
            <a:r>
              <a:rPr lang="fr-FR" dirty="0" smtClean="0"/>
              <a:t> les japonais sous le poids de cette occupation , les U.S.A. vont décider d’aider les japonais ; dans un contexte de guerre froide, les U.S.A. vont tout faire pour que le Japon ne devienne pas communiste ; les U.S.A. vont aider le Japon à se reconstruire, en créant l’ équivalent d’un plan Marshall pour se reconstruire. </a:t>
            </a:r>
          </a:p>
          <a:p>
            <a:r>
              <a:rPr lang="fr-FR" dirty="0" smtClean="0"/>
              <a:t>Traces de l’ occupation américaine= on retrouve un sport favori des japonais : le Base </a:t>
            </a:r>
            <a:r>
              <a:rPr lang="fr-FR" dirty="0" err="1" smtClean="0"/>
              <a:t>ball</a:t>
            </a:r>
            <a:r>
              <a:rPr lang="fr-FR" dirty="0" smtClean="0"/>
              <a:t> </a:t>
            </a:r>
          </a:p>
          <a:p>
            <a:r>
              <a:rPr lang="fr-FR" dirty="0" smtClean="0"/>
              <a:t>Japon = modèle de BD (manga) =modèle qui s’exporte</a:t>
            </a:r>
            <a:endParaRPr lang="fr-FR" dirty="0"/>
          </a:p>
        </p:txBody>
      </p:sp>
    </p:spTree>
    <p:extLst>
      <p:ext uri="{BB962C8B-B14F-4D97-AF65-F5344CB8AC3E}">
        <p14:creationId xmlns:p14="http://schemas.microsoft.com/office/powerpoint/2010/main" val="1337060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Pour se reconstruire , le Japon va développer un stratégie industrielle:</a:t>
            </a:r>
          </a:p>
          <a:p>
            <a:r>
              <a:rPr lang="fr-FR" dirty="0" smtClean="0"/>
              <a:t>1 Tout commence avec le textile en y rencontrant un grand succès;</a:t>
            </a:r>
          </a:p>
          <a:p>
            <a:r>
              <a:rPr lang="fr-FR" dirty="0" smtClean="0"/>
              <a:t>2 Puis ils développent l’industrie de l’acier </a:t>
            </a:r>
          </a:p>
          <a:p>
            <a:r>
              <a:rPr lang="fr-FR" dirty="0" smtClean="0"/>
              <a:t>3 puis les produits technologiques de bas de gamme </a:t>
            </a:r>
          </a:p>
          <a:p>
            <a:r>
              <a:rPr lang="fr-FR" dirty="0" smtClean="0"/>
              <a:t>4 puis des produits technologiques plus développés comme la </a:t>
            </a:r>
            <a:r>
              <a:rPr lang="fr-FR" dirty="0" err="1" smtClean="0"/>
              <a:t>video</a:t>
            </a:r>
            <a:r>
              <a:rPr lang="fr-FR" dirty="0" smtClean="0"/>
              <a:t>, cameras…</a:t>
            </a:r>
          </a:p>
          <a:p>
            <a:r>
              <a:rPr lang="fr-FR" dirty="0" smtClean="0"/>
              <a:t>Industrie en progrès qui innove , qui invente, qui recherche jusqu’à devenir aujourd’hui une industrie de haute technologie. </a:t>
            </a:r>
          </a:p>
          <a:p>
            <a:endParaRPr lang="fr-FR" dirty="0"/>
          </a:p>
        </p:txBody>
      </p:sp>
    </p:spTree>
    <p:extLst>
      <p:ext uri="{BB962C8B-B14F-4D97-AF65-F5344CB8AC3E}">
        <p14:creationId xmlns:p14="http://schemas.microsoft.com/office/powerpoint/2010/main" val="1379665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smtClean="0"/>
              <a:t>Ils pouvaient aussi compter sur une main d’œuvre (ouvriers, travailleurs…) particulièrement disciplinée , travailleuse, habile… ; sens de la rigueur; les japonais passent le travail avant tout (réussir au travail c’est aussi réussir dans sa vie familiale ou personnelle…)</a:t>
            </a:r>
          </a:p>
          <a:p>
            <a:r>
              <a:rPr lang="fr-FR" dirty="0" smtClean="0"/>
              <a:t>Jusqu’à aujourd’hui, on retrouve des travailleurs qui buchent 60 à 70 h par semaine (pour un salaire important certes mais rapporté au nombre d’heures travaillées n’est pas si élevé que cela);</a:t>
            </a:r>
          </a:p>
          <a:p>
            <a:r>
              <a:rPr lang="fr-FR" dirty="0" smtClean="0"/>
              <a:t>Mentalité particulière (très différente de celle des européens) : Alors que les japonais disposent de 3 semaines de congé par an, il n’est pas rare de voir des japonais ne pas prendre de vacances; c’est mal vu! Le travail passe avant tout (le travail est au cœur de tout avant la famille)</a:t>
            </a:r>
          </a:p>
          <a:p>
            <a:r>
              <a:rPr lang="fr-FR" dirty="0" smtClean="0"/>
              <a:t>Le système éducatif japonais fait que d’importants nombre de </a:t>
            </a:r>
            <a:r>
              <a:rPr lang="fr-FR" dirty="0" err="1" smtClean="0"/>
              <a:t>diplomés</a:t>
            </a:r>
            <a:r>
              <a:rPr lang="fr-FR" dirty="0" smtClean="0"/>
              <a:t> sortent chaque année des universités japonaises </a:t>
            </a:r>
          </a:p>
          <a:p>
            <a:endParaRPr lang="fr-FR" dirty="0"/>
          </a:p>
        </p:txBody>
      </p:sp>
    </p:spTree>
    <p:extLst>
      <p:ext uri="{BB962C8B-B14F-4D97-AF65-F5344CB8AC3E}">
        <p14:creationId xmlns:p14="http://schemas.microsoft.com/office/powerpoint/2010/main" val="3389470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smtClean="0"/>
              <a:t>Dans les années 80, le Japon est redevenu une grande puissance industrielle le seconde juste derrière les U.S.A.</a:t>
            </a:r>
          </a:p>
          <a:p>
            <a:r>
              <a:rPr lang="fr-FR" dirty="0" smtClean="0"/>
              <a:t>Les japonais vont se tourner peu à peu vers les industries de haute technologie et vont chercher sans cesse à innover, à inventer : la robotique, l’intelligence artificielle, la miniaturisation des composants électroniques, l’informatique …  secteurs dominés par les japonais dès les années 80: </a:t>
            </a:r>
          </a:p>
          <a:p>
            <a:r>
              <a:rPr lang="fr-FR" dirty="0" smtClean="0"/>
              <a:t>De grandes entreprises vont ainsi se développer (</a:t>
            </a:r>
            <a:r>
              <a:rPr lang="fr-FR" dirty="0" smtClean="0">
                <a:solidFill>
                  <a:srgbClr val="FF0000"/>
                </a:solidFill>
              </a:rPr>
              <a:t>les </a:t>
            </a:r>
            <a:r>
              <a:rPr lang="fr-FR" dirty="0" err="1" smtClean="0">
                <a:solidFill>
                  <a:srgbClr val="FF0000"/>
                </a:solidFill>
              </a:rPr>
              <a:t>keiretsu</a:t>
            </a:r>
            <a:r>
              <a:rPr lang="fr-FR" dirty="0" smtClean="0">
                <a:solidFill>
                  <a:srgbClr val="FF0000"/>
                </a:solidFill>
              </a:rPr>
              <a:t> ou </a:t>
            </a:r>
            <a:r>
              <a:rPr lang="fr-FR" dirty="0" err="1" smtClean="0">
                <a:solidFill>
                  <a:srgbClr val="FF0000"/>
                </a:solidFill>
              </a:rPr>
              <a:t>zaki</a:t>
            </a:r>
            <a:r>
              <a:rPr lang="fr-FR" dirty="0" smtClean="0"/>
              <a:t>) qui vont être les représentants de la réussite : Sony par exemple (consoles, T.V., cameras…) , Toshiba (informatique, électronique… ) , Nintendo (consoles…) , Mitsubishi (une des plus grandes avec pièces pour l’industrie , pour l’automobile, composants électroniques et informatique…), Toyota (un des premiers à l’échelle mondiale de industrie automobile….) </a:t>
            </a:r>
            <a:endParaRPr lang="fr-FR" dirty="0"/>
          </a:p>
        </p:txBody>
      </p:sp>
    </p:spTree>
    <p:extLst>
      <p:ext uri="{BB962C8B-B14F-4D97-AF65-F5344CB8AC3E}">
        <p14:creationId xmlns:p14="http://schemas.microsoft.com/office/powerpoint/2010/main" val="32306101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16920</TotalTime>
  <Words>1715</Words>
  <Application>Microsoft Office PowerPoint</Application>
  <PresentationFormat>Grand écran</PresentationFormat>
  <Paragraphs>69</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Calibri Light</vt:lpstr>
      <vt:lpstr>Wingdings</vt:lpstr>
      <vt:lpstr>Thème Office</vt:lpstr>
      <vt:lpstr>Le Japon  les contraintes du mode de développement </vt:lpstr>
      <vt:lpstr>Présentation PowerPoint</vt:lpstr>
      <vt:lpstr>Un territoire contraignant</vt:lpstr>
      <vt:lpstr>Présentation PowerPoint</vt:lpstr>
      <vt:lpstr>Présentation PowerPoint</vt:lpstr>
      <vt:lpstr>De la destruction à la renaissance</vt:lpstr>
      <vt:lpstr>Présentation PowerPoint</vt:lpstr>
      <vt:lpstr>Présentation PowerPoint</vt:lpstr>
      <vt:lpstr>Présentation PowerPoint</vt:lpstr>
      <vt:lpstr>Présentation PowerPoint</vt:lpstr>
      <vt:lpstr>Le Japon face à la crise</vt:lpstr>
      <vt:lpstr>Présentation PowerPoint</vt:lpstr>
      <vt:lpstr>Présentation PowerPoint</vt:lpstr>
      <vt:lpstr>Un territoire coupé en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28</cp:revision>
  <dcterms:created xsi:type="dcterms:W3CDTF">2020-03-13T12:36:43Z</dcterms:created>
  <dcterms:modified xsi:type="dcterms:W3CDTF">2021-01-11T03:59:12Z</dcterms:modified>
</cp:coreProperties>
</file>