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42543DE-AC78-4DA9-8346-A4334962D5A6}" type="datetimeFigureOut">
              <a:rPr lang="fr-FR" smtClean="0"/>
              <a:t>10/01/2021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234537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2543DE-AC78-4DA9-8346-A4334962D5A6}" type="datetimeFigureOut">
              <a:rPr lang="fr-FR" smtClean="0"/>
              <a:t>10/01/2021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177130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2543DE-AC78-4DA9-8346-A4334962D5A6}" type="datetimeFigureOut">
              <a:rPr lang="fr-FR" smtClean="0"/>
              <a:t>10/01/2021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122481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2543DE-AC78-4DA9-8346-A4334962D5A6}" type="datetimeFigureOut">
              <a:rPr lang="fr-FR" smtClean="0"/>
              <a:t>10/01/2021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317250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42543DE-AC78-4DA9-8346-A4334962D5A6}" type="datetimeFigureOut">
              <a:rPr lang="fr-FR" smtClean="0"/>
              <a:t>10/01/2021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284454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42543DE-AC78-4DA9-8346-A4334962D5A6}" type="datetimeFigureOut">
              <a:rPr lang="fr-FR" smtClean="0"/>
              <a:t>10/01/2021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13228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42543DE-AC78-4DA9-8346-A4334962D5A6}" type="datetimeFigureOut">
              <a:rPr lang="fr-FR" smtClean="0"/>
              <a:t>10/01/2021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101029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42543DE-AC78-4DA9-8346-A4334962D5A6}" type="datetimeFigureOut">
              <a:rPr lang="fr-FR" smtClean="0"/>
              <a:t>10/01/2021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371487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2543DE-AC78-4DA9-8346-A4334962D5A6}" type="datetimeFigureOut">
              <a:rPr lang="fr-FR" smtClean="0"/>
              <a:t>10/01/2021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50508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2543DE-AC78-4DA9-8346-A4334962D5A6}" type="datetimeFigureOut">
              <a:rPr lang="fr-FR" smtClean="0"/>
              <a:t>10/01/2021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355462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42543DE-AC78-4DA9-8346-A4334962D5A6}" type="datetimeFigureOut">
              <a:rPr lang="fr-FR" smtClean="0"/>
              <a:t>10/01/2021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6D564C-3508-411D-9844-DA4F6B1B1A13}" type="slidenum">
              <a:rPr lang="fr-FR" smtClean="0"/>
              <a:t>‹N°›</a:t>
            </a:fld>
            <a:endParaRPr lang="fr-FR"/>
          </a:p>
        </p:txBody>
      </p:sp>
    </p:spTree>
    <p:extLst>
      <p:ext uri="{BB962C8B-B14F-4D97-AF65-F5344CB8AC3E}">
        <p14:creationId xmlns:p14="http://schemas.microsoft.com/office/powerpoint/2010/main" val="288431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543DE-AC78-4DA9-8346-A4334962D5A6}" type="datetimeFigureOut">
              <a:rPr lang="fr-FR" smtClean="0"/>
              <a:t>10/01/2021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D564C-3508-411D-9844-DA4F6B1B1A13}" type="slidenum">
              <a:rPr lang="fr-FR" smtClean="0"/>
              <a:t>‹N°›</a:t>
            </a:fld>
            <a:endParaRPr lang="fr-FR"/>
          </a:p>
        </p:txBody>
      </p:sp>
    </p:spTree>
    <p:extLst>
      <p:ext uri="{BB962C8B-B14F-4D97-AF65-F5344CB8AC3E}">
        <p14:creationId xmlns:p14="http://schemas.microsoft.com/office/powerpoint/2010/main" val="324744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74126" y="1608356"/>
            <a:ext cx="9144000" cy="2387600"/>
          </a:xfrm>
        </p:spPr>
        <p:txBody>
          <a:bodyPr>
            <a:normAutofit fontScale="90000"/>
          </a:bodyPr>
          <a:lstStyle/>
          <a:p>
            <a:r>
              <a:rPr lang="fr-FR" b="1" dirty="0" smtClean="0">
                <a:solidFill>
                  <a:srgbClr val="FF0000"/>
                </a:solidFill>
              </a:rPr>
              <a:t>Du Développement </a:t>
            </a:r>
            <a:br>
              <a:rPr lang="fr-FR" b="1" dirty="0" smtClean="0">
                <a:solidFill>
                  <a:srgbClr val="FF0000"/>
                </a:solidFill>
              </a:rPr>
            </a:br>
            <a:r>
              <a:rPr lang="fr-FR" b="1" dirty="0" smtClean="0">
                <a:solidFill>
                  <a:srgbClr val="FF0000"/>
                </a:solidFill>
              </a:rPr>
              <a:t>au Développement Durable </a:t>
            </a:r>
            <a:br>
              <a:rPr lang="fr-FR" b="1" dirty="0" smtClean="0">
                <a:solidFill>
                  <a:srgbClr val="FF0000"/>
                </a:solidFill>
              </a:rPr>
            </a:br>
            <a:r>
              <a:rPr lang="fr-FR" b="1" dirty="0" smtClean="0"/>
              <a:t>2</a:t>
            </a:r>
            <a:r>
              <a:rPr lang="fr-FR" b="1" baseline="30000" dirty="0" smtClean="0"/>
              <a:t>ème</a:t>
            </a:r>
            <a:r>
              <a:rPr lang="fr-FR" b="1" dirty="0" smtClean="0"/>
              <a:t> partie </a:t>
            </a:r>
            <a:br>
              <a:rPr lang="fr-FR" b="1" dirty="0" smtClean="0"/>
            </a:br>
            <a:r>
              <a:rPr lang="fr-FR" b="1" dirty="0" smtClean="0">
                <a:solidFill>
                  <a:srgbClr val="0070C0"/>
                </a:solidFill>
              </a:rPr>
              <a:t>La </a:t>
            </a:r>
            <a:r>
              <a:rPr lang="fr-FR" b="1" dirty="0">
                <a:solidFill>
                  <a:srgbClr val="0070C0"/>
                </a:solidFill>
              </a:rPr>
              <a:t>modélisation du </a:t>
            </a:r>
            <a:r>
              <a:rPr lang="fr-FR" b="1" dirty="0" smtClean="0">
                <a:solidFill>
                  <a:srgbClr val="0070C0"/>
                </a:solidFill>
              </a:rPr>
              <a:t>Développement Durable</a:t>
            </a:r>
            <a:endParaRPr lang="fr-FR" b="1" dirty="0">
              <a:solidFill>
                <a:srgbClr val="0070C0"/>
              </a:solidFill>
            </a:endParaRPr>
          </a:p>
        </p:txBody>
      </p:sp>
      <p:sp>
        <p:nvSpPr>
          <p:cNvPr id="3" name="AutoShape 2" descr="Objectifs de développement durable : la France publie sa stratégie à  l'horizon 20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Objectifs de développement durable : la France publie sa stratégie à  l'horizon 203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Objectifs de développement durable : la France publie sa stratégie à l'horizon 2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195453"/>
            <a:ext cx="5071518" cy="26625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éveloppement durable — Wikipé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421" y="4221837"/>
            <a:ext cx="2769121" cy="253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23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9127" y="175244"/>
            <a:ext cx="11673468" cy="6682756"/>
          </a:xfrm>
        </p:spPr>
        <p:txBody>
          <a:bodyPr>
            <a:normAutofit fontScale="92500" lnSpcReduction="10000"/>
          </a:bodyPr>
          <a:lstStyle/>
          <a:p>
            <a:r>
              <a:rPr lang="fr-FR" b="1" dirty="0" smtClean="0">
                <a:solidFill>
                  <a:srgbClr val="FF0000"/>
                </a:solidFill>
              </a:rPr>
              <a:t>4 les modèles empiriques d’évaluation du développement durable:</a:t>
            </a:r>
          </a:p>
          <a:p>
            <a:r>
              <a:rPr lang="fr-FR" dirty="0" smtClean="0">
                <a:solidFill>
                  <a:srgbClr val="002060"/>
                </a:solidFill>
              </a:rPr>
              <a:t>Tous </a:t>
            </a:r>
            <a:r>
              <a:rPr lang="fr-FR" dirty="0">
                <a:solidFill>
                  <a:srgbClr val="002060"/>
                </a:solidFill>
              </a:rPr>
              <a:t>les modèles de durabilité sont subjectifs à des degrés divers. Le choix des indicateurs est toujours partial dans la mesure où les usages prévus, les objectifs, les coefficients attribués, les sous-champs retenus, la priorité accordée à la nature des menaces, l’estimation des ressources naturelles, la représentation du bien être à l’échelle locale… vont influencer le choix des variables et rendre subjective toute approche rationnelle</a:t>
            </a:r>
            <a:r>
              <a:rPr lang="fr-FR" dirty="0" smtClean="0">
                <a:solidFill>
                  <a:srgbClr val="002060"/>
                </a:solidFill>
              </a:rPr>
              <a:t>.</a:t>
            </a:r>
          </a:p>
          <a:p>
            <a:r>
              <a:rPr lang="fr-FR" b="1" dirty="0" smtClean="0">
                <a:solidFill>
                  <a:srgbClr val="FF0000"/>
                </a:solidFill>
              </a:rPr>
              <a:t>4.1 la typologie des modèles empiriques</a:t>
            </a:r>
          </a:p>
          <a:p>
            <a:r>
              <a:rPr lang="fr-FR" b="1" dirty="0" smtClean="0">
                <a:solidFill>
                  <a:srgbClr val="FF0000"/>
                </a:solidFill>
              </a:rPr>
              <a:t>4.1.1 Les modèles mono/multidimensionnels </a:t>
            </a:r>
          </a:p>
          <a:p>
            <a:r>
              <a:rPr lang="fr-FR" dirty="0" smtClean="0"/>
              <a:t>Eu égard aux trois dimensions de la durabilité, certains indicateurs pondèrent une ou deux dimensions de façon excessive ou alors ne retiennent dans leur approche qu’une ou deux dimensions.</a:t>
            </a:r>
          </a:p>
          <a:p>
            <a:r>
              <a:rPr lang="fr-FR" b="1" dirty="0" smtClean="0">
                <a:solidFill>
                  <a:srgbClr val="FF0000"/>
                </a:solidFill>
              </a:rPr>
              <a:t>4.1.2 Les modèles centrés :</a:t>
            </a:r>
          </a:p>
          <a:p>
            <a:r>
              <a:rPr lang="fr-FR" dirty="0" smtClean="0"/>
              <a:t>Certains indicateurs pondèrent une ou deux dimensions de façon excessive ; ils sont alors qualifiés d’</a:t>
            </a:r>
            <a:r>
              <a:rPr lang="fr-FR" dirty="0" err="1" smtClean="0"/>
              <a:t>anthropo</a:t>
            </a:r>
            <a:r>
              <a:rPr lang="fr-FR" dirty="0" smtClean="0"/>
              <a:t>-centrés, d’</a:t>
            </a:r>
            <a:r>
              <a:rPr lang="fr-FR" dirty="0" err="1" smtClean="0"/>
              <a:t>écono</a:t>
            </a:r>
            <a:r>
              <a:rPr lang="fr-FR" dirty="0" smtClean="0"/>
              <a:t>-centrés, d’écolo-centrés… A titre d’illustration, certains indicateurs sont qualifiés de socio-centrés comme le Bonheur National Brut (B.N.B.), l’Indice de Bonheur Mondial (I.B.M.) ou encore le Happy </a:t>
            </a:r>
            <a:r>
              <a:rPr lang="fr-FR" dirty="0" err="1" smtClean="0"/>
              <a:t>Planet</a:t>
            </a:r>
            <a:r>
              <a:rPr lang="fr-FR" dirty="0" smtClean="0"/>
              <a:t> Index (H.P.I.)</a:t>
            </a:r>
            <a:endParaRPr lang="fr-FR" dirty="0">
              <a:solidFill>
                <a:srgbClr val="002060"/>
              </a:solidFill>
            </a:endParaRPr>
          </a:p>
          <a:p>
            <a:endParaRPr lang="fr-FR" dirty="0"/>
          </a:p>
        </p:txBody>
      </p:sp>
      <p:sp>
        <p:nvSpPr>
          <p:cNvPr id="4" name="ZoneTexte 3"/>
          <p:cNvSpPr txBox="1"/>
          <p:nvPr/>
        </p:nvSpPr>
        <p:spPr>
          <a:xfrm>
            <a:off x="11410795" y="6321400"/>
            <a:ext cx="533400" cy="369332"/>
          </a:xfrm>
          <a:prstGeom prst="rect">
            <a:avLst/>
          </a:prstGeom>
          <a:noFill/>
        </p:spPr>
        <p:txBody>
          <a:bodyPr wrap="square" rtlCol="0">
            <a:spAutoFit/>
          </a:bodyPr>
          <a:lstStyle/>
          <a:p>
            <a:r>
              <a:rPr lang="fr-FR" dirty="0" smtClean="0"/>
              <a:t>24</a:t>
            </a:r>
            <a:endParaRPr lang="fr-FR" dirty="0"/>
          </a:p>
        </p:txBody>
      </p:sp>
    </p:spTree>
    <p:extLst>
      <p:ext uri="{BB962C8B-B14F-4D97-AF65-F5344CB8AC3E}">
        <p14:creationId xmlns:p14="http://schemas.microsoft.com/office/powerpoint/2010/main" val="112067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9848" y="353663"/>
            <a:ext cx="11539653" cy="6292463"/>
          </a:xfrm>
        </p:spPr>
        <p:txBody>
          <a:bodyPr>
            <a:normAutofit/>
          </a:bodyPr>
          <a:lstStyle/>
          <a:p>
            <a:r>
              <a:rPr lang="fr-FR" dirty="0" smtClean="0">
                <a:solidFill>
                  <a:srgbClr val="FF0000"/>
                </a:solidFill>
              </a:rPr>
              <a:t>4.2 </a:t>
            </a:r>
            <a:r>
              <a:rPr lang="fr-FR" b="1" dirty="0">
                <a:solidFill>
                  <a:srgbClr val="FF0000"/>
                </a:solidFill>
              </a:rPr>
              <a:t>Les </a:t>
            </a:r>
            <a:r>
              <a:rPr lang="fr-FR" b="1" dirty="0" smtClean="0">
                <a:solidFill>
                  <a:srgbClr val="FF0000"/>
                </a:solidFill>
              </a:rPr>
              <a:t>modèles </a:t>
            </a:r>
            <a:r>
              <a:rPr lang="fr-FR" b="1" dirty="0">
                <a:solidFill>
                  <a:srgbClr val="FF0000"/>
                </a:solidFill>
              </a:rPr>
              <a:t>d’indicateurs nationaux et régionaux </a:t>
            </a:r>
            <a:r>
              <a:rPr lang="fr-FR" b="1" dirty="0" smtClean="0">
                <a:solidFill>
                  <a:srgbClr val="FF0000"/>
                </a:solidFill>
              </a:rPr>
              <a:t>:</a:t>
            </a:r>
            <a:endParaRPr lang="fr-FR" b="1" dirty="0">
              <a:solidFill>
                <a:srgbClr val="FF0000"/>
              </a:solidFill>
            </a:endParaRPr>
          </a:p>
          <a:p>
            <a:r>
              <a:rPr lang="fr-FR" b="1" dirty="0" smtClean="0">
                <a:solidFill>
                  <a:srgbClr val="FF0000"/>
                </a:solidFill>
              </a:rPr>
              <a:t>4.2.1 Les indicateurs de développement durables de la C.D.D. de l’O.N.U</a:t>
            </a:r>
          </a:p>
          <a:p>
            <a:r>
              <a:rPr lang="fr-FR" dirty="0" smtClean="0"/>
              <a:t>Dans </a:t>
            </a:r>
            <a:r>
              <a:rPr lang="fr-FR" dirty="0"/>
              <a:t>les années 90, la C.N.U.D.D. de l’O.N.U. proposa une batterie d’indicateurs de durabilité issu d’une agrégation d’un tableau de bord reposant sur quatre dimensions  (les trois dimensions traditionnelles de la durabilité: économique, socioculturelle et environnementale plus l’institutionnelle). </a:t>
            </a:r>
          </a:p>
          <a:p>
            <a:r>
              <a:rPr lang="fr-FR" dirty="0"/>
              <a:t>S’inscrivant dans le respect des trois dimensions de base de la durabilité (auxquelles est rajouté la dimension institutionnelle), le tableau de présentation des indicateurs est subdivisé en 15 thèmes principaux ; chacun des thèmes est subdivisé en sous thèmes. Ces derniers comportent entre un et cinq indicateurs comme le stipule le tableau ci-après.</a:t>
            </a:r>
          </a:p>
          <a:p>
            <a:endParaRPr lang="fr-FR" b="1" dirty="0"/>
          </a:p>
        </p:txBody>
      </p:sp>
      <p:sp>
        <p:nvSpPr>
          <p:cNvPr id="4" name="ZoneTexte 3"/>
          <p:cNvSpPr txBox="1"/>
          <p:nvPr/>
        </p:nvSpPr>
        <p:spPr>
          <a:xfrm>
            <a:off x="11410795" y="6321400"/>
            <a:ext cx="533400" cy="369332"/>
          </a:xfrm>
          <a:prstGeom prst="rect">
            <a:avLst/>
          </a:prstGeom>
          <a:noFill/>
        </p:spPr>
        <p:txBody>
          <a:bodyPr wrap="square" rtlCol="0">
            <a:spAutoFit/>
          </a:bodyPr>
          <a:lstStyle/>
          <a:p>
            <a:r>
              <a:rPr lang="fr-FR" dirty="0" smtClean="0"/>
              <a:t>25</a:t>
            </a:r>
            <a:endParaRPr lang="fr-FR" dirty="0"/>
          </a:p>
        </p:txBody>
      </p:sp>
    </p:spTree>
    <p:extLst>
      <p:ext uri="{BB962C8B-B14F-4D97-AF65-F5344CB8AC3E}">
        <p14:creationId xmlns:p14="http://schemas.microsoft.com/office/powerpoint/2010/main" val="285767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9621643" cy="6858000"/>
          </a:xfrm>
          <a:prstGeom prst="rect">
            <a:avLst/>
          </a:prstGeom>
          <a:noFill/>
          <a:ln w="9525" cmpd="sng">
            <a:solidFill>
              <a:srgbClr val="000000"/>
            </a:solidFill>
            <a:miter lim="800000"/>
            <a:headEnd/>
            <a:tailEnd/>
          </a:ln>
          <a:effectLst/>
        </p:spPr>
      </p:pic>
      <p:sp>
        <p:nvSpPr>
          <p:cNvPr id="5" name="ZoneTexte 4"/>
          <p:cNvSpPr txBox="1"/>
          <p:nvPr/>
        </p:nvSpPr>
        <p:spPr>
          <a:xfrm>
            <a:off x="11410795" y="6321400"/>
            <a:ext cx="533400" cy="369332"/>
          </a:xfrm>
          <a:prstGeom prst="rect">
            <a:avLst/>
          </a:prstGeom>
          <a:noFill/>
        </p:spPr>
        <p:txBody>
          <a:bodyPr wrap="square" rtlCol="0">
            <a:spAutoFit/>
          </a:bodyPr>
          <a:lstStyle/>
          <a:p>
            <a:r>
              <a:rPr lang="fr-FR" dirty="0" smtClean="0"/>
              <a:t>26</a:t>
            </a:r>
            <a:endParaRPr lang="fr-FR" dirty="0"/>
          </a:p>
        </p:txBody>
      </p:sp>
    </p:spTree>
    <p:extLst>
      <p:ext uri="{BB962C8B-B14F-4D97-AF65-F5344CB8AC3E}">
        <p14:creationId xmlns:p14="http://schemas.microsoft.com/office/powerpoint/2010/main" val="67114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338145" y="0"/>
            <a:ext cx="9099395" cy="6857999"/>
          </a:xfrm>
          <a:prstGeom prst="rect">
            <a:avLst/>
          </a:prstGeom>
          <a:noFill/>
          <a:ln w="9525" cmpd="sng">
            <a:solidFill>
              <a:srgbClr val="000000"/>
            </a:solidFill>
            <a:miter lim="800000"/>
            <a:headEnd/>
            <a:tailEnd/>
          </a:ln>
          <a:effectLst/>
        </p:spPr>
      </p:pic>
      <p:sp>
        <p:nvSpPr>
          <p:cNvPr id="5" name="ZoneTexte 4"/>
          <p:cNvSpPr txBox="1"/>
          <p:nvPr/>
        </p:nvSpPr>
        <p:spPr>
          <a:xfrm>
            <a:off x="11410795" y="6321400"/>
            <a:ext cx="533400" cy="369332"/>
          </a:xfrm>
          <a:prstGeom prst="rect">
            <a:avLst/>
          </a:prstGeom>
          <a:noFill/>
        </p:spPr>
        <p:txBody>
          <a:bodyPr wrap="square" rtlCol="0">
            <a:spAutoFit/>
          </a:bodyPr>
          <a:lstStyle/>
          <a:p>
            <a:r>
              <a:rPr lang="fr-FR" dirty="0" smtClean="0"/>
              <a:t>27</a:t>
            </a:r>
            <a:endParaRPr lang="fr-FR" dirty="0"/>
          </a:p>
        </p:txBody>
      </p:sp>
    </p:spTree>
    <p:extLst>
      <p:ext uri="{BB962C8B-B14F-4D97-AF65-F5344CB8AC3E}">
        <p14:creationId xmlns:p14="http://schemas.microsoft.com/office/powerpoint/2010/main" val="254018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561171" y="0"/>
            <a:ext cx="8742556" cy="6579220"/>
          </a:xfrm>
          <a:prstGeom prst="rect">
            <a:avLst/>
          </a:prstGeom>
          <a:noFill/>
          <a:ln w="9525" cmpd="sng">
            <a:solidFill>
              <a:srgbClr val="000000"/>
            </a:solidFill>
            <a:miter lim="800000"/>
            <a:headEnd/>
            <a:tailEnd/>
          </a:ln>
          <a:effectLst/>
        </p:spPr>
      </p:pic>
      <p:sp>
        <p:nvSpPr>
          <p:cNvPr id="5" name="ZoneTexte 4"/>
          <p:cNvSpPr txBox="1"/>
          <p:nvPr/>
        </p:nvSpPr>
        <p:spPr>
          <a:xfrm>
            <a:off x="11410795" y="6321400"/>
            <a:ext cx="533400" cy="369332"/>
          </a:xfrm>
          <a:prstGeom prst="rect">
            <a:avLst/>
          </a:prstGeom>
          <a:noFill/>
        </p:spPr>
        <p:txBody>
          <a:bodyPr wrap="square" rtlCol="0">
            <a:spAutoFit/>
          </a:bodyPr>
          <a:lstStyle/>
          <a:p>
            <a:r>
              <a:rPr lang="fr-FR" dirty="0" smtClean="0"/>
              <a:t>28</a:t>
            </a:r>
            <a:endParaRPr lang="fr-FR" dirty="0"/>
          </a:p>
        </p:txBody>
      </p:sp>
    </p:spTree>
    <p:extLst>
      <p:ext uri="{BB962C8B-B14F-4D97-AF65-F5344CB8AC3E}">
        <p14:creationId xmlns:p14="http://schemas.microsoft.com/office/powerpoint/2010/main" val="385938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115122" y="0"/>
            <a:ext cx="9233209" cy="6858000"/>
          </a:xfrm>
          <a:prstGeom prst="rect">
            <a:avLst/>
          </a:prstGeom>
          <a:noFill/>
          <a:ln w="9525" cmpd="sng">
            <a:solidFill>
              <a:srgbClr val="000000"/>
            </a:solidFill>
            <a:miter lim="800000"/>
            <a:headEnd/>
            <a:tailEnd/>
          </a:ln>
          <a:effectLst/>
        </p:spPr>
      </p:pic>
      <p:sp>
        <p:nvSpPr>
          <p:cNvPr id="5" name="ZoneTexte 4"/>
          <p:cNvSpPr txBox="1"/>
          <p:nvPr/>
        </p:nvSpPr>
        <p:spPr>
          <a:xfrm>
            <a:off x="11410795" y="6321400"/>
            <a:ext cx="533400" cy="369332"/>
          </a:xfrm>
          <a:prstGeom prst="rect">
            <a:avLst/>
          </a:prstGeom>
          <a:noFill/>
        </p:spPr>
        <p:txBody>
          <a:bodyPr wrap="square" rtlCol="0">
            <a:spAutoFit/>
          </a:bodyPr>
          <a:lstStyle/>
          <a:p>
            <a:r>
              <a:rPr lang="fr-FR" dirty="0" smtClean="0"/>
              <a:t>29</a:t>
            </a:r>
            <a:endParaRPr lang="fr-FR" dirty="0"/>
          </a:p>
        </p:txBody>
      </p:sp>
    </p:spTree>
    <p:extLst>
      <p:ext uri="{BB962C8B-B14F-4D97-AF65-F5344CB8AC3E}">
        <p14:creationId xmlns:p14="http://schemas.microsoft.com/office/powerpoint/2010/main" val="211807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319"/>
            <a:ext cx="7993566" cy="3824036"/>
          </a:xfrm>
          <a:prstGeom prst="rect">
            <a:avLst/>
          </a:prstGeom>
          <a:noFill/>
          <a:ln w="9525" cmpd="sng">
            <a:solidFill>
              <a:srgbClr val="000000"/>
            </a:solidFill>
            <a:miter lim="800000"/>
            <a:headEnd/>
            <a:tailEnd/>
          </a:ln>
          <a:effectLst/>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48655"/>
            <a:ext cx="7993566" cy="2909346"/>
          </a:xfrm>
          <a:prstGeom prst="rect">
            <a:avLst/>
          </a:prstGeom>
          <a:noFill/>
          <a:ln w="9525" cmpd="sng">
            <a:solidFill>
              <a:srgbClr val="000000"/>
            </a:solidFill>
            <a:miter lim="800000"/>
            <a:headEnd/>
            <a:tailEnd/>
          </a:ln>
          <a:effectLst/>
        </p:spPr>
      </p:pic>
      <p:sp>
        <p:nvSpPr>
          <p:cNvPr id="6" name="ZoneTexte 5"/>
          <p:cNvSpPr txBox="1"/>
          <p:nvPr/>
        </p:nvSpPr>
        <p:spPr>
          <a:xfrm>
            <a:off x="11410795" y="6321400"/>
            <a:ext cx="533400" cy="369332"/>
          </a:xfrm>
          <a:prstGeom prst="rect">
            <a:avLst/>
          </a:prstGeom>
          <a:noFill/>
        </p:spPr>
        <p:txBody>
          <a:bodyPr wrap="square" rtlCol="0">
            <a:spAutoFit/>
          </a:bodyPr>
          <a:lstStyle/>
          <a:p>
            <a:r>
              <a:rPr lang="fr-FR" dirty="0" smtClean="0"/>
              <a:t>30</a:t>
            </a:r>
            <a:endParaRPr lang="fr-FR" dirty="0"/>
          </a:p>
        </p:txBody>
      </p:sp>
    </p:spTree>
    <p:extLst>
      <p:ext uri="{BB962C8B-B14F-4D97-AF65-F5344CB8AC3E}">
        <p14:creationId xmlns:p14="http://schemas.microsoft.com/office/powerpoint/2010/main" val="355806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5965" y="309058"/>
            <a:ext cx="11205117" cy="6114043"/>
          </a:xfrm>
        </p:spPr>
        <p:txBody>
          <a:bodyPr>
            <a:normAutofit/>
          </a:bodyPr>
          <a:lstStyle/>
          <a:p>
            <a:r>
              <a:rPr lang="fr-FR" dirty="0">
                <a:solidFill>
                  <a:srgbClr val="002060"/>
                </a:solidFill>
              </a:rPr>
              <a:t>Les experts de la C.N.U.D.D. ont été les premiers à se pencher sur la formulation d’indicateurs à l’issue de la conférence de Rio en 1992. Une approche quadridimensionnelle (économique, sociale, environnementale et institutionnelle) basée sur des scores a été retenue pour dépasser les clivages des rapprochements spatio-temporels. </a:t>
            </a:r>
            <a:endParaRPr lang="fr-FR" dirty="0" smtClean="0">
              <a:solidFill>
                <a:srgbClr val="002060"/>
              </a:solidFill>
            </a:endParaRPr>
          </a:p>
          <a:p>
            <a:r>
              <a:rPr lang="fr-FR" dirty="0" smtClean="0">
                <a:solidFill>
                  <a:srgbClr val="002060"/>
                </a:solidFill>
              </a:rPr>
              <a:t>Conformément </a:t>
            </a:r>
            <a:r>
              <a:rPr lang="fr-FR" dirty="0">
                <a:solidFill>
                  <a:srgbClr val="002060"/>
                </a:solidFill>
              </a:rPr>
              <a:t>aux accords de Rio de 1992, La C.N.U.D.D. avait initialement retenu 134 indicateurs avant de se rendre compte de la complexité du phénomène étudié et de les restreindre à 46 indicateurs à l’aube du nouveau millénaire. Peu à peu, les experts se rendu compte qu’aucun système ne peut refléter parfaitement la situation de la durabilité et que l’essentiel était de retenir les principaux indicateurs en fonction de certains critères (de pertinence, d’efficacité, de priorité…). Plus récemment, la C.N.U.D.D. a retenu des indicateurs complémentaires portant à 93 le total des indicateurs. </a:t>
            </a:r>
          </a:p>
          <a:p>
            <a:endParaRPr lang="fr-FR" dirty="0">
              <a:solidFill>
                <a:srgbClr val="002060"/>
              </a:solidFill>
            </a:endParaRPr>
          </a:p>
        </p:txBody>
      </p:sp>
      <p:sp>
        <p:nvSpPr>
          <p:cNvPr id="4" name="ZoneTexte 3"/>
          <p:cNvSpPr txBox="1"/>
          <p:nvPr/>
        </p:nvSpPr>
        <p:spPr>
          <a:xfrm>
            <a:off x="11410795" y="6321400"/>
            <a:ext cx="533400" cy="369332"/>
          </a:xfrm>
          <a:prstGeom prst="rect">
            <a:avLst/>
          </a:prstGeom>
          <a:noFill/>
        </p:spPr>
        <p:txBody>
          <a:bodyPr wrap="square" rtlCol="0">
            <a:spAutoFit/>
          </a:bodyPr>
          <a:lstStyle/>
          <a:p>
            <a:r>
              <a:rPr lang="fr-FR" dirty="0" smtClean="0"/>
              <a:t>31</a:t>
            </a:r>
            <a:endParaRPr lang="fr-FR" dirty="0"/>
          </a:p>
        </p:txBody>
      </p:sp>
    </p:spTree>
    <p:extLst>
      <p:ext uri="{BB962C8B-B14F-4D97-AF65-F5344CB8AC3E}">
        <p14:creationId xmlns:p14="http://schemas.microsoft.com/office/powerpoint/2010/main" val="301241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5331" y="331361"/>
            <a:ext cx="11628864" cy="6359371"/>
          </a:xfrm>
        </p:spPr>
        <p:txBody>
          <a:bodyPr>
            <a:normAutofit fontScale="92500" lnSpcReduction="20000"/>
          </a:bodyPr>
          <a:lstStyle/>
          <a:p>
            <a:r>
              <a:rPr lang="fr-FR" b="1" dirty="0" smtClean="0">
                <a:solidFill>
                  <a:srgbClr val="FF0000"/>
                </a:solidFill>
              </a:rPr>
              <a:t>4.2.2 Les </a:t>
            </a:r>
            <a:r>
              <a:rPr lang="fr-FR" b="1" dirty="0">
                <a:solidFill>
                  <a:srgbClr val="FF0000"/>
                </a:solidFill>
              </a:rPr>
              <a:t>indicateurs Objectifs du Millénaire de l’O.N.U. </a:t>
            </a:r>
            <a:r>
              <a:rPr lang="fr-FR" b="1" dirty="0" smtClean="0">
                <a:solidFill>
                  <a:srgbClr val="FF0000"/>
                </a:solidFill>
              </a:rPr>
              <a:t>:</a:t>
            </a:r>
          </a:p>
          <a:p>
            <a:pPr marL="0" indent="0">
              <a:buNone/>
            </a:pPr>
            <a:r>
              <a:rPr lang="fr-FR" dirty="0" smtClean="0"/>
              <a:t>Ces </a:t>
            </a:r>
            <a:r>
              <a:rPr lang="fr-FR" dirty="0"/>
              <a:t>indicateurs rendent compte au second degré des différentes dimensions du développement durable eu égard au rôle et aux efforts gouvernementaux : ce qui justifie les huit indicateurs de base utilisés pour évaluer la durabilité. Toutefois le degré d’arborescence est inégalement opéré selon les différents sous champs.</a:t>
            </a:r>
          </a:p>
          <a:p>
            <a:pPr marL="0" indent="0">
              <a:buNone/>
            </a:pPr>
            <a:r>
              <a:rPr lang="fr-FR" dirty="0"/>
              <a:t>Les indicateurs O.M.D. visaient l’évaluation par rapport aux huit objectifs fixés à savoir :</a:t>
            </a:r>
          </a:p>
          <a:p>
            <a:pPr lvl="0"/>
            <a:r>
              <a:rPr lang="fr-FR" dirty="0"/>
              <a:t>L’élimination de l’extrême pauvreté et de la faim ;</a:t>
            </a:r>
          </a:p>
          <a:p>
            <a:pPr lvl="0"/>
            <a:r>
              <a:rPr lang="fr-FR" dirty="0"/>
              <a:t>L’éducation primaire pour tous ;</a:t>
            </a:r>
          </a:p>
          <a:p>
            <a:pPr lvl="0"/>
            <a:r>
              <a:rPr lang="fr-FR" dirty="0"/>
              <a:t>L’éradication de la discrimination sexuelle ;</a:t>
            </a:r>
          </a:p>
          <a:p>
            <a:pPr lvl="0"/>
            <a:r>
              <a:rPr lang="fr-FR" dirty="0"/>
              <a:t>La réduction de la mortalité infantile </a:t>
            </a:r>
            <a:r>
              <a:rPr lang="fr-FR" dirty="0" smtClean="0"/>
              <a:t>;</a:t>
            </a:r>
          </a:p>
          <a:p>
            <a:pPr lvl="0"/>
            <a:r>
              <a:rPr lang="fr-FR" dirty="0"/>
              <a:t>L’amélioration de la santé maternelle ;</a:t>
            </a:r>
          </a:p>
          <a:p>
            <a:pPr lvl="0"/>
            <a:r>
              <a:rPr lang="fr-FR" dirty="0"/>
              <a:t>La lutte contre le S.I.D.A., le paludisme et autres maladies ;</a:t>
            </a:r>
          </a:p>
          <a:p>
            <a:pPr lvl="0"/>
            <a:r>
              <a:rPr lang="fr-FR" dirty="0"/>
              <a:t>L’assurance d’un environnement durable ;</a:t>
            </a:r>
          </a:p>
          <a:p>
            <a:pPr lvl="0"/>
            <a:r>
              <a:rPr lang="fr-FR" dirty="0"/>
              <a:t>Et la mise en place d’un partenariat mondial pour le développement</a:t>
            </a:r>
            <a:r>
              <a:rPr lang="fr-FR" dirty="0" smtClean="0"/>
              <a:t>.</a:t>
            </a:r>
          </a:p>
          <a:p>
            <a:pPr lvl="0"/>
            <a:endParaRPr lang="fr-FR" dirty="0"/>
          </a:p>
          <a:p>
            <a:pPr lvl="0"/>
            <a:r>
              <a:rPr lang="fr-FR" dirty="0" smtClean="0"/>
              <a:t>Un exemple d’indicateurs est présenté dans la diapositive suivante</a:t>
            </a:r>
            <a:endParaRPr lang="fr-FR" dirty="0"/>
          </a:p>
          <a:p>
            <a:endParaRPr lang="fr-FR" b="1" dirty="0"/>
          </a:p>
          <a:p>
            <a:endParaRPr lang="fr-FR" dirty="0"/>
          </a:p>
        </p:txBody>
      </p:sp>
      <p:sp>
        <p:nvSpPr>
          <p:cNvPr id="4" name="ZoneTexte 3"/>
          <p:cNvSpPr txBox="1"/>
          <p:nvPr/>
        </p:nvSpPr>
        <p:spPr>
          <a:xfrm>
            <a:off x="11410795" y="6321400"/>
            <a:ext cx="533400" cy="369332"/>
          </a:xfrm>
          <a:prstGeom prst="rect">
            <a:avLst/>
          </a:prstGeom>
          <a:noFill/>
        </p:spPr>
        <p:txBody>
          <a:bodyPr wrap="square" rtlCol="0">
            <a:spAutoFit/>
          </a:bodyPr>
          <a:lstStyle/>
          <a:p>
            <a:r>
              <a:rPr lang="fr-FR" dirty="0" smtClean="0"/>
              <a:t>32</a:t>
            </a:r>
            <a:endParaRPr lang="fr-FR" dirty="0"/>
          </a:p>
        </p:txBody>
      </p:sp>
    </p:spTree>
    <p:extLst>
      <p:ext uri="{BB962C8B-B14F-4D97-AF65-F5344CB8AC3E}">
        <p14:creationId xmlns:p14="http://schemas.microsoft.com/office/powerpoint/2010/main" val="1861953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574188" y="0"/>
            <a:ext cx="6703627" cy="6858000"/>
          </a:xfrm>
          <a:prstGeom prst="rect">
            <a:avLst/>
          </a:prstGeom>
          <a:noFill/>
          <a:ln w="28575" cmpd="sng">
            <a:solidFill>
              <a:srgbClr val="000000"/>
            </a:solidFill>
            <a:miter lim="800000"/>
            <a:headEnd/>
            <a:tailEnd/>
          </a:ln>
          <a:effectLst/>
        </p:spPr>
      </p:pic>
      <p:sp>
        <p:nvSpPr>
          <p:cNvPr id="5" name="ZoneTexte 4"/>
          <p:cNvSpPr txBox="1"/>
          <p:nvPr/>
        </p:nvSpPr>
        <p:spPr>
          <a:xfrm>
            <a:off x="11410795" y="6321400"/>
            <a:ext cx="533400" cy="369332"/>
          </a:xfrm>
          <a:prstGeom prst="rect">
            <a:avLst/>
          </a:prstGeom>
          <a:noFill/>
        </p:spPr>
        <p:txBody>
          <a:bodyPr wrap="square" rtlCol="0">
            <a:spAutoFit/>
          </a:bodyPr>
          <a:lstStyle/>
          <a:p>
            <a:r>
              <a:rPr lang="fr-FR" dirty="0" smtClean="0"/>
              <a:t>33</a:t>
            </a:r>
            <a:endParaRPr lang="fr-FR" dirty="0"/>
          </a:p>
        </p:txBody>
      </p:sp>
    </p:spTree>
    <p:extLst>
      <p:ext uri="{BB962C8B-B14F-4D97-AF65-F5344CB8AC3E}">
        <p14:creationId xmlns:p14="http://schemas.microsoft.com/office/powerpoint/2010/main" val="2225388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11225"/>
            <a:ext cx="12192000" cy="5946775"/>
          </a:xfrm>
        </p:spPr>
        <p:txBody>
          <a:bodyPr>
            <a:normAutofit fontScale="92500" lnSpcReduction="10000"/>
          </a:bodyPr>
          <a:lstStyle/>
          <a:p>
            <a:r>
              <a:rPr lang="fr-FR" dirty="0" smtClean="0"/>
              <a:t>Une première approche de la durabilité inhérente au développement économique laisse entrevoir une discorde entre les partisans du développement durable, les uns plaidant la cause d’une durabilité forte, les autres plaidant celle d’une durabilité faible. Ces débats vont nourrir la création de deux grands groupes de courants dits de durabilité forte et de durabilité faible. </a:t>
            </a:r>
          </a:p>
          <a:p>
            <a:pPr lvl="1"/>
            <a:r>
              <a:rPr lang="fr-FR" b="1" dirty="0" smtClean="0">
                <a:solidFill>
                  <a:srgbClr val="FF0000"/>
                </a:solidFill>
              </a:rPr>
              <a:t>Les partisans de la durabilité faible: </a:t>
            </a:r>
            <a:r>
              <a:rPr lang="fr-FR" dirty="0"/>
              <a:t>ils</a:t>
            </a:r>
            <a:r>
              <a:rPr lang="fr-FR" dirty="0" smtClean="0">
                <a:solidFill>
                  <a:srgbClr val="FF0000"/>
                </a:solidFill>
              </a:rPr>
              <a:t> </a:t>
            </a:r>
            <a:r>
              <a:rPr lang="fr-FR" dirty="0" smtClean="0"/>
              <a:t>vont intégrer dans leurs approches les problèmes de durabilité en proposant des solutions alternatives : l’investissement dans la recherche scientifique et le développement, la sur-taxation des activités jugées menaçantes pour la planète… Néoclassique mais keynésien et comptant parmi ses partisans des sommités de la recherche scientifique (comme Pearce, Turner…), le courant de la durabilité faible estime que la technologie est considérée comme un palliatif au problème de pénurie des ressources ainsi que comme une panacée aux problèmes engendrés par l’exploitation des ressources. ;</a:t>
            </a:r>
          </a:p>
          <a:p>
            <a:pPr lvl="1"/>
            <a:r>
              <a:rPr lang="fr-FR" dirty="0" smtClean="0"/>
              <a:t>cette dernière signifiant un investissement plus massif touchant la préservation de l’environnement. Cette vision perdurera jusqu’au début des années 2000.  </a:t>
            </a:r>
          </a:p>
          <a:p>
            <a:pPr lvl="1"/>
            <a:r>
              <a:rPr lang="fr-FR" b="1" dirty="0">
                <a:solidFill>
                  <a:srgbClr val="FF0000"/>
                </a:solidFill>
              </a:rPr>
              <a:t>Les partisans de la durabilité </a:t>
            </a:r>
            <a:r>
              <a:rPr lang="fr-FR" b="1" dirty="0" smtClean="0">
                <a:solidFill>
                  <a:srgbClr val="FF0000"/>
                </a:solidFill>
              </a:rPr>
              <a:t>forte: </a:t>
            </a:r>
            <a:r>
              <a:rPr lang="fr-FR" dirty="0"/>
              <a:t>ils </a:t>
            </a:r>
            <a:r>
              <a:rPr lang="fr-FR" dirty="0" smtClean="0"/>
              <a:t>défendent quant à eux une économie écologiste chamboulant la logique marchande qui a prévalu jusqu’alors. Selon eux, la croissance durable est une chimère. Les outils traditionnels de la comptabilité nationale (Le P.I.B., le T.E.S. etc.) ne sont plus enclin à refléter la croissance qui englobe des concepts nouveaux tels le bien être, le bien commun...</a:t>
            </a:r>
          </a:p>
          <a:p>
            <a:endParaRPr lang="fr-FR" dirty="0"/>
          </a:p>
        </p:txBody>
      </p:sp>
      <p:sp>
        <p:nvSpPr>
          <p:cNvPr id="4" name="ZoneTexte 3"/>
          <p:cNvSpPr txBox="1"/>
          <p:nvPr/>
        </p:nvSpPr>
        <p:spPr>
          <a:xfrm>
            <a:off x="11455400" y="6327748"/>
            <a:ext cx="533400" cy="369332"/>
          </a:xfrm>
          <a:prstGeom prst="rect">
            <a:avLst/>
          </a:prstGeom>
          <a:noFill/>
        </p:spPr>
        <p:txBody>
          <a:bodyPr wrap="square" rtlCol="0">
            <a:spAutoFit/>
          </a:bodyPr>
          <a:lstStyle/>
          <a:p>
            <a:r>
              <a:rPr lang="fr-FR" dirty="0" smtClean="0"/>
              <a:t>16</a:t>
            </a:r>
            <a:endParaRPr lang="fr-FR" dirty="0"/>
          </a:p>
        </p:txBody>
      </p:sp>
      <p:sp>
        <p:nvSpPr>
          <p:cNvPr id="6" name="Rectangle 5"/>
          <p:cNvSpPr/>
          <p:nvPr/>
        </p:nvSpPr>
        <p:spPr>
          <a:xfrm>
            <a:off x="228600" y="-12105"/>
            <a:ext cx="11963400" cy="707886"/>
          </a:xfrm>
          <a:prstGeom prst="rect">
            <a:avLst/>
          </a:prstGeom>
        </p:spPr>
        <p:txBody>
          <a:bodyPr wrap="square">
            <a:spAutoFit/>
          </a:bodyPr>
          <a:lstStyle/>
          <a:p>
            <a:r>
              <a:rPr lang="fr-FR" sz="2000" b="1" dirty="0" smtClean="0">
                <a:solidFill>
                  <a:srgbClr val="FF0000"/>
                </a:solidFill>
              </a:rPr>
              <a:t>3 La modélisation du développement durable</a:t>
            </a:r>
            <a:br>
              <a:rPr lang="fr-FR" sz="2000" b="1" dirty="0" smtClean="0">
                <a:solidFill>
                  <a:srgbClr val="FF0000"/>
                </a:solidFill>
              </a:rPr>
            </a:br>
            <a:r>
              <a:rPr lang="fr-FR" sz="2000" b="1" dirty="0" smtClean="0">
                <a:solidFill>
                  <a:srgbClr val="FF0000"/>
                </a:solidFill>
              </a:rPr>
              <a:t>remarques préliminaires: </a:t>
            </a:r>
            <a:r>
              <a:rPr lang="fr-FR" sz="2000" b="1" dirty="0" smtClean="0">
                <a:solidFill>
                  <a:srgbClr val="00B0F0"/>
                </a:solidFill>
              </a:rPr>
              <a:t>le développement durable: entre la durabilité faible et la durabilité forte</a:t>
            </a:r>
            <a:endParaRPr lang="fr-FR" sz="2000" dirty="0"/>
          </a:p>
        </p:txBody>
      </p:sp>
    </p:spTree>
    <p:extLst>
      <p:ext uri="{BB962C8B-B14F-4D97-AF65-F5344CB8AC3E}">
        <p14:creationId xmlns:p14="http://schemas.microsoft.com/office/powerpoint/2010/main" val="290610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6755" y="309058"/>
            <a:ext cx="11495049" cy="6381673"/>
          </a:xfrm>
        </p:spPr>
        <p:txBody>
          <a:bodyPr>
            <a:normAutofit fontScale="92500" lnSpcReduction="10000"/>
          </a:bodyPr>
          <a:lstStyle/>
          <a:p>
            <a:pPr marL="0" indent="0">
              <a:buNone/>
            </a:pPr>
            <a:r>
              <a:rPr lang="fr-FR" dirty="0"/>
              <a:t>Il est à noter que nombreuses sont les critiques formulées à l’encontre des deux modèles onusiens présentés plus haut</a:t>
            </a:r>
            <a:r>
              <a:rPr lang="fr-FR" dirty="0" smtClean="0"/>
              <a:t>.</a:t>
            </a:r>
          </a:p>
          <a:p>
            <a:r>
              <a:rPr lang="fr-FR" dirty="0" smtClean="0"/>
              <a:t>Par </a:t>
            </a:r>
            <a:r>
              <a:rPr lang="fr-FR" dirty="0"/>
              <a:t>exemple, certaines définitions de l’O.N.U. restent relatives et défavorisent d’emblée le classement des </a:t>
            </a:r>
            <a:r>
              <a:rPr lang="fr-FR" dirty="0" smtClean="0"/>
              <a:t>P.V.D.</a:t>
            </a:r>
            <a:endParaRPr lang="fr-FR" dirty="0"/>
          </a:p>
          <a:p>
            <a:r>
              <a:rPr lang="fr-FR" dirty="0"/>
              <a:t>Toujours en matière de nutrition infantile, de nombreux autres fléaux qui guettent les enfants des pays développés n’ont pas été </a:t>
            </a:r>
            <a:r>
              <a:rPr lang="fr-FR" dirty="0" smtClean="0"/>
              <a:t>retenus </a:t>
            </a:r>
            <a:endParaRPr lang="fr-FR" dirty="0"/>
          </a:p>
          <a:p>
            <a:r>
              <a:rPr lang="fr-FR" dirty="0"/>
              <a:t>D’autre part, certains experts ont avancé que les indicateurs des O.M.D. gagneraient en valeur s’ils intégraient la mesure de l’effort restant pour atteindre les objectifs fixés plutôt que de ne mesurer que les efforts consentis. </a:t>
            </a:r>
            <a:r>
              <a:rPr lang="fr-FR" dirty="0" smtClean="0"/>
              <a:t> </a:t>
            </a:r>
            <a:endParaRPr lang="fr-FR" dirty="0"/>
          </a:p>
          <a:p>
            <a:r>
              <a:rPr lang="fr-FR" dirty="0"/>
              <a:t>Il faut souligner que les mêmes critiques ont été formulées à l’encontre des indicateurs clés de la C.N.U.D.D. Le recours aux moyennes pénalise les pays en voie de développement tout en favorisant les pays développés. Les scores relativement bas en matière d’environnement sont compensés par les scores des dimensions économique et sociale. C’est dans ce sens qu’en 2007, l’indice synthétique général a été retiré. Il en a été de même pour la subdivision selon les quatre dimensions de la durabilité, la finalité étant de proposer des indicateurs qui puissent traduire la transversalité du développement durable.</a:t>
            </a:r>
          </a:p>
          <a:p>
            <a:endParaRPr lang="fr-FR" dirty="0"/>
          </a:p>
        </p:txBody>
      </p:sp>
      <p:sp>
        <p:nvSpPr>
          <p:cNvPr id="4" name="ZoneTexte 3"/>
          <p:cNvSpPr txBox="1"/>
          <p:nvPr/>
        </p:nvSpPr>
        <p:spPr>
          <a:xfrm>
            <a:off x="11410795" y="6321400"/>
            <a:ext cx="533400" cy="369332"/>
          </a:xfrm>
          <a:prstGeom prst="rect">
            <a:avLst/>
          </a:prstGeom>
          <a:noFill/>
        </p:spPr>
        <p:txBody>
          <a:bodyPr wrap="square" rtlCol="0">
            <a:spAutoFit/>
          </a:bodyPr>
          <a:lstStyle/>
          <a:p>
            <a:r>
              <a:rPr lang="fr-FR" dirty="0" smtClean="0"/>
              <a:t>34</a:t>
            </a:r>
            <a:endParaRPr lang="fr-FR" dirty="0"/>
          </a:p>
        </p:txBody>
      </p:sp>
    </p:spTree>
    <p:extLst>
      <p:ext uri="{BB962C8B-B14F-4D97-AF65-F5344CB8AC3E}">
        <p14:creationId xmlns:p14="http://schemas.microsoft.com/office/powerpoint/2010/main" val="2222555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6033" y="398268"/>
            <a:ext cx="11784981" cy="6002531"/>
          </a:xfrm>
        </p:spPr>
        <p:txBody>
          <a:bodyPr>
            <a:normAutofit fontScale="92500" lnSpcReduction="20000"/>
          </a:bodyPr>
          <a:lstStyle/>
          <a:p>
            <a:r>
              <a:rPr lang="fr-FR" b="1" dirty="0" smtClean="0">
                <a:solidFill>
                  <a:srgbClr val="FF0000"/>
                </a:solidFill>
              </a:rPr>
              <a:t>4.2.3 Le </a:t>
            </a:r>
            <a:r>
              <a:rPr lang="fr-FR" b="1" dirty="0">
                <a:solidFill>
                  <a:srgbClr val="FF0000"/>
                </a:solidFill>
              </a:rPr>
              <a:t>corps central des indicateurs clés de </a:t>
            </a:r>
            <a:r>
              <a:rPr lang="fr-FR" b="1" dirty="0" smtClean="0">
                <a:solidFill>
                  <a:srgbClr val="FF0000"/>
                </a:solidFill>
              </a:rPr>
              <a:t>développement durable de </a:t>
            </a:r>
            <a:r>
              <a:rPr lang="fr-FR" b="1" dirty="0">
                <a:solidFill>
                  <a:srgbClr val="FF0000"/>
                </a:solidFill>
              </a:rPr>
              <a:t>l'O.C.D.E. :</a:t>
            </a:r>
          </a:p>
          <a:p>
            <a:r>
              <a:rPr lang="fr-FR" dirty="0"/>
              <a:t>Publié en 2001, le corps central des indicateurs de durabilité de l’O.C.D.E. s’appuie sur le modèle P.E.R. ; il est considéré comme un outil de diagnostic, d’estimation et de </a:t>
            </a:r>
            <a:r>
              <a:rPr lang="fr-FR" dirty="0" err="1"/>
              <a:t>Benchmarking</a:t>
            </a:r>
            <a:r>
              <a:rPr lang="fr-FR" dirty="0"/>
              <a:t> entre les pays. </a:t>
            </a:r>
            <a:endParaRPr lang="fr-FR" dirty="0" smtClean="0"/>
          </a:p>
          <a:p>
            <a:r>
              <a:rPr lang="fr-FR" dirty="0" smtClean="0"/>
              <a:t>Toutefois</a:t>
            </a:r>
            <a:r>
              <a:rPr lang="fr-FR" dirty="0"/>
              <a:t>, il ne porte que sur l’environnement ; autrement dit il est monodimensionnel. Une dizaine de thèmes sont regroupés en deux parties (la pollution d’une part et les ressources et patrimoines naturels d’autre part). </a:t>
            </a:r>
            <a:endParaRPr lang="fr-FR" dirty="0" smtClean="0"/>
          </a:p>
          <a:p>
            <a:r>
              <a:rPr lang="fr-FR" dirty="0" smtClean="0"/>
              <a:t>Chaque </a:t>
            </a:r>
            <a:r>
              <a:rPr lang="fr-FR" dirty="0"/>
              <a:t>thème est réparti en indicateurs de pression, d’état et de réponse. L’ensemble des indicateurs retenus est au nombre de 45.  </a:t>
            </a:r>
            <a:endParaRPr lang="fr-FR" dirty="0" smtClean="0"/>
          </a:p>
          <a:p>
            <a:r>
              <a:rPr lang="fr-FR" b="1" dirty="0" smtClean="0">
                <a:solidFill>
                  <a:srgbClr val="FF0000"/>
                </a:solidFill>
              </a:rPr>
              <a:t>4.2.4 Les indicateurs de la stratégie européenne de développement durable de l’U.E</a:t>
            </a:r>
          </a:p>
          <a:p>
            <a:r>
              <a:rPr lang="fr-FR" dirty="0" smtClean="0"/>
              <a:t>La S.E.D.D. comptait 10 thèmes centraux : le développement socio-économique, le changement climatique et l’énergie, le transport, la production et la consommation, les ressources naturelles, la santé, l’insertion sociale, le changement démographique, le partenariat et la gouvernance. Neuf thèmes se démarquent par au moins un indicateur phare. Le total des indicateurs a été porté à 98. Le tableau suivant répertorie l’ensemble des indicateurs par thème  </a:t>
            </a:r>
          </a:p>
          <a:p>
            <a:endParaRPr lang="fr-FR" dirty="0" smtClean="0"/>
          </a:p>
          <a:p>
            <a:endParaRPr lang="fr-FR" dirty="0"/>
          </a:p>
        </p:txBody>
      </p:sp>
      <p:sp>
        <p:nvSpPr>
          <p:cNvPr id="4" name="ZoneTexte 3"/>
          <p:cNvSpPr txBox="1"/>
          <p:nvPr/>
        </p:nvSpPr>
        <p:spPr>
          <a:xfrm>
            <a:off x="11410795" y="6321400"/>
            <a:ext cx="533400" cy="369332"/>
          </a:xfrm>
          <a:prstGeom prst="rect">
            <a:avLst/>
          </a:prstGeom>
          <a:noFill/>
        </p:spPr>
        <p:txBody>
          <a:bodyPr wrap="square" rtlCol="0">
            <a:spAutoFit/>
          </a:bodyPr>
          <a:lstStyle/>
          <a:p>
            <a:r>
              <a:rPr lang="fr-FR" dirty="0" smtClean="0"/>
              <a:t>35</a:t>
            </a:r>
            <a:endParaRPr lang="fr-FR" dirty="0"/>
          </a:p>
        </p:txBody>
      </p:sp>
    </p:spTree>
    <p:extLst>
      <p:ext uri="{BB962C8B-B14F-4D97-AF65-F5344CB8AC3E}">
        <p14:creationId xmlns:p14="http://schemas.microsoft.com/office/powerpoint/2010/main" val="345115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336" y="264454"/>
            <a:ext cx="11933663" cy="6426277"/>
          </a:xfrm>
        </p:spPr>
        <p:txBody>
          <a:bodyPr>
            <a:normAutofit lnSpcReduction="10000"/>
          </a:bodyPr>
          <a:lstStyle/>
          <a:p>
            <a:pPr marL="0" indent="0">
              <a:buNone/>
            </a:pPr>
            <a:r>
              <a:rPr lang="fr-FR" dirty="0" smtClean="0">
                <a:solidFill>
                  <a:srgbClr val="FF0000"/>
                </a:solidFill>
              </a:rPr>
              <a:t>4.3 </a:t>
            </a:r>
            <a:r>
              <a:rPr lang="fr-FR" b="1" dirty="0">
                <a:solidFill>
                  <a:srgbClr val="FF0000"/>
                </a:solidFill>
              </a:rPr>
              <a:t>Les indicateurs complémentaires alternatifs :</a:t>
            </a:r>
          </a:p>
          <a:p>
            <a:pPr marL="0" indent="0">
              <a:buNone/>
            </a:pPr>
            <a:r>
              <a:rPr lang="fr-FR" b="1" dirty="0" smtClean="0">
                <a:solidFill>
                  <a:srgbClr val="FF0000"/>
                </a:solidFill>
              </a:rPr>
              <a:t>4.3.1 L’indice </a:t>
            </a:r>
            <a:r>
              <a:rPr lang="fr-FR" b="1" dirty="0">
                <a:solidFill>
                  <a:srgbClr val="FF0000"/>
                </a:solidFill>
              </a:rPr>
              <a:t>de durabilité environnementale et l’indice de performance environnementale des universités de Yale et Columbia :</a:t>
            </a:r>
          </a:p>
          <a:p>
            <a:r>
              <a:rPr lang="fr-FR" dirty="0"/>
              <a:t>Ce sont les recommandations issues du Forum Economique Mondial qui furent à l’origine de la création de l’Indice de Durabilité Environnementale (I.D.E.) plus communément connu par son appellation anglo-saxonne E.S.I. (</a:t>
            </a:r>
            <a:r>
              <a:rPr lang="fr-FR" dirty="0" err="1"/>
              <a:t>Environmental</a:t>
            </a:r>
            <a:r>
              <a:rPr lang="fr-FR" dirty="0"/>
              <a:t> </a:t>
            </a:r>
            <a:r>
              <a:rPr lang="fr-FR" dirty="0" err="1"/>
              <a:t>Sustainability</a:t>
            </a:r>
            <a:r>
              <a:rPr lang="fr-FR" dirty="0"/>
              <a:t> Index). </a:t>
            </a:r>
          </a:p>
          <a:p>
            <a:r>
              <a:rPr lang="fr-FR" dirty="0" smtClean="0"/>
              <a:t>il </a:t>
            </a:r>
            <a:r>
              <a:rPr lang="fr-FR" dirty="0"/>
              <a:t>était censé évaluer l’aptitude des gouvernements eu égard à maitriser la durabilité sous un angle écolo-centré. Deux tentatives d’élargissement des champs de l’I.D.E. furent entamées depuis, mais la dernière version de 2005, bien que devenue multidimensionnelle et des plus usuelles, est toujours sujette à critique rationnelle scientifique. </a:t>
            </a:r>
            <a:endParaRPr lang="fr-FR" dirty="0" smtClean="0"/>
          </a:p>
          <a:p>
            <a:r>
              <a:rPr lang="fr-FR" dirty="0" smtClean="0"/>
              <a:t>L’I.D.E</a:t>
            </a:r>
            <a:r>
              <a:rPr lang="fr-FR" dirty="0"/>
              <a:t>. dans sa version de 2005 comporte 21 indicateurs élaborés à partir de 76 variables et répartis en cinq champs : l’état de l’environnement, la capacité sociale et institutionnelle, la réduction du stress de l’environnement, l’intendance globale et la réduction des vulnérabilités sociales. </a:t>
            </a:r>
            <a:r>
              <a:rPr lang="fr-FR" dirty="0" smtClean="0"/>
              <a:t> </a:t>
            </a:r>
            <a:endParaRPr lang="fr-FR" dirty="0"/>
          </a:p>
          <a:p>
            <a:endParaRPr lang="fr-FR" dirty="0"/>
          </a:p>
        </p:txBody>
      </p:sp>
      <p:sp>
        <p:nvSpPr>
          <p:cNvPr id="4" name="Rectangle 3"/>
          <p:cNvSpPr/>
          <p:nvPr/>
        </p:nvSpPr>
        <p:spPr>
          <a:xfrm>
            <a:off x="11551467" y="6321399"/>
            <a:ext cx="418704" cy="369332"/>
          </a:xfrm>
          <a:prstGeom prst="rect">
            <a:avLst/>
          </a:prstGeom>
        </p:spPr>
        <p:txBody>
          <a:bodyPr wrap="none">
            <a:spAutoFit/>
          </a:bodyPr>
          <a:lstStyle/>
          <a:p>
            <a:r>
              <a:rPr lang="fr-FR" dirty="0" smtClean="0"/>
              <a:t>36</a:t>
            </a:r>
            <a:endParaRPr lang="fr-FR" dirty="0"/>
          </a:p>
        </p:txBody>
      </p:sp>
    </p:spTree>
    <p:extLst>
      <p:ext uri="{BB962C8B-B14F-4D97-AF65-F5344CB8AC3E}">
        <p14:creationId xmlns:p14="http://schemas.microsoft.com/office/powerpoint/2010/main" val="278277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858000"/>
          </a:xfrm>
        </p:spPr>
        <p:txBody>
          <a:bodyPr>
            <a:normAutofit fontScale="92500" lnSpcReduction="20000"/>
          </a:bodyPr>
          <a:lstStyle/>
          <a:p>
            <a:r>
              <a:rPr lang="fr-FR" b="1" dirty="0" smtClean="0">
                <a:solidFill>
                  <a:srgbClr val="FF0000"/>
                </a:solidFill>
              </a:rPr>
              <a:t>4.3.2 </a:t>
            </a:r>
            <a:r>
              <a:rPr lang="fr-FR" b="1" dirty="0">
                <a:solidFill>
                  <a:srgbClr val="FF0000"/>
                </a:solidFill>
              </a:rPr>
              <a:t>L’empreinte écologique de l’Université de </a:t>
            </a:r>
            <a:r>
              <a:rPr lang="fr-FR" b="1" dirty="0" smtClean="0">
                <a:solidFill>
                  <a:srgbClr val="FF0000"/>
                </a:solidFill>
              </a:rPr>
              <a:t>Vancouver</a:t>
            </a:r>
          </a:p>
          <a:p>
            <a:r>
              <a:rPr lang="fr-FR" dirty="0" smtClean="0"/>
              <a:t>L’empreinte </a:t>
            </a:r>
            <a:r>
              <a:rPr lang="fr-FR" dirty="0"/>
              <a:t>écologique </a:t>
            </a:r>
            <a:r>
              <a:rPr lang="fr-FR" dirty="0" smtClean="0"/>
              <a:t>suit un </a:t>
            </a:r>
            <a:r>
              <a:rPr lang="fr-FR" dirty="0"/>
              <a:t>raisonnement autre que monétaire. Elle rapporte l’efficacité des activités économiques aux ressources énergétiques ou capital naturel déployés. L’empreinte écologique propose d’évaluer la </a:t>
            </a:r>
            <a:r>
              <a:rPr lang="fr-FR" dirty="0" err="1"/>
              <a:t>biocapacité</a:t>
            </a:r>
            <a:r>
              <a:rPr lang="fr-FR" dirty="0"/>
              <a:t> d’un écosystème (surface biologiquement productive rapportée à sa capacité de régénération des ressources et d’absorption des effets). L’empreinte écologique est formulée en hectares globaux (calculé sur la base d’une estimation de productivité moyenne d’un hectare à l’échelle mondiale). L’empreinte écologique adopte deux démarches structurelles: l’une descendante et l’autre ascendante. </a:t>
            </a:r>
          </a:p>
          <a:p>
            <a:r>
              <a:rPr lang="fr-FR" dirty="0"/>
              <a:t>L’approche descendante se propose de mesurer les aires terrestres et maritimes nécessaires (pas forcément locales) pour la production des ressources eu égard aux besoins d’une population donnée.   </a:t>
            </a:r>
          </a:p>
          <a:p>
            <a:pPr marL="0" indent="0">
              <a:buNone/>
            </a:pPr>
            <a:r>
              <a:rPr lang="fr-FR" dirty="0" smtClean="0"/>
              <a:t>Un </a:t>
            </a:r>
            <a:r>
              <a:rPr lang="fr-FR" dirty="0"/>
              <a:t>grand nombre de critiques ont été formulés à l’encontre de cet </a:t>
            </a:r>
            <a:r>
              <a:rPr lang="fr-FR" dirty="0" smtClean="0"/>
              <a:t>indicateur</a:t>
            </a:r>
            <a:r>
              <a:rPr lang="fr-FR" dirty="0"/>
              <a:t>:</a:t>
            </a:r>
            <a:endParaRPr lang="fr-FR" dirty="0" smtClean="0"/>
          </a:p>
          <a:p>
            <a:r>
              <a:rPr lang="fr-FR" dirty="0" smtClean="0"/>
              <a:t>La </a:t>
            </a:r>
            <a:r>
              <a:rPr lang="fr-FR" dirty="0"/>
              <a:t>méthode est certes approximative et ne s’appuie que sur la consommation or le pays de production compte aussi pour une meilleure évaluation (le mode de production, l’éloignement, les conditions climatiques, l’alimentation et le breuvage du bétail…) ; </a:t>
            </a:r>
          </a:p>
          <a:p>
            <a:pPr lvl="0"/>
            <a:r>
              <a:rPr lang="fr-FR" dirty="0"/>
              <a:t>de plus, elle contourne d’autres problèmes qui mériteraient d’être étudiés (la désertification,  l’érosion des sols, la surexploitation des eaux douces…) ;</a:t>
            </a:r>
          </a:p>
          <a:p>
            <a:pPr lvl="0"/>
            <a:r>
              <a:rPr lang="fr-FR" dirty="0"/>
              <a:t>la surface bio-productive telle que retenue par cet indicateur ne permet pas de couvrir toute la </a:t>
            </a:r>
            <a:r>
              <a:rPr lang="fr-FR" dirty="0" smtClean="0"/>
              <a:t>problématique.</a:t>
            </a:r>
            <a:endParaRPr lang="fr-FR" dirty="0"/>
          </a:p>
          <a:p>
            <a:endParaRPr lang="fr-FR" dirty="0"/>
          </a:p>
        </p:txBody>
      </p:sp>
      <p:sp>
        <p:nvSpPr>
          <p:cNvPr id="4" name="Rectangle 3"/>
          <p:cNvSpPr/>
          <p:nvPr/>
        </p:nvSpPr>
        <p:spPr>
          <a:xfrm>
            <a:off x="11551467" y="6321399"/>
            <a:ext cx="418704" cy="369332"/>
          </a:xfrm>
          <a:prstGeom prst="rect">
            <a:avLst/>
          </a:prstGeom>
        </p:spPr>
        <p:txBody>
          <a:bodyPr wrap="none">
            <a:spAutoFit/>
          </a:bodyPr>
          <a:lstStyle/>
          <a:p>
            <a:r>
              <a:rPr lang="fr-FR" dirty="0" smtClean="0"/>
              <a:t>37</a:t>
            </a:r>
            <a:endParaRPr lang="fr-FR" dirty="0"/>
          </a:p>
        </p:txBody>
      </p:sp>
    </p:spTree>
    <p:extLst>
      <p:ext uri="{BB962C8B-B14F-4D97-AF65-F5344CB8AC3E}">
        <p14:creationId xmlns:p14="http://schemas.microsoft.com/office/powerpoint/2010/main" val="458219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620" y="-180976"/>
            <a:ext cx="10515600" cy="1325563"/>
          </a:xfrm>
        </p:spPr>
        <p:txBody>
          <a:bodyPr>
            <a:normAutofit/>
          </a:bodyPr>
          <a:lstStyle/>
          <a:p>
            <a:r>
              <a:rPr lang="fr-FR" sz="2800" b="1" dirty="0">
                <a:solidFill>
                  <a:srgbClr val="FF0000"/>
                </a:solidFill>
              </a:rPr>
              <a:t>L'évolution de l'empreinte écologique mondiale à l'horizon 2050</a:t>
            </a:r>
            <a:r>
              <a:rPr lang="fr-FR" sz="2800" dirty="0">
                <a:solidFill>
                  <a:srgbClr val="FF0000"/>
                </a:solidFill>
              </a:rPr>
              <a:t/>
            </a:r>
            <a:br>
              <a:rPr lang="fr-FR" sz="2800" dirty="0">
                <a:solidFill>
                  <a:srgbClr val="FF0000"/>
                </a:solidFill>
              </a:rPr>
            </a:br>
            <a:endParaRPr lang="fr-FR" sz="2800" dirty="0">
              <a:solidFill>
                <a:srgbClr val="FF0000"/>
              </a:solidFill>
            </a:endParaRPr>
          </a:p>
        </p:txBody>
      </p:sp>
      <p:sp>
        <p:nvSpPr>
          <p:cNvPr id="3" name="Espace réservé du contenu 2"/>
          <p:cNvSpPr>
            <a:spLocks noGrp="1"/>
          </p:cNvSpPr>
          <p:nvPr>
            <p:ph idx="1"/>
          </p:nvPr>
        </p:nvSpPr>
        <p:spPr/>
        <p:txBody>
          <a:bodyPr/>
          <a:lstStyle/>
          <a:p>
            <a:endParaRPr lang="fr-FR"/>
          </a:p>
        </p:txBody>
      </p:sp>
      <p:pic>
        <p:nvPicPr>
          <p:cNvPr id="4" name="Image 3" descr="image"/>
          <p:cNvPicPr/>
          <p:nvPr/>
        </p:nvPicPr>
        <p:blipFill>
          <a:blip r:embed="rId2">
            <a:extLst>
              <a:ext uri="{28A0092B-C50C-407E-A947-70E740481C1C}">
                <a14:useLocalDpi xmlns:a14="http://schemas.microsoft.com/office/drawing/2010/main" val="0"/>
              </a:ext>
            </a:extLst>
          </a:blip>
          <a:srcRect/>
          <a:stretch>
            <a:fillRect/>
          </a:stretch>
        </p:blipFill>
        <p:spPr bwMode="auto">
          <a:xfrm>
            <a:off x="1717288" y="669073"/>
            <a:ext cx="7961971" cy="6188928"/>
          </a:xfrm>
          <a:prstGeom prst="rect">
            <a:avLst/>
          </a:prstGeom>
          <a:noFill/>
          <a:ln w="38100" cmpd="sng">
            <a:solidFill>
              <a:srgbClr val="000000"/>
            </a:solidFill>
            <a:miter lim="800000"/>
            <a:headEnd/>
            <a:tailEnd/>
          </a:ln>
          <a:effectLst/>
        </p:spPr>
      </p:pic>
      <p:sp>
        <p:nvSpPr>
          <p:cNvPr id="5" name="Rectangle 4"/>
          <p:cNvSpPr/>
          <p:nvPr/>
        </p:nvSpPr>
        <p:spPr>
          <a:xfrm>
            <a:off x="11551467" y="6321399"/>
            <a:ext cx="418704" cy="369332"/>
          </a:xfrm>
          <a:prstGeom prst="rect">
            <a:avLst/>
          </a:prstGeom>
        </p:spPr>
        <p:txBody>
          <a:bodyPr wrap="none">
            <a:spAutoFit/>
          </a:bodyPr>
          <a:lstStyle/>
          <a:p>
            <a:r>
              <a:rPr lang="fr-FR" dirty="0" smtClean="0"/>
              <a:t>38</a:t>
            </a:r>
            <a:endParaRPr lang="fr-FR" dirty="0"/>
          </a:p>
        </p:txBody>
      </p:sp>
    </p:spTree>
    <p:extLst>
      <p:ext uri="{BB962C8B-B14F-4D97-AF65-F5344CB8AC3E}">
        <p14:creationId xmlns:p14="http://schemas.microsoft.com/office/powerpoint/2010/main" val="255807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858000"/>
          </a:xfrm>
        </p:spPr>
        <p:txBody>
          <a:bodyPr>
            <a:normAutofit fontScale="92500" lnSpcReduction="20000"/>
          </a:bodyPr>
          <a:lstStyle/>
          <a:p>
            <a:r>
              <a:rPr lang="fr-FR" dirty="0" smtClean="0">
                <a:solidFill>
                  <a:srgbClr val="FF0000"/>
                </a:solidFill>
              </a:rPr>
              <a:t>4.3.3 </a:t>
            </a:r>
            <a:r>
              <a:rPr lang="fr-FR" b="1" dirty="0">
                <a:solidFill>
                  <a:srgbClr val="FF0000"/>
                </a:solidFill>
              </a:rPr>
              <a:t>L’indice du Bien Etre des Nations ou indice de Prescott-Allen :</a:t>
            </a:r>
          </a:p>
          <a:p>
            <a:pPr marL="0" indent="0">
              <a:buNone/>
            </a:pPr>
            <a:r>
              <a:rPr lang="fr-FR" dirty="0" smtClean="0"/>
              <a:t>Le </a:t>
            </a:r>
            <a:r>
              <a:rPr lang="fr-FR" dirty="0"/>
              <a:t>baromètre de la durabilité donnant lieu à l’indice du bien être des Nations (I.B.N.) est le fruit du croisement de deux indices :</a:t>
            </a:r>
          </a:p>
          <a:p>
            <a:pPr lvl="0"/>
            <a:r>
              <a:rPr lang="fr-FR" dirty="0"/>
              <a:t>l’Indice du Bien être Humain (I.B.H.): Cet indice est calculé sur la base de scores relatifs à plusieurs champs couvrant les dimensions économique et socioculturelle: la santé, la population, l’éducation, la culture, la richesse, les libertés, la criminalité, l’égalité…Le nombre d’indicateurs retenus est de 36 pour l’I.B.H. ;</a:t>
            </a:r>
          </a:p>
          <a:p>
            <a:pPr lvl="0"/>
            <a:r>
              <a:rPr lang="fr-FR" dirty="0"/>
              <a:t>l’Indice du Bien être des Ecosystèmes (I.B.E.): il compte 51 indicateurs inhérents à la dimension environnementale: la terre, l’air, l’eau, les gènes et les espèces.</a:t>
            </a:r>
          </a:p>
          <a:p>
            <a:r>
              <a:rPr lang="fr-FR" b="1" dirty="0" smtClean="0">
                <a:solidFill>
                  <a:srgbClr val="FF0000"/>
                </a:solidFill>
              </a:rPr>
              <a:t>4.3.4 L’indice de développement humain du P.N.U.D.:</a:t>
            </a:r>
          </a:p>
          <a:p>
            <a:pPr marL="0" indent="0">
              <a:buNone/>
            </a:pPr>
            <a:r>
              <a:rPr lang="fr-FR" dirty="0" smtClean="0"/>
              <a:t>Cet indice repose sur trois thèmes de base :</a:t>
            </a:r>
          </a:p>
          <a:p>
            <a:pPr lvl="0"/>
            <a:r>
              <a:rPr lang="fr-FR" dirty="0" smtClean="0"/>
              <a:t>la santé : l’espérance de  vie… ;</a:t>
            </a:r>
          </a:p>
          <a:p>
            <a:pPr lvl="0"/>
            <a:r>
              <a:rPr lang="fr-FR" dirty="0" smtClean="0"/>
              <a:t>le système éducatif : le taux d’alphabétisation des adultes, de scolarisation… ;</a:t>
            </a:r>
          </a:p>
          <a:p>
            <a:pPr lvl="0"/>
            <a:r>
              <a:rPr lang="fr-FR" dirty="0" smtClean="0"/>
              <a:t>l’économie : le P.I.B par habitant en parité de pouvoir d’achat…</a:t>
            </a:r>
          </a:p>
          <a:p>
            <a:r>
              <a:rPr lang="fr-FR" dirty="0" smtClean="0"/>
              <a:t> Pour l’auteur de cet indice de développement humain, tout repose sur l’éducation car c’est d’elle que dépend la prise de conscience de tous les maux dont une société souffre ; une génération bien éduquée sera plus enclin à prendre les bonnes décisions et des actions relatives aux trois dimensions de la durabilité. </a:t>
            </a:r>
          </a:p>
        </p:txBody>
      </p:sp>
      <p:sp>
        <p:nvSpPr>
          <p:cNvPr id="4" name="Rectangle 3"/>
          <p:cNvSpPr/>
          <p:nvPr/>
        </p:nvSpPr>
        <p:spPr>
          <a:xfrm>
            <a:off x="11551467" y="6321399"/>
            <a:ext cx="418704" cy="369332"/>
          </a:xfrm>
          <a:prstGeom prst="rect">
            <a:avLst/>
          </a:prstGeom>
        </p:spPr>
        <p:txBody>
          <a:bodyPr wrap="none">
            <a:spAutoFit/>
          </a:bodyPr>
          <a:lstStyle/>
          <a:p>
            <a:r>
              <a:rPr lang="fr-FR" dirty="0" smtClean="0"/>
              <a:t>39</a:t>
            </a:r>
            <a:endParaRPr lang="fr-FR" dirty="0"/>
          </a:p>
        </p:txBody>
      </p:sp>
    </p:spTree>
    <p:extLst>
      <p:ext uri="{BB962C8B-B14F-4D97-AF65-F5344CB8AC3E}">
        <p14:creationId xmlns:p14="http://schemas.microsoft.com/office/powerpoint/2010/main" val="3160219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731" y="264455"/>
            <a:ext cx="11762677" cy="6593545"/>
          </a:xfrm>
        </p:spPr>
        <p:txBody>
          <a:bodyPr>
            <a:normAutofit fontScale="85000" lnSpcReduction="20000"/>
          </a:bodyPr>
          <a:lstStyle/>
          <a:p>
            <a:r>
              <a:rPr lang="fr-FR" b="1" dirty="0" smtClean="0">
                <a:solidFill>
                  <a:srgbClr val="FF0000"/>
                </a:solidFill>
              </a:rPr>
              <a:t>4.3.5 </a:t>
            </a:r>
            <a:r>
              <a:rPr lang="fr-FR" b="1" dirty="0">
                <a:solidFill>
                  <a:srgbClr val="FF0000"/>
                </a:solidFill>
              </a:rPr>
              <a:t>L’Indice Planète Heureuse :</a:t>
            </a:r>
          </a:p>
          <a:p>
            <a:r>
              <a:rPr lang="fr-FR" dirty="0"/>
              <a:t>L’Indice Planète Heureuse (H.P.I. dit aussi en anglais Happy </a:t>
            </a:r>
            <a:r>
              <a:rPr lang="fr-FR" dirty="0" err="1"/>
              <a:t>Planet</a:t>
            </a:r>
            <a:r>
              <a:rPr lang="fr-FR" dirty="0"/>
              <a:t> </a:t>
            </a:r>
            <a:r>
              <a:rPr lang="fr-FR" dirty="0" err="1"/>
              <a:t>Index-H.P.I</a:t>
            </a:r>
            <a:r>
              <a:rPr lang="fr-FR" dirty="0"/>
              <a:t>.) est un indicateur de durabilité des plus récents puisqu’il a vu le jour en 2006 à l’initiative des organisations non gouvernementales New </a:t>
            </a:r>
            <a:r>
              <a:rPr lang="fr-FR" dirty="0" err="1"/>
              <a:t>Economics</a:t>
            </a:r>
            <a:r>
              <a:rPr lang="fr-FR" dirty="0"/>
              <a:t> </a:t>
            </a:r>
            <a:r>
              <a:rPr lang="fr-FR" dirty="0" err="1"/>
              <a:t>Fundation</a:t>
            </a:r>
            <a:r>
              <a:rPr lang="fr-FR" dirty="0"/>
              <a:t> et les Amis de la Terre. Le H.P.I. ne s’en tient pas qu’aux avis des spécialistes et des scientifiques mais aussi de la représentation du bonheur par la population locale. Ainsi, une subjectivité liée au jugement perceptuel et mental vient se greffer au schéma de la mesure du développement durable. le H.P.I. s’appuie sur une approche hybride mêlant l’empreinte écologique, la représentation du bonheur et l’espérance de vie à la naissance.</a:t>
            </a:r>
          </a:p>
          <a:p>
            <a:pPr marL="0" indent="0">
              <a:buNone/>
            </a:pPr>
            <a:r>
              <a:rPr lang="fr-FR" dirty="0"/>
              <a:t>Les partisans de la mesure du bonheur sont scindés en deux écoles de pensée :</a:t>
            </a:r>
          </a:p>
          <a:p>
            <a:pPr lvl="1"/>
            <a:r>
              <a:rPr lang="fr-FR" dirty="0"/>
              <a:t>un courant prônant le recours à l’objectivité au niveau de la collecte de donnée:   tel est le cas pour l’indice de bonheur mondial lancé au début du nouveau millénaire. Il compte quatre champs : la liberté et la démocratie, la paix et la sécurité, la qualité de vie et enfin la recherche, la formation et la communication ;</a:t>
            </a:r>
          </a:p>
          <a:p>
            <a:pPr lvl="1"/>
            <a:r>
              <a:rPr lang="fr-FR" dirty="0"/>
              <a:t>un courant plus réaliste quant au cas de figure du bonheur escompté avançant que les critères mesurables et matériels ne sont pas garants de l’objectif fixé. La phénoménologie du ressenti de la satisfaction de la vie prime sur toute autre approche de mesure du bonheur. </a:t>
            </a:r>
          </a:p>
          <a:p>
            <a:r>
              <a:rPr lang="fr-FR" dirty="0" smtClean="0"/>
              <a:t>Curieusement </a:t>
            </a:r>
            <a:r>
              <a:rPr lang="fr-FR" dirty="0"/>
              <a:t>il semblerait que des corrélations persistent entre le classement des pays selon les autres indicateurs tels le P.I.B. par habitant ou l’indice de développement humain, et le classement au moyen de l’H.P.I. ; Les pays insulaires et de petites superficies sont bien positionnés selon cet indicateur ; leur mode de vie y serait pour quelque chose (la solidarité familiale, les bons rapports de voisinage…). </a:t>
            </a:r>
          </a:p>
        </p:txBody>
      </p:sp>
      <p:sp>
        <p:nvSpPr>
          <p:cNvPr id="4" name="Rectangle 3"/>
          <p:cNvSpPr/>
          <p:nvPr/>
        </p:nvSpPr>
        <p:spPr>
          <a:xfrm>
            <a:off x="11551467" y="6321399"/>
            <a:ext cx="418704" cy="369332"/>
          </a:xfrm>
          <a:prstGeom prst="rect">
            <a:avLst/>
          </a:prstGeom>
        </p:spPr>
        <p:txBody>
          <a:bodyPr wrap="none">
            <a:spAutoFit/>
          </a:bodyPr>
          <a:lstStyle/>
          <a:p>
            <a:r>
              <a:rPr lang="fr-FR" dirty="0" smtClean="0"/>
              <a:t>40</a:t>
            </a:r>
            <a:endParaRPr lang="fr-FR" dirty="0"/>
          </a:p>
        </p:txBody>
      </p:sp>
    </p:spTree>
    <p:extLst>
      <p:ext uri="{BB962C8B-B14F-4D97-AF65-F5344CB8AC3E}">
        <p14:creationId xmlns:p14="http://schemas.microsoft.com/office/powerpoint/2010/main" val="404134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858000"/>
          </a:xfrm>
        </p:spPr>
        <p:txBody>
          <a:bodyPr>
            <a:normAutofit/>
          </a:bodyPr>
          <a:lstStyle/>
          <a:p>
            <a:r>
              <a:rPr lang="fr-FR" b="1" dirty="0" smtClean="0">
                <a:solidFill>
                  <a:srgbClr val="FF0000"/>
                </a:solidFill>
              </a:rPr>
              <a:t>3.1 Les </a:t>
            </a:r>
            <a:r>
              <a:rPr lang="fr-FR" b="1" dirty="0">
                <a:solidFill>
                  <a:srgbClr val="FF0000"/>
                </a:solidFill>
              </a:rPr>
              <a:t>modèles d’interaction Homme-Société </a:t>
            </a:r>
            <a:r>
              <a:rPr lang="fr-FR" b="1" dirty="0" smtClean="0">
                <a:solidFill>
                  <a:srgbClr val="FF0000"/>
                </a:solidFill>
              </a:rPr>
              <a:t>:</a:t>
            </a:r>
          </a:p>
          <a:p>
            <a:r>
              <a:rPr lang="fr-FR" dirty="0"/>
              <a:t>Les modèles d’interaction supposent un lien de cause à effet direct et des facteurs clairement identifiés et mesurables. Une maitrise du sujet et la connaissance scientifique constituent le point de départ de ce type de modèle. Des facteurs et des variables prégnantes sont identifiés pour servir de base à l’élaboration d’indicateurs (d’évaluation, d’impact…). Les facteurs et les variables retenus doivent directement rendre compte du phénomène étudié et doivent être relativement indépendantes.</a:t>
            </a:r>
          </a:p>
          <a:p>
            <a:endParaRPr lang="fr-FR" b="1" dirty="0"/>
          </a:p>
          <a:p>
            <a:pPr lvl="1"/>
            <a:r>
              <a:rPr lang="fr-FR" b="1" dirty="0" smtClean="0"/>
              <a:t>3.1.1 </a:t>
            </a:r>
            <a:r>
              <a:rPr lang="fr-FR" b="1" dirty="0"/>
              <a:t>Le modèle Pression-Etat-Réponse de l’O.C.D.E. </a:t>
            </a:r>
            <a:endParaRPr lang="fr-FR" b="1" dirty="0" smtClean="0"/>
          </a:p>
          <a:p>
            <a:pPr lvl="1"/>
            <a:r>
              <a:rPr lang="fr-FR" b="1" dirty="0" smtClean="0"/>
              <a:t>3.1.2 Le modèle Force motrice-Pression-Etat-Impact-Réponse de l’U.E. :</a:t>
            </a:r>
          </a:p>
          <a:p>
            <a:pPr lvl="1"/>
            <a:r>
              <a:rPr lang="fr-FR" b="1" dirty="0" smtClean="0"/>
              <a:t>3.1.3 </a:t>
            </a:r>
            <a:r>
              <a:rPr lang="fr-FR" b="1" dirty="0"/>
              <a:t>Le modèle Force-Etat-Réponse de la C.N.U.D.D. :</a:t>
            </a:r>
          </a:p>
          <a:p>
            <a:pPr lvl="1"/>
            <a:r>
              <a:rPr lang="fr-FR" b="1" dirty="0" smtClean="0"/>
              <a:t>3.1.4 Le </a:t>
            </a:r>
            <a:r>
              <a:rPr lang="fr-FR" b="1" dirty="0"/>
              <a:t>modèle Usages Pression Etat Réponse du P.N.U.E</a:t>
            </a:r>
            <a:endParaRPr lang="fr-FR" b="1" dirty="0" smtClean="0"/>
          </a:p>
          <a:p>
            <a:endParaRPr lang="fr-FR" b="1" dirty="0"/>
          </a:p>
        </p:txBody>
      </p:sp>
      <p:sp>
        <p:nvSpPr>
          <p:cNvPr id="19" name="ZoneTexte 18"/>
          <p:cNvSpPr txBox="1"/>
          <p:nvPr/>
        </p:nvSpPr>
        <p:spPr>
          <a:xfrm>
            <a:off x="11455400" y="6327748"/>
            <a:ext cx="533400" cy="646331"/>
          </a:xfrm>
          <a:prstGeom prst="rect">
            <a:avLst/>
          </a:prstGeom>
          <a:noFill/>
        </p:spPr>
        <p:txBody>
          <a:bodyPr wrap="square" rtlCol="0">
            <a:spAutoFit/>
          </a:bodyPr>
          <a:lstStyle/>
          <a:p>
            <a:r>
              <a:rPr lang="fr-FR" dirty="0" smtClean="0"/>
              <a:t>17</a:t>
            </a:r>
          </a:p>
          <a:p>
            <a:endParaRPr lang="fr-FR" dirty="0"/>
          </a:p>
        </p:txBody>
      </p:sp>
      <p:sp>
        <p:nvSpPr>
          <p:cNvPr id="20" name="ZoneTexte 19"/>
          <p:cNvSpPr txBox="1"/>
          <p:nvPr/>
        </p:nvSpPr>
        <p:spPr>
          <a:xfrm>
            <a:off x="11455400" y="6327748"/>
            <a:ext cx="533400" cy="369332"/>
          </a:xfrm>
          <a:prstGeom prst="rect">
            <a:avLst/>
          </a:prstGeom>
          <a:noFill/>
        </p:spPr>
        <p:txBody>
          <a:bodyPr wrap="square" rtlCol="0">
            <a:spAutoFit/>
          </a:bodyPr>
          <a:lstStyle/>
          <a:p>
            <a:r>
              <a:rPr lang="fr-FR" dirty="0" smtClean="0"/>
              <a:t>17</a:t>
            </a:r>
            <a:endParaRPr lang="fr-FR" dirty="0"/>
          </a:p>
        </p:txBody>
      </p:sp>
    </p:spTree>
    <p:extLst>
      <p:ext uri="{BB962C8B-B14F-4D97-AF65-F5344CB8AC3E}">
        <p14:creationId xmlns:p14="http://schemas.microsoft.com/office/powerpoint/2010/main" val="4233793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4" name="Espace réservé du contenu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66978" y="933283"/>
            <a:ext cx="8448675" cy="5261033"/>
          </a:xfrm>
          <a:prstGeom prst="rect">
            <a:avLst/>
          </a:prstGeom>
          <a:noFill/>
          <a:ln w="9525" cmpd="sng">
            <a:solidFill>
              <a:srgbClr val="000000"/>
            </a:solidFill>
            <a:miter lim="800000"/>
            <a:headEnd/>
            <a:tailEnd/>
          </a:ln>
          <a:effectLst/>
        </p:spPr>
      </p:pic>
      <p:sp>
        <p:nvSpPr>
          <p:cNvPr id="5" name="Rectangle 4"/>
          <p:cNvSpPr/>
          <p:nvPr/>
        </p:nvSpPr>
        <p:spPr>
          <a:xfrm>
            <a:off x="3488025" y="6211669"/>
            <a:ext cx="4606582" cy="646331"/>
          </a:xfrm>
          <a:prstGeom prst="rect">
            <a:avLst/>
          </a:prstGeom>
        </p:spPr>
        <p:txBody>
          <a:bodyPr wrap="none">
            <a:spAutoFit/>
          </a:bodyPr>
          <a:lstStyle/>
          <a:p>
            <a:pPr algn="just">
              <a:lnSpc>
                <a:spcPct val="150000"/>
              </a:lnSpc>
              <a:spcBef>
                <a:spcPts val="1200"/>
              </a:spcBef>
              <a:spcAft>
                <a:spcPts val="1000"/>
              </a:spcAft>
            </a:pPr>
            <a:r>
              <a:rPr lang="fr-FR" sz="2400" b="1" dirty="0" smtClean="0">
                <a:solidFill>
                  <a:srgbClr val="FF0000"/>
                </a:solidFill>
                <a:effectLst/>
                <a:latin typeface="Times New Roman" panose="02020603050405020304" pitchFamily="18" charset="0"/>
                <a:ea typeface="Calibri" panose="020F0502020204030204" pitchFamily="34" charset="0"/>
              </a:rPr>
              <a:t>Le modèle Pression-Etat-Réponse</a:t>
            </a:r>
            <a:endParaRPr lang="fr-FR" sz="2400" dirty="0">
              <a:solidFill>
                <a:srgbClr val="FF0000"/>
              </a:solidFill>
              <a:effectLst/>
              <a:latin typeface="Times New Roman" panose="02020603050405020304" pitchFamily="18" charset="0"/>
              <a:ea typeface="Calibri" panose="020F0502020204030204" pitchFamily="34" charset="0"/>
            </a:endParaRPr>
          </a:p>
        </p:txBody>
      </p:sp>
      <p:sp>
        <p:nvSpPr>
          <p:cNvPr id="6" name="Rectangle 5"/>
          <p:cNvSpPr/>
          <p:nvPr/>
        </p:nvSpPr>
        <p:spPr>
          <a:xfrm>
            <a:off x="-259422" y="0"/>
            <a:ext cx="7075527" cy="461665"/>
          </a:xfrm>
          <a:prstGeom prst="rect">
            <a:avLst/>
          </a:prstGeom>
        </p:spPr>
        <p:txBody>
          <a:bodyPr wrap="none">
            <a:spAutoFit/>
          </a:bodyPr>
          <a:lstStyle/>
          <a:p>
            <a:pPr marL="228600" lvl="1">
              <a:spcBef>
                <a:spcPts val="1000"/>
              </a:spcBef>
            </a:pPr>
            <a:r>
              <a:rPr lang="fr-FR" sz="2400" b="1" dirty="0" smtClean="0">
                <a:solidFill>
                  <a:srgbClr val="FF0000"/>
                </a:solidFill>
              </a:rPr>
              <a:t>3.1.1 Le modèle Pression-Etat-Réponse de l’O.C.D.E. </a:t>
            </a:r>
          </a:p>
        </p:txBody>
      </p:sp>
      <p:sp>
        <p:nvSpPr>
          <p:cNvPr id="7" name="ZoneTexte 6"/>
          <p:cNvSpPr txBox="1"/>
          <p:nvPr/>
        </p:nvSpPr>
        <p:spPr>
          <a:xfrm>
            <a:off x="11455400" y="6327748"/>
            <a:ext cx="533400" cy="369332"/>
          </a:xfrm>
          <a:prstGeom prst="rect">
            <a:avLst/>
          </a:prstGeom>
          <a:noFill/>
        </p:spPr>
        <p:txBody>
          <a:bodyPr wrap="square" rtlCol="0">
            <a:spAutoFit/>
          </a:bodyPr>
          <a:lstStyle/>
          <a:p>
            <a:r>
              <a:rPr lang="fr-FR" dirty="0" smtClean="0"/>
              <a:t>18</a:t>
            </a:r>
            <a:endParaRPr lang="fr-FR" dirty="0"/>
          </a:p>
        </p:txBody>
      </p:sp>
    </p:spTree>
    <p:extLst>
      <p:ext uri="{BB962C8B-B14F-4D97-AF65-F5344CB8AC3E}">
        <p14:creationId xmlns:p14="http://schemas.microsoft.com/office/powerpoint/2010/main" val="216464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858000"/>
          </a:xfrm>
        </p:spPr>
        <p:txBody>
          <a:bodyPr/>
          <a:lstStyle/>
          <a:p>
            <a:pPr marL="0" lvl="1" indent="0">
              <a:spcBef>
                <a:spcPts val="1000"/>
              </a:spcBef>
              <a:buNone/>
            </a:pPr>
            <a:r>
              <a:rPr lang="fr-FR" b="1" dirty="0" smtClean="0">
                <a:solidFill>
                  <a:srgbClr val="FF0000"/>
                </a:solidFill>
              </a:rPr>
              <a:t>3.1.2 Le modèle Force motrice-Pression-Etat-Impact-Réponse de l’U.E. :</a:t>
            </a: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451825" y="643053"/>
            <a:ext cx="9647975" cy="6214947"/>
          </a:xfrm>
          <a:prstGeom prst="rect">
            <a:avLst/>
          </a:prstGeom>
          <a:noFill/>
          <a:ln w="9525" cmpd="sng">
            <a:solidFill>
              <a:srgbClr val="000000"/>
            </a:solidFill>
            <a:miter lim="800000"/>
            <a:headEnd/>
            <a:tailEnd/>
          </a:ln>
          <a:effectLst/>
        </p:spPr>
      </p:pic>
      <p:sp>
        <p:nvSpPr>
          <p:cNvPr id="7" name="ZoneTexte 6"/>
          <p:cNvSpPr txBox="1"/>
          <p:nvPr/>
        </p:nvSpPr>
        <p:spPr>
          <a:xfrm>
            <a:off x="11455400" y="6327748"/>
            <a:ext cx="533400" cy="369332"/>
          </a:xfrm>
          <a:prstGeom prst="rect">
            <a:avLst/>
          </a:prstGeom>
          <a:noFill/>
        </p:spPr>
        <p:txBody>
          <a:bodyPr wrap="square" rtlCol="0">
            <a:spAutoFit/>
          </a:bodyPr>
          <a:lstStyle/>
          <a:p>
            <a:r>
              <a:rPr lang="fr-FR" dirty="0" smtClean="0"/>
              <a:t>19</a:t>
            </a:r>
            <a:endParaRPr lang="fr-FR" dirty="0"/>
          </a:p>
        </p:txBody>
      </p:sp>
    </p:spTree>
    <p:extLst>
      <p:ext uri="{BB962C8B-B14F-4D97-AF65-F5344CB8AC3E}">
        <p14:creationId xmlns:p14="http://schemas.microsoft.com/office/powerpoint/2010/main" val="29888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4351338"/>
          </a:xfrm>
        </p:spPr>
        <p:txBody>
          <a:bodyPr>
            <a:normAutofit/>
          </a:bodyPr>
          <a:lstStyle/>
          <a:p>
            <a:pPr marL="228600" lvl="1">
              <a:spcBef>
                <a:spcPts val="1000"/>
              </a:spcBef>
            </a:pPr>
            <a:r>
              <a:rPr lang="fr-FR" sz="2000" b="1" dirty="0" smtClean="0">
                <a:solidFill>
                  <a:srgbClr val="FF0000"/>
                </a:solidFill>
              </a:rPr>
              <a:t>3.1.3 Le modèle Force-Etat-Réponse de la C.N.U.D.D. :</a:t>
            </a:r>
          </a:p>
          <a:p>
            <a:r>
              <a:rPr lang="fr-FR" sz="2000" dirty="0"/>
              <a:t>Parmi les modèles dérivés du P.S.R. figure le modèle F.E.R. (Force Etat Réponse) ou D.S.R. en anglais (</a:t>
            </a:r>
            <a:r>
              <a:rPr lang="fr-FR" sz="2000" dirty="0" err="1"/>
              <a:t>Driving</a:t>
            </a:r>
            <a:r>
              <a:rPr lang="fr-FR" sz="2000" dirty="0"/>
              <a:t> force State </a:t>
            </a:r>
            <a:r>
              <a:rPr lang="fr-FR" sz="2000" dirty="0" err="1"/>
              <a:t>Response</a:t>
            </a:r>
            <a:r>
              <a:rPr lang="fr-FR" sz="2000" dirty="0"/>
              <a:t>), élaboré en 1997 par la commission pour le développement durable (C.N.U.D.D.) des Nations Unies. </a:t>
            </a:r>
            <a:r>
              <a:rPr lang="fr-FR" sz="2000" dirty="0" smtClean="0"/>
              <a:t> </a:t>
            </a:r>
            <a:endParaRPr lang="fr-FR" sz="2000" dirty="0"/>
          </a:p>
          <a:p>
            <a:pPr marL="228600" lvl="1">
              <a:spcBef>
                <a:spcPts val="1000"/>
              </a:spcBef>
            </a:pPr>
            <a:r>
              <a:rPr lang="fr-FR" sz="2000" b="1" dirty="0" smtClean="0">
                <a:solidFill>
                  <a:srgbClr val="FF0000"/>
                </a:solidFill>
              </a:rPr>
              <a:t>3.1.4 Le modèle Usages Pression Etat Réponse du P.N.U.E</a:t>
            </a:r>
          </a:p>
          <a:p>
            <a:endParaRPr lang="fr-FR" sz="2000"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052134" y="1828800"/>
            <a:ext cx="8087732" cy="4861932"/>
          </a:xfrm>
          <a:prstGeom prst="rect">
            <a:avLst/>
          </a:prstGeom>
          <a:noFill/>
          <a:ln w="38100" cmpd="sng">
            <a:solidFill>
              <a:srgbClr val="000000"/>
            </a:solidFill>
            <a:miter lim="800000"/>
            <a:headEnd/>
            <a:tailEnd/>
          </a:ln>
          <a:effectLst/>
        </p:spPr>
      </p:pic>
      <p:sp>
        <p:nvSpPr>
          <p:cNvPr id="5" name="ZoneTexte 4"/>
          <p:cNvSpPr txBox="1"/>
          <p:nvPr/>
        </p:nvSpPr>
        <p:spPr>
          <a:xfrm>
            <a:off x="11410795" y="6321400"/>
            <a:ext cx="533400" cy="369332"/>
          </a:xfrm>
          <a:prstGeom prst="rect">
            <a:avLst/>
          </a:prstGeom>
          <a:noFill/>
        </p:spPr>
        <p:txBody>
          <a:bodyPr wrap="square" rtlCol="0">
            <a:spAutoFit/>
          </a:bodyPr>
          <a:lstStyle/>
          <a:p>
            <a:r>
              <a:rPr lang="fr-FR" dirty="0" smtClean="0"/>
              <a:t>20</a:t>
            </a:r>
            <a:endParaRPr lang="fr-FR" dirty="0"/>
          </a:p>
        </p:txBody>
      </p:sp>
    </p:spTree>
    <p:extLst>
      <p:ext uri="{BB962C8B-B14F-4D97-AF65-F5344CB8AC3E}">
        <p14:creationId xmlns:p14="http://schemas.microsoft.com/office/powerpoint/2010/main" val="139280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858000"/>
          </a:xfrm>
        </p:spPr>
        <p:txBody>
          <a:bodyPr>
            <a:normAutofit/>
          </a:bodyPr>
          <a:lstStyle/>
          <a:p>
            <a:pPr marL="0" indent="0">
              <a:buNone/>
            </a:pPr>
            <a:r>
              <a:rPr lang="fr-FR" dirty="0"/>
              <a:t>Or, de nombreuses critiques ont été formulées à l’encontre de l’ensemble de ces modèles d’interaction. </a:t>
            </a:r>
            <a:endParaRPr lang="fr-FR" dirty="0" smtClean="0"/>
          </a:p>
          <a:p>
            <a:r>
              <a:rPr lang="fr-FR" dirty="0" smtClean="0"/>
              <a:t>La </a:t>
            </a:r>
            <a:r>
              <a:rPr lang="fr-FR" dirty="0"/>
              <a:t>catégorisation de chacune des rubriques reste assez floue </a:t>
            </a:r>
            <a:endParaRPr lang="fr-FR" dirty="0" smtClean="0"/>
          </a:p>
          <a:p>
            <a:r>
              <a:rPr lang="fr-FR" dirty="0" smtClean="0"/>
              <a:t>De </a:t>
            </a:r>
            <a:r>
              <a:rPr lang="fr-FR" dirty="0"/>
              <a:t>plus, les rapports de causalité sont difficiles à établir avec certitude </a:t>
            </a:r>
            <a:r>
              <a:rPr lang="fr-FR" dirty="0" smtClean="0"/>
              <a:t> </a:t>
            </a:r>
          </a:p>
          <a:p>
            <a:r>
              <a:rPr lang="fr-FR" dirty="0" smtClean="0"/>
              <a:t>De </a:t>
            </a:r>
            <a:r>
              <a:rPr lang="fr-FR" dirty="0"/>
              <a:t>plus, la complexité des interactions multifactorielles n’est pas toujours accessible par ce type de modélisation; </a:t>
            </a:r>
            <a:endParaRPr lang="fr-FR" dirty="0" smtClean="0"/>
          </a:p>
          <a:p>
            <a:r>
              <a:rPr lang="fr-FR" dirty="0" smtClean="0"/>
              <a:t>En </a:t>
            </a:r>
            <a:r>
              <a:rPr lang="fr-FR" dirty="0"/>
              <a:t>outre, il y a lieu de s’interroger si quelques menus indicateurs peuvent refléter l’interaction Homme-Environnement. Ne doit-on pas y voir une simplification réductrice de la réalité empirique? </a:t>
            </a:r>
            <a:r>
              <a:rPr lang="fr-FR" dirty="0" smtClean="0"/>
              <a:t> </a:t>
            </a:r>
            <a:endParaRPr lang="fr-FR" dirty="0"/>
          </a:p>
          <a:p>
            <a:r>
              <a:rPr lang="fr-FR" dirty="0"/>
              <a:t>Se greffe au schéma d’ensemble le fait que les indicateurs issus de ces modèles d’interaction ne permettent pas d’évaluer les politiques publiques en elles même (non en tant que force motrice ou que réponse). </a:t>
            </a:r>
            <a:endParaRPr lang="fr-FR" dirty="0" smtClean="0"/>
          </a:p>
          <a:p>
            <a:r>
              <a:rPr lang="fr-FR" dirty="0" smtClean="0"/>
              <a:t>Enfin</a:t>
            </a:r>
            <a:r>
              <a:rPr lang="fr-FR" dirty="0"/>
              <a:t>, l’évolution d’un indicateur issu de ces modèles n’est aucunement imputable à l’effet de la réponse apportée ; il se peut que d’autres causes en soient responsables. L’indicateur demeure donc informatif et non explicatif… </a:t>
            </a:r>
            <a:r>
              <a:rPr lang="fr-FR" dirty="0" smtClean="0"/>
              <a:t> </a:t>
            </a:r>
            <a:endParaRPr lang="fr-FR" dirty="0"/>
          </a:p>
          <a:p>
            <a:endParaRPr lang="fr-FR" dirty="0"/>
          </a:p>
        </p:txBody>
      </p:sp>
      <p:sp>
        <p:nvSpPr>
          <p:cNvPr id="4" name="ZoneTexte 3"/>
          <p:cNvSpPr txBox="1"/>
          <p:nvPr/>
        </p:nvSpPr>
        <p:spPr>
          <a:xfrm>
            <a:off x="11410795" y="6321400"/>
            <a:ext cx="533400" cy="369332"/>
          </a:xfrm>
          <a:prstGeom prst="rect">
            <a:avLst/>
          </a:prstGeom>
          <a:noFill/>
        </p:spPr>
        <p:txBody>
          <a:bodyPr wrap="square" rtlCol="0">
            <a:spAutoFit/>
          </a:bodyPr>
          <a:lstStyle/>
          <a:p>
            <a:r>
              <a:rPr lang="fr-FR" dirty="0" smtClean="0"/>
              <a:t>21</a:t>
            </a:r>
            <a:endParaRPr lang="fr-FR" dirty="0"/>
          </a:p>
        </p:txBody>
      </p:sp>
    </p:spTree>
    <p:extLst>
      <p:ext uri="{BB962C8B-B14F-4D97-AF65-F5344CB8AC3E}">
        <p14:creationId xmlns:p14="http://schemas.microsoft.com/office/powerpoint/2010/main" val="149625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4594302" cy="6858000"/>
          </a:xfrm>
        </p:spPr>
        <p:txBody>
          <a:bodyPr>
            <a:normAutofit/>
          </a:bodyPr>
          <a:lstStyle/>
          <a:p>
            <a:r>
              <a:rPr lang="fr-FR" sz="2400" b="1" dirty="0" smtClean="0">
                <a:solidFill>
                  <a:srgbClr val="FF0000"/>
                </a:solidFill>
              </a:rPr>
              <a:t>3.2 les modèles hiérarchisés:</a:t>
            </a:r>
          </a:p>
          <a:p>
            <a:r>
              <a:rPr lang="fr-FR" sz="2400" dirty="0"/>
              <a:t>Ces modèles prennent appui sur des objectifs très précis. Généralement appliqués à la gestion des ressources bien définis ou alors à une échelle locale, ils visent à parfaire l’utilisation rationnelle de ces dernières selon des principes et des critères spécifiques comme le montre la figure ci-après.</a:t>
            </a:r>
          </a:p>
          <a:p>
            <a:endParaRPr lang="fr-FR" sz="2400" dirty="0" smtClean="0"/>
          </a:p>
          <a:p>
            <a:endParaRPr lang="fr-FR" sz="2400"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4594302" y="0"/>
            <a:ext cx="6649495" cy="6858000"/>
          </a:xfrm>
          <a:prstGeom prst="rect">
            <a:avLst/>
          </a:prstGeom>
          <a:noFill/>
          <a:ln w="9525" cmpd="sng">
            <a:solidFill>
              <a:srgbClr val="000000"/>
            </a:solidFill>
            <a:miter lim="800000"/>
            <a:headEnd/>
            <a:tailEnd/>
          </a:ln>
          <a:effectLst/>
        </p:spPr>
      </p:pic>
      <p:sp>
        <p:nvSpPr>
          <p:cNvPr id="5" name="ZoneTexte 4"/>
          <p:cNvSpPr txBox="1"/>
          <p:nvPr/>
        </p:nvSpPr>
        <p:spPr>
          <a:xfrm>
            <a:off x="11410795" y="6321400"/>
            <a:ext cx="533400" cy="369332"/>
          </a:xfrm>
          <a:prstGeom prst="rect">
            <a:avLst/>
          </a:prstGeom>
          <a:noFill/>
        </p:spPr>
        <p:txBody>
          <a:bodyPr wrap="square" rtlCol="0">
            <a:spAutoFit/>
          </a:bodyPr>
          <a:lstStyle/>
          <a:p>
            <a:r>
              <a:rPr lang="fr-FR" dirty="0" smtClean="0"/>
              <a:t>22</a:t>
            </a:r>
            <a:endParaRPr lang="fr-FR" dirty="0"/>
          </a:p>
        </p:txBody>
      </p:sp>
    </p:spTree>
    <p:extLst>
      <p:ext uri="{BB962C8B-B14F-4D97-AF65-F5344CB8AC3E}">
        <p14:creationId xmlns:p14="http://schemas.microsoft.com/office/powerpoint/2010/main" val="325910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335" y="219848"/>
            <a:ext cx="11695771" cy="6381673"/>
          </a:xfrm>
        </p:spPr>
        <p:txBody>
          <a:bodyPr/>
          <a:lstStyle/>
          <a:p>
            <a:r>
              <a:rPr lang="fr-FR" b="1" dirty="0" smtClean="0">
                <a:solidFill>
                  <a:srgbClr val="FF0000"/>
                </a:solidFill>
              </a:rPr>
              <a:t>3.3 les modèles à thèmes:</a:t>
            </a:r>
          </a:p>
          <a:p>
            <a:r>
              <a:rPr lang="fr-FR" dirty="0"/>
              <a:t>Utilisés par nombre d’instances internationales (telles la C.D.D.N.U., l’O.M.T….) et d’institutions étatiques, ils visent à assurer le suivi informationnel. Les thèmes et sous thèmes sont élaborés par des experts sur la base d’études préalables qui ressortent les principales priorités à accorder à certains sujets. La cohérence et la logique tout autant que le consensus scientifique demeurent de rigueur pour l’élaboration des thèmes et des sous thèmes  </a:t>
            </a:r>
            <a:r>
              <a:rPr lang="fr-FR" dirty="0" smtClean="0"/>
              <a:t>.</a:t>
            </a:r>
            <a:endParaRPr lang="fr-FR" dirty="0"/>
          </a:p>
          <a:p>
            <a:endParaRPr lang="fr-FR" dirty="0"/>
          </a:p>
        </p:txBody>
      </p:sp>
      <p:sp>
        <p:nvSpPr>
          <p:cNvPr id="4" name="ZoneTexte 3"/>
          <p:cNvSpPr txBox="1"/>
          <p:nvPr/>
        </p:nvSpPr>
        <p:spPr>
          <a:xfrm>
            <a:off x="11410795" y="6321400"/>
            <a:ext cx="533400" cy="369332"/>
          </a:xfrm>
          <a:prstGeom prst="rect">
            <a:avLst/>
          </a:prstGeom>
          <a:noFill/>
        </p:spPr>
        <p:txBody>
          <a:bodyPr wrap="square" rtlCol="0">
            <a:spAutoFit/>
          </a:bodyPr>
          <a:lstStyle/>
          <a:p>
            <a:r>
              <a:rPr lang="fr-FR" dirty="0" smtClean="0"/>
              <a:t>23</a:t>
            </a:r>
            <a:endParaRPr lang="fr-FR" dirty="0"/>
          </a:p>
        </p:txBody>
      </p:sp>
    </p:spTree>
    <p:extLst>
      <p:ext uri="{BB962C8B-B14F-4D97-AF65-F5344CB8AC3E}">
        <p14:creationId xmlns:p14="http://schemas.microsoft.com/office/powerpoint/2010/main" val="27440287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870</Words>
  <Application>Microsoft Office PowerPoint</Application>
  <PresentationFormat>Grand écran</PresentationFormat>
  <Paragraphs>122</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Times New Roman</vt:lpstr>
      <vt:lpstr>Thème Office</vt:lpstr>
      <vt:lpstr>Du Développement  au Développement Durable  2ème partie  La modélisation du Développement Durable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L'évolution de l'empreinte écologique mondiale à l'horizon 2050 </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développement</dc:title>
  <dc:creator>HP</dc:creator>
  <cp:lastModifiedBy>HP</cp:lastModifiedBy>
  <cp:revision>46</cp:revision>
  <dcterms:created xsi:type="dcterms:W3CDTF">2020-12-21T00:27:48Z</dcterms:created>
  <dcterms:modified xsi:type="dcterms:W3CDTF">2021-01-10T11:01:38Z</dcterms:modified>
</cp:coreProperties>
</file>