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0" r:id="rId8"/>
    <p:sldId id="263" r:id="rId9"/>
    <p:sldId id="273" r:id="rId10"/>
    <p:sldId id="272" r:id="rId11"/>
    <p:sldId id="271" r:id="rId12"/>
    <p:sldId id="269" r:id="rId13"/>
    <p:sldId id="270" r:id="rId14"/>
    <p:sldId id="267" r:id="rId15"/>
    <p:sldId id="266" r:id="rId16"/>
    <p:sldId id="25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figaro.fr/international/2019/01/24/01003-20190124ARTFIG00238-venezuela-l-exode-vers-la-colombie-d-un-peuple-fuyant-la-debacle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Crise économique </a:t>
            </a:r>
            <a:r>
              <a:rPr lang="fr-FR" b="1" smtClean="0">
                <a:solidFill>
                  <a:srgbClr val="FF0000"/>
                </a:solidFill>
              </a:rPr>
              <a:t>au </a:t>
            </a:r>
            <a:r>
              <a:rPr lang="fr-FR" b="1" smtClean="0">
                <a:solidFill>
                  <a:srgbClr val="FF0000"/>
                </a:solidFill>
              </a:rPr>
              <a:t>Venezuela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RÃ©sultat de recherche d'images pour &quot;venezuela car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82795"/>
            <a:ext cx="6446197" cy="470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01056" cy="50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792961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2017 crise politique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78647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Popularité de Maduro= 24%    pourquoi ?</a:t>
            </a:r>
          </a:p>
          <a:p>
            <a:r>
              <a:rPr lang="fr-FR" dirty="0" smtClean="0"/>
              <a:t>Baisse des revenus du pétrole = </a:t>
            </a:r>
            <a:r>
              <a:rPr lang="fr-FR" b="1" dirty="0" smtClean="0"/>
              <a:t>suppression des aides </a:t>
            </a:r>
            <a:r>
              <a:rPr lang="fr-FR" dirty="0" smtClean="0"/>
              <a:t>sociales donc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b="1" dirty="0" smtClean="0">
                <a:sym typeface="Wingdings" pitchFamily="2" charset="2"/>
              </a:rPr>
              <a:t>plus de soutien populaire</a:t>
            </a:r>
            <a:r>
              <a:rPr lang="fr-FR" dirty="0" smtClean="0">
                <a:sym typeface="Wingdings" pitchFamily="2" charset="2"/>
              </a:rPr>
              <a:t>!</a:t>
            </a:r>
            <a:endParaRPr lang="fr-FR" dirty="0" smtClean="0"/>
          </a:p>
          <a:p>
            <a:r>
              <a:rPr lang="fr-FR" dirty="0" smtClean="0"/>
              <a:t>Alors que l’opposition demande des </a:t>
            </a:r>
            <a:r>
              <a:rPr lang="fr-FR" dirty="0" err="1" smtClean="0"/>
              <a:t>elections</a:t>
            </a:r>
            <a:r>
              <a:rPr lang="fr-FR" dirty="0" smtClean="0"/>
              <a:t> anticipées depuis 2016, dans la nuit du 29 au 30 mars 2017, la cour suprême (pro-</a:t>
            </a:r>
            <a:r>
              <a:rPr lang="fr-FR" dirty="0" err="1" smtClean="0"/>
              <a:t>Maduro</a:t>
            </a:r>
            <a:r>
              <a:rPr lang="fr-FR" dirty="0" smtClean="0"/>
              <a:t>):</a:t>
            </a:r>
          </a:p>
          <a:p>
            <a:pPr lvl="1"/>
            <a:r>
              <a:rPr lang="fr-FR" dirty="0" smtClean="0"/>
              <a:t>S’arroger le pouvoir législatif</a:t>
            </a:r>
          </a:p>
          <a:p>
            <a:pPr lvl="1"/>
            <a:r>
              <a:rPr lang="fr-FR" dirty="0" smtClean="0"/>
              <a:t>Supprimer l’ immunité parlementaire: poursuite judiciaire contre les parlementaires de l’opposition</a:t>
            </a:r>
          </a:p>
          <a:p>
            <a:r>
              <a:rPr lang="fr-FR" dirty="0" smtClean="0"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rgbClr val="FF0000"/>
                </a:solidFill>
              </a:rPr>
              <a:t>Coup d’ Etat: Maduro a les 3 pouvoirs (législatif, judiciaire et exécutif) et en + l’</a:t>
            </a:r>
            <a:r>
              <a:rPr lang="fr-FR" b="1" dirty="0" err="1" smtClean="0">
                <a:solidFill>
                  <a:srgbClr val="FF0000"/>
                </a:solidFill>
              </a:rPr>
              <a:t>economie</a:t>
            </a:r>
            <a:r>
              <a:rPr lang="fr-FR" b="1" dirty="0" smtClean="0">
                <a:solidFill>
                  <a:srgbClr val="FF0000"/>
                </a:solidFill>
              </a:rPr>
              <a:t> !?</a:t>
            </a:r>
          </a:p>
          <a:p>
            <a:r>
              <a:rPr lang="fr-FR" dirty="0" smtClean="0"/>
              <a:t>20 mai 2018: élections présidentielles avancées (sans partis de l’opposition qui ont boycotté le scrutin ) et Maduro est élu comme président dont le mandat de 6 ans commence le 10 janvier 2019.</a:t>
            </a:r>
          </a:p>
          <a:p>
            <a:r>
              <a:rPr lang="fr-FR" dirty="0" smtClean="0"/>
              <a:t>23 janvier 2019: Juan </a:t>
            </a:r>
            <a:r>
              <a:rPr lang="fr-FR" dirty="0" err="1" smtClean="0"/>
              <a:t>Guaido</a:t>
            </a:r>
            <a:r>
              <a:rPr lang="fr-FR" dirty="0" smtClean="0"/>
              <a:t> (</a:t>
            </a:r>
            <a:r>
              <a:rPr lang="fr-FR" dirty="0" err="1" smtClean="0"/>
              <a:t>pdt</a:t>
            </a:r>
            <a:r>
              <a:rPr lang="fr-FR" dirty="0" smtClean="0"/>
              <a:t> du parlement vénézuélien)  s’autoproclame président par </a:t>
            </a:r>
            <a:r>
              <a:rPr lang="fr-FR" dirty="0" err="1" smtClean="0"/>
              <a:t>interim</a:t>
            </a:r>
            <a:r>
              <a:rPr lang="fr-FR" dirty="0" smtClean="0"/>
              <a:t> du Venezuela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2285983" cy="16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2371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2019  </a:t>
            </a:r>
            <a:r>
              <a:rPr lang="fr-FR" dirty="0" smtClean="0"/>
              <a:t>Venezuela a 2 présidents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714876" y="3214686"/>
            <a:ext cx="4405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Juan </a:t>
            </a:r>
            <a:r>
              <a:rPr lang="fr-FR" dirty="0" err="1" smtClean="0"/>
              <a:t>Guaido</a:t>
            </a:r>
            <a:r>
              <a:rPr lang="fr-FR" dirty="0" smtClean="0"/>
              <a:t>, Président par intérim</a:t>
            </a:r>
          </a:p>
          <a:p>
            <a:r>
              <a:rPr lang="fr-FR" dirty="0" smtClean="0"/>
              <a:t>Reconnu par U.S.A., UE, Canada, une dizaine de pays d’ Amérique du Sud (Brésil, Colombie…) 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14348" y="321468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Nicolas Maduro, Président</a:t>
            </a:r>
          </a:p>
          <a:p>
            <a:r>
              <a:rPr lang="fr-FR" dirty="0" smtClean="0"/>
              <a:t>Chine et Russie +</a:t>
            </a:r>
          </a:p>
          <a:p>
            <a:r>
              <a:rPr lang="fr-FR" dirty="0" smtClean="0"/>
              <a:t>Soutien de l’ armée qui détient l’ économie 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786478" cy="649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2019  </a:t>
            </a:r>
            <a:r>
              <a:rPr lang="fr-FR" dirty="0" smtClean="0"/>
              <a:t>Venezuela = Pays ayant:</a:t>
            </a:r>
            <a:br>
              <a:rPr lang="fr-FR" dirty="0" smtClean="0"/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857916"/>
          </a:xfrm>
        </p:spPr>
        <p:txBody>
          <a:bodyPr>
            <a:normAutofit fontScale="47500" lnSpcReduction="20000"/>
          </a:bodyPr>
          <a:lstStyle/>
          <a:p>
            <a:r>
              <a:rPr lang="fr-FR" sz="2500" b="1" dirty="0" smtClean="0"/>
              <a:t>Les plus grandes réserves de pétrole au Monde</a:t>
            </a:r>
          </a:p>
          <a:p>
            <a:r>
              <a:rPr lang="fr-FR" sz="2500" b="1" dirty="0" smtClean="0"/>
              <a:t>Une économie ultra dépendante du pétrole:  </a:t>
            </a:r>
            <a:r>
              <a:rPr lang="fr-FR" sz="2500" dirty="0" smtClean="0"/>
              <a:t>74% des exportations à l’époque de Chavez / 98 % aujourd’hui (90% des revenus de l’Etat)</a:t>
            </a:r>
          </a:p>
          <a:p>
            <a:r>
              <a:rPr lang="fr-FR" sz="2500" dirty="0" smtClean="0"/>
              <a:t>Une </a:t>
            </a:r>
            <a:r>
              <a:rPr lang="fr-FR" sz="2500" dirty="0" err="1" smtClean="0"/>
              <a:t>economie</a:t>
            </a:r>
            <a:r>
              <a:rPr lang="fr-FR" sz="2500" dirty="0" smtClean="0"/>
              <a:t> entre les mains de l’ </a:t>
            </a:r>
            <a:r>
              <a:rPr lang="fr-FR" sz="2500" dirty="0" err="1" smtClean="0"/>
              <a:t>armee</a:t>
            </a:r>
            <a:r>
              <a:rPr lang="fr-FR" sz="2500" dirty="0" smtClean="0"/>
              <a:t>: que peut faire Juan </a:t>
            </a:r>
            <a:r>
              <a:rPr lang="fr-FR" sz="2500" dirty="0" err="1" smtClean="0"/>
              <a:t>Guaido</a:t>
            </a:r>
            <a:r>
              <a:rPr lang="fr-FR" sz="2500" dirty="0" smtClean="0"/>
              <a:t> ?!!!!</a:t>
            </a:r>
          </a:p>
          <a:p>
            <a:r>
              <a:rPr lang="fr-FR" sz="2500" b="1" dirty="0" smtClean="0"/>
              <a:t>Production de pétrole a chuté</a:t>
            </a:r>
            <a:r>
              <a:rPr lang="fr-FR" sz="2500" dirty="0" smtClean="0"/>
              <a:t>: 3 Millions en 1990 à 1.1 millions en 2018(</a:t>
            </a:r>
            <a:r>
              <a:rPr lang="fr-FR" sz="2500" dirty="0" err="1" smtClean="0"/>
              <a:t>mnque</a:t>
            </a:r>
            <a:r>
              <a:rPr lang="fr-FR" sz="2500" dirty="0" smtClean="0"/>
              <a:t> d’investissement , corruption…)</a:t>
            </a:r>
          </a:p>
          <a:p>
            <a:r>
              <a:rPr lang="fr-FR" sz="2500" dirty="0" smtClean="0"/>
              <a:t>Installations caduques:  </a:t>
            </a:r>
          </a:p>
          <a:p>
            <a:r>
              <a:rPr lang="fr-FR" sz="2500" dirty="0" smtClean="0"/>
              <a:t>Finances de l’Etat se sont </a:t>
            </a:r>
            <a:r>
              <a:rPr lang="fr-FR" sz="2500" dirty="0" err="1" smtClean="0"/>
              <a:t>aggravès</a:t>
            </a:r>
            <a:r>
              <a:rPr lang="fr-FR" sz="2500" dirty="0" smtClean="0"/>
              <a:t>: le déficit public, la dette publique (plus de 160% du P.I.B.)</a:t>
            </a:r>
          </a:p>
          <a:p>
            <a:r>
              <a:rPr lang="fr-FR" sz="2500" b="1" dirty="0" smtClean="0"/>
              <a:t>La plus forte inflation au monde</a:t>
            </a:r>
            <a:r>
              <a:rPr lang="fr-FR" sz="2500" dirty="0" smtClean="0"/>
              <a:t>: 44% en 2013, 1.350.000% en 2018 (4 mois de salaires pour réparer des semelles) / 10.000.000% prévue pour 2019. Le pays a du enlever 5 </a:t>
            </a:r>
            <a:r>
              <a:rPr lang="fr-FR" sz="2500" dirty="0" err="1" smtClean="0"/>
              <a:t>zeros</a:t>
            </a:r>
            <a:r>
              <a:rPr lang="fr-FR" sz="2500" dirty="0" smtClean="0"/>
              <a:t> des billets et lancer une </a:t>
            </a:r>
            <a:r>
              <a:rPr lang="fr-FR" sz="2500" dirty="0" err="1" smtClean="0"/>
              <a:t>cryptomonnaie</a:t>
            </a:r>
            <a:r>
              <a:rPr lang="fr-FR" sz="2500" dirty="0" smtClean="0"/>
              <a:t> le « Petro » </a:t>
            </a:r>
          </a:p>
          <a:p>
            <a:r>
              <a:rPr lang="fr-FR" sz="2500" b="1" dirty="0" smtClean="0"/>
              <a:t>Une pénurie des denrées et produits de base</a:t>
            </a:r>
            <a:r>
              <a:rPr lang="fr-FR" sz="2500" dirty="0" smtClean="0"/>
              <a:t>: poulet, viande, farine, sucre, riz, savon, lessive… (généralement importés) </a:t>
            </a:r>
            <a:r>
              <a:rPr lang="fr-FR" sz="2500" dirty="0" smtClean="0">
                <a:sym typeface="Wingdings" pitchFamily="2" charset="2"/>
              </a:rPr>
              <a:t> Marché noir !</a:t>
            </a:r>
          </a:p>
          <a:p>
            <a:r>
              <a:rPr lang="fr-FR" sz="2500" b="1" dirty="0" smtClean="0">
                <a:sym typeface="Wingdings" pitchFamily="2" charset="2"/>
              </a:rPr>
              <a:t>90% des vénézuéliens vivent dans la pauvreté</a:t>
            </a:r>
          </a:p>
          <a:p>
            <a:r>
              <a:rPr lang="fr-FR" sz="2500" b="1" dirty="0" smtClean="0"/>
              <a:t>Une exode massive de la population</a:t>
            </a:r>
            <a:r>
              <a:rPr lang="fr-FR" sz="2500" dirty="0" smtClean="0"/>
              <a:t>: 600 000 en 2017. 3 millions en 4 ans soit 10% de la pop°; la pop° passera de 28 à 27.1 millions entre 2019 et 2020 (F.M.I.). crise </a:t>
            </a:r>
            <a:r>
              <a:rPr lang="fr-FR" sz="2500" dirty="0" err="1" smtClean="0"/>
              <a:t>venzuela</a:t>
            </a:r>
            <a:r>
              <a:rPr lang="fr-FR" sz="2500" dirty="0" smtClean="0"/>
              <a:t> </a:t>
            </a:r>
            <a:r>
              <a:rPr lang="fr-FR" sz="2500" dirty="0" err="1" smtClean="0"/>
              <a:t>destabilise</a:t>
            </a:r>
            <a:r>
              <a:rPr lang="fr-FR" sz="2500" dirty="0" smtClean="0"/>
              <a:t> tout le continent : </a:t>
            </a:r>
            <a:r>
              <a:rPr lang="fr-FR" sz="2500" dirty="0" err="1" smtClean="0"/>
              <a:t>john</a:t>
            </a:r>
            <a:r>
              <a:rPr lang="fr-FR" sz="2500" dirty="0" smtClean="0"/>
              <a:t> </a:t>
            </a:r>
            <a:r>
              <a:rPr lang="fr-FR" sz="2500" dirty="0" err="1" smtClean="0"/>
              <a:t>bolton</a:t>
            </a:r>
            <a:r>
              <a:rPr lang="fr-FR" sz="2500" dirty="0" smtClean="0"/>
              <a:t> conseiller à la </a:t>
            </a:r>
            <a:r>
              <a:rPr lang="fr-FR" sz="2500" dirty="0" err="1" smtClean="0"/>
              <a:t>secu</a:t>
            </a:r>
            <a:r>
              <a:rPr lang="fr-FR" sz="2500" dirty="0" smtClean="0"/>
              <a:t> </a:t>
            </a:r>
            <a:r>
              <a:rPr lang="fr-FR" sz="2500" dirty="0" err="1" smtClean="0"/>
              <a:t>interieure</a:t>
            </a:r>
            <a:r>
              <a:rPr lang="fr-FR" sz="2500" dirty="0" smtClean="0"/>
              <a:t> de </a:t>
            </a:r>
            <a:r>
              <a:rPr lang="fr-FR" sz="2500" dirty="0" err="1" smtClean="0"/>
              <a:t>Trump</a:t>
            </a:r>
            <a:r>
              <a:rPr lang="fr-FR" sz="2500" dirty="0" smtClean="0"/>
              <a:t> : </a:t>
            </a:r>
            <a:r>
              <a:rPr lang="fr-FR" sz="2500" dirty="0" err="1" smtClean="0"/>
              <a:t>venezuela</a:t>
            </a:r>
            <a:r>
              <a:rPr lang="fr-FR" sz="2500" dirty="0" smtClean="0"/>
              <a:t> est dans notre </a:t>
            </a:r>
            <a:r>
              <a:rPr lang="fr-FR" sz="2500" dirty="0" err="1" smtClean="0"/>
              <a:t>hemisphere</a:t>
            </a:r>
            <a:r>
              <a:rPr lang="fr-FR" sz="2500" dirty="0" smtClean="0"/>
              <a:t> et ca nous donne une </a:t>
            </a:r>
            <a:r>
              <a:rPr lang="fr-FR" sz="2500" dirty="0" err="1" smtClean="0"/>
              <a:t>responsabilte</a:t>
            </a:r>
            <a:r>
              <a:rPr lang="fr-FR" sz="2500" dirty="0" smtClean="0"/>
              <a:t> </a:t>
            </a:r>
            <a:r>
              <a:rPr lang="fr-FR" sz="2500" dirty="0" err="1" smtClean="0"/>
              <a:t>speciale</a:t>
            </a:r>
            <a:r>
              <a:rPr lang="fr-FR" sz="2500" dirty="0" smtClean="0"/>
              <a:t>. sanctions </a:t>
            </a:r>
            <a:r>
              <a:rPr lang="fr-FR" sz="2500" dirty="0" err="1" smtClean="0"/>
              <a:t>eco</a:t>
            </a:r>
            <a:r>
              <a:rPr lang="fr-FR" sz="2500" dirty="0" smtClean="0"/>
              <a:t> pour le forcer à partir et menace d’intervenir militairement… et portant usa complaisante envers d’autres pays dictatures </a:t>
            </a:r>
            <a:r>
              <a:rPr lang="fr-FR" sz="2500" dirty="0" err="1" smtClean="0"/>
              <a:t>russie</a:t>
            </a:r>
            <a:r>
              <a:rPr lang="fr-FR" sz="2500" dirty="0" smtClean="0"/>
              <a:t> ou Arabie S… </a:t>
            </a:r>
            <a:r>
              <a:rPr lang="fr-FR" sz="2500" dirty="0" err="1" smtClean="0"/>
              <a:t>pq</a:t>
            </a:r>
            <a:r>
              <a:rPr lang="fr-FR" sz="2500" dirty="0" smtClean="0"/>
              <a:t> exode met pays limitrophes sous haute tension : la </a:t>
            </a:r>
            <a:r>
              <a:rPr lang="fr-FR" sz="2500" dirty="0" err="1" smtClean="0"/>
              <a:t>colombie</a:t>
            </a:r>
            <a:r>
              <a:rPr lang="fr-FR" sz="2500" dirty="0" smtClean="0"/>
              <a:t> a </a:t>
            </a:r>
            <a:r>
              <a:rPr lang="fr-FR" sz="2500" dirty="0" err="1" smtClean="0"/>
              <a:t>acceuilli</a:t>
            </a:r>
            <a:r>
              <a:rPr lang="fr-FR" sz="2500" dirty="0" smtClean="0"/>
              <a:t> 1 </a:t>
            </a:r>
            <a:r>
              <a:rPr lang="fr-FR" sz="2500" dirty="0" err="1" smtClean="0"/>
              <a:t>milliobn</a:t>
            </a:r>
            <a:r>
              <a:rPr lang="fr-FR" sz="2500" dirty="0" smtClean="0"/>
              <a:t> (20 000 traversent la frontière par jour) et 2000 restent en </a:t>
            </a:r>
            <a:r>
              <a:rPr lang="fr-FR" sz="2500" dirty="0" err="1" smtClean="0"/>
              <a:t>colombie</a:t>
            </a:r>
            <a:r>
              <a:rPr lang="fr-FR" sz="2500" dirty="0" smtClean="0"/>
              <a:t> = </a:t>
            </a:r>
            <a:r>
              <a:rPr lang="fr-FR" sz="2500" dirty="0" err="1" smtClean="0"/>
              <a:t>pb</a:t>
            </a:r>
            <a:r>
              <a:rPr lang="fr-FR" sz="2500" dirty="0" smtClean="0"/>
              <a:t> de vagues migratoires/ = peu de voisins du </a:t>
            </a:r>
            <a:r>
              <a:rPr lang="fr-FR" sz="2500" dirty="0" err="1" smtClean="0"/>
              <a:t>venezuela</a:t>
            </a:r>
            <a:r>
              <a:rPr lang="fr-FR" sz="2500" dirty="0" smtClean="0"/>
              <a:t> soutiennent Maduro . surtout depuis que des gouvernements de droite sont arrives au pouvoir comme en argentine, au </a:t>
            </a:r>
            <a:r>
              <a:rPr lang="fr-FR" sz="2500" dirty="0" err="1" smtClean="0"/>
              <a:t>bresil</a:t>
            </a:r>
            <a:r>
              <a:rPr lang="fr-FR" sz="2500" dirty="0" smtClean="0"/>
              <a:t> et au </a:t>
            </a:r>
            <a:r>
              <a:rPr lang="fr-FR" sz="2500" dirty="0" err="1" smtClean="0"/>
              <a:t>perou</a:t>
            </a:r>
            <a:r>
              <a:rPr lang="fr-FR" sz="2500" dirty="0" smtClean="0"/>
              <a:t>. La majorité d'entre eux se rendent </a:t>
            </a:r>
            <a:r>
              <a:rPr lang="fr-FR" sz="2500" u="sng" dirty="0" smtClean="0">
                <a:hlinkClick r:id="rId2"/>
              </a:rPr>
              <a:t>en Colombie</a:t>
            </a:r>
            <a:r>
              <a:rPr lang="fr-FR" sz="2500" dirty="0" smtClean="0"/>
              <a:t> et au Pérou.</a:t>
            </a:r>
          </a:p>
          <a:p>
            <a:r>
              <a:rPr lang="fr-FR" sz="2500" dirty="0" smtClean="0"/>
              <a:t> </a:t>
            </a:r>
          </a:p>
          <a:p>
            <a:r>
              <a:rPr lang="fr-FR" sz="2500" b="1" dirty="0" smtClean="0">
                <a:sym typeface="Wingdings" pitchFamily="2" charset="2"/>
              </a:rPr>
              <a:t>Une grave situation de la santé</a:t>
            </a:r>
            <a:r>
              <a:rPr lang="fr-FR" sz="2500" dirty="0" smtClean="0">
                <a:sym typeface="Wingdings" pitchFamily="2" charset="2"/>
              </a:rPr>
              <a:t>: réapparition de certaines maladies comme la rougeole, diphtérie … (pas de vaccins pour les plus </a:t>
            </a:r>
            <a:r>
              <a:rPr lang="fr-FR" sz="2500" dirty="0" err="1" smtClean="0">
                <a:sym typeface="Wingdings" pitchFamily="2" charset="2"/>
              </a:rPr>
              <a:t>demunis</a:t>
            </a:r>
            <a:r>
              <a:rPr lang="fr-FR" sz="2500" dirty="0" smtClean="0">
                <a:sym typeface="Wingdings" pitchFamily="2" charset="2"/>
              </a:rPr>
              <a:t>, </a:t>
            </a:r>
            <a:r>
              <a:rPr lang="fr-FR" sz="2500" dirty="0" err="1" smtClean="0">
                <a:sym typeface="Wingdings" pitchFamily="2" charset="2"/>
              </a:rPr>
              <a:t>penurie</a:t>
            </a:r>
            <a:r>
              <a:rPr lang="fr-FR" sz="2500" dirty="0" smtClean="0">
                <a:sym typeface="Wingdings" pitchFamily="2" charset="2"/>
              </a:rPr>
              <a:t> des </a:t>
            </a:r>
            <a:r>
              <a:rPr lang="fr-FR" sz="2500" dirty="0" err="1" smtClean="0">
                <a:sym typeface="Wingdings" pitchFamily="2" charset="2"/>
              </a:rPr>
              <a:t>medicaments</a:t>
            </a:r>
            <a:r>
              <a:rPr lang="fr-FR" sz="2500" dirty="0" smtClean="0">
                <a:sym typeface="Wingdings" pitchFamily="2" charset="2"/>
              </a:rPr>
              <a:t>): en 2018, 88% des </a:t>
            </a:r>
            <a:r>
              <a:rPr lang="fr-FR" sz="2500" dirty="0" err="1" smtClean="0">
                <a:sym typeface="Wingdings" pitchFamily="2" charset="2"/>
              </a:rPr>
              <a:t>medicaments</a:t>
            </a:r>
            <a:r>
              <a:rPr lang="fr-FR" sz="2500" dirty="0" smtClean="0">
                <a:sym typeface="Wingdings" pitchFamily="2" charset="2"/>
              </a:rPr>
              <a:t> (</a:t>
            </a:r>
            <a:r>
              <a:rPr lang="fr-FR" sz="2500" dirty="0" err="1" smtClean="0">
                <a:sym typeface="Wingdings" pitchFamily="2" charset="2"/>
              </a:rPr>
              <a:t>anesthesiants</a:t>
            </a:r>
            <a:r>
              <a:rPr lang="fr-FR" sz="2500" dirty="0" smtClean="0">
                <a:sym typeface="Wingdings" pitchFamily="2" charset="2"/>
              </a:rPr>
              <a:t>…)  et 80% du </a:t>
            </a:r>
            <a:r>
              <a:rPr lang="fr-FR" sz="2500" dirty="0" err="1" smtClean="0">
                <a:sym typeface="Wingdings" pitchFamily="2" charset="2"/>
              </a:rPr>
              <a:t>materiel</a:t>
            </a:r>
            <a:r>
              <a:rPr lang="fr-FR" sz="2500" dirty="0" smtClean="0">
                <a:sym typeface="Wingdings" pitchFamily="2" charset="2"/>
              </a:rPr>
              <a:t> chirurgical  manquaient. La </a:t>
            </a:r>
            <a:r>
              <a:rPr lang="fr-FR" sz="2500" dirty="0" err="1" smtClean="0">
                <a:sym typeface="Wingdings" pitchFamily="2" charset="2"/>
              </a:rPr>
              <a:t>mortalite</a:t>
            </a:r>
            <a:r>
              <a:rPr lang="fr-FR" sz="2500" dirty="0" smtClean="0">
                <a:sym typeface="Wingdings" pitchFamily="2" charset="2"/>
              </a:rPr>
              <a:t> infantile a grimpe de 30% et la </a:t>
            </a:r>
            <a:r>
              <a:rPr lang="fr-FR" sz="2500" dirty="0" err="1" smtClean="0">
                <a:sym typeface="Wingdings" pitchFamily="2" charset="2"/>
              </a:rPr>
              <a:t>mortalite</a:t>
            </a:r>
            <a:r>
              <a:rPr lang="fr-FR" sz="2500" dirty="0" smtClean="0">
                <a:sym typeface="Wingdings" pitchFamily="2" charset="2"/>
              </a:rPr>
              <a:t> maternelle de 65%.</a:t>
            </a:r>
            <a:endParaRPr lang="fr-FR" sz="2500" dirty="0" smtClean="0"/>
          </a:p>
          <a:p>
            <a:r>
              <a:rPr lang="fr-FR" sz="2500" b="1" dirty="0" smtClean="0"/>
              <a:t>Le taux de criminalité des plus élevés au monde</a:t>
            </a:r>
            <a:r>
              <a:rPr lang="fr-FR" sz="2500" dirty="0" smtClean="0"/>
              <a:t> (2</a:t>
            </a:r>
            <a:r>
              <a:rPr lang="fr-FR" sz="2500" baseline="30000" dirty="0" smtClean="0"/>
              <a:t>ème</a:t>
            </a:r>
            <a:r>
              <a:rPr lang="fr-FR" sz="2500" dirty="0" smtClean="0"/>
              <a:t> après le Salvador) : 90 homicides volontaires pour 100 000 habitants  </a:t>
            </a:r>
          </a:p>
          <a:p>
            <a:r>
              <a:rPr lang="fr-FR" sz="2500" b="1" dirty="0" smtClean="0"/>
              <a:t>Une dette massive</a:t>
            </a:r>
            <a:r>
              <a:rPr lang="fr-FR" sz="2500" dirty="0" smtClean="0"/>
              <a:t>: L’Etat ne peut s’engager dans des dépenses importantes pour diversifier l’ économie. Les confier à des investisseurs étrangers est tout aussi délicate ( quelle garantie leur offrir?). </a:t>
            </a:r>
          </a:p>
          <a:p>
            <a:r>
              <a:rPr lang="fr-FR" sz="2500" dirty="0" smtClean="0"/>
              <a:t>En </a:t>
            </a:r>
            <a:r>
              <a:rPr lang="fr-FR" sz="2500" dirty="0" err="1" smtClean="0"/>
              <a:t>defaut</a:t>
            </a:r>
            <a:r>
              <a:rPr lang="fr-FR" sz="2500" dirty="0" smtClean="0"/>
              <a:t>  de paiement pour ce qui est de sa dette envers la Chine et la Russie , le Venezuela en revient à opter pour des « prêts contre pétrole »</a:t>
            </a:r>
          </a:p>
          <a:p>
            <a:endParaRPr lang="fr-FR" sz="2500" dirty="0"/>
          </a:p>
          <a:p>
            <a:r>
              <a:rPr lang="fr-FR" sz="2500" dirty="0"/>
              <a:t>En plus de la crise économique</a:t>
            </a:r>
            <a:r>
              <a:rPr lang="fr-FR" sz="2500" dirty="0" smtClean="0"/>
              <a:t>, </a:t>
            </a:r>
            <a:r>
              <a:rPr lang="fr-FR" sz="2500" dirty="0" smtClean="0">
                <a:sym typeface="Wingdings" panose="05000000000000000000" pitchFamily="2" charset="2"/>
              </a:rPr>
              <a:t> </a:t>
            </a:r>
            <a:r>
              <a:rPr lang="fr-FR" sz="2500" dirty="0" smtClean="0"/>
              <a:t> </a:t>
            </a:r>
            <a:r>
              <a:rPr lang="fr-FR" sz="2500" dirty="0"/>
              <a:t>crise politique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Avant 1999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285992"/>
            <a:ext cx="7901014" cy="4125923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Venezuela</a:t>
            </a:r>
            <a:r>
              <a:rPr lang="fr-FR" dirty="0" smtClean="0"/>
              <a:t> = </a:t>
            </a:r>
          </a:p>
          <a:p>
            <a:pPr>
              <a:buFontTx/>
              <a:buChar char="-"/>
            </a:pPr>
            <a:r>
              <a:rPr lang="fr-FR" dirty="0" smtClean="0"/>
              <a:t>Pays ayant les plus grandes réserves de pétrole au Monde</a:t>
            </a:r>
          </a:p>
          <a:p>
            <a:pPr>
              <a:buFontTx/>
              <a:buChar char="-"/>
            </a:pPr>
            <a:r>
              <a:rPr lang="fr-FR" dirty="0" smtClean="0"/>
              <a:t>Pays le plus riche d’Amérique du Sud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1028" name="Picture 4" descr="https://www.algerie-eco.com/wp-content/uploads/2019/01/le-petrole-mon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145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3250" y="-357214"/>
            <a:ext cx="5900750" cy="1154098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1999 Election de Hugo Chavez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4646" y="500042"/>
            <a:ext cx="5929354" cy="452596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Ancien militaire ayant tenté 2 coups d’état manqués en 1992 </a:t>
            </a:r>
          </a:p>
          <a:p>
            <a:r>
              <a:rPr lang="fr-FR" sz="2400" dirty="0" smtClean="0"/>
              <a:t>Plutôt que de travailler </a:t>
            </a:r>
            <a:r>
              <a:rPr lang="fr-FR" sz="2400" dirty="0" smtClean="0">
                <a:solidFill>
                  <a:srgbClr val="FF0000"/>
                </a:solidFill>
              </a:rPr>
              <a:t>l’ économie </a:t>
            </a:r>
            <a:r>
              <a:rPr lang="fr-FR" sz="2400" dirty="0" smtClean="0"/>
              <a:t>, il cherchera à optimiser </a:t>
            </a:r>
            <a:r>
              <a:rPr lang="fr-FR" sz="2400" dirty="0" smtClean="0">
                <a:solidFill>
                  <a:srgbClr val="00B050"/>
                </a:solidFill>
              </a:rPr>
              <a:t>sa popularité auprès des classes populaires</a:t>
            </a:r>
            <a:r>
              <a:rPr lang="fr-FR" sz="2400" dirty="0" smtClean="0"/>
              <a:t>. </a:t>
            </a:r>
          </a:p>
          <a:p>
            <a:r>
              <a:rPr lang="fr-FR" sz="2400" dirty="0" smtClean="0"/>
              <a:t>Comment? En utilisant les pétrodollars pour financer les programmes sociaux</a:t>
            </a:r>
          </a:p>
          <a:p>
            <a:pPr>
              <a:buNone/>
            </a:pPr>
            <a:r>
              <a:rPr lang="fr-FR" sz="2400" dirty="0" smtClean="0">
                <a:sym typeface="Wingdings" pitchFamily="2" charset="2"/>
              </a:rPr>
              <a:t> </a:t>
            </a:r>
            <a:endParaRPr lang="fr-FR" sz="2400" dirty="0"/>
          </a:p>
        </p:txBody>
      </p:sp>
      <p:pic>
        <p:nvPicPr>
          <p:cNvPr id="15362" name="Picture 2" descr="http://fr.granma.cu/file/img/2019/03/medium/f0015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3138750"/>
          </a:xfrm>
          <a:prstGeom prst="rect">
            <a:avLst/>
          </a:prstGeom>
          <a:noFill/>
        </p:spPr>
      </p:pic>
      <p:pic>
        <p:nvPicPr>
          <p:cNvPr id="15364" name="Picture 4" descr="http://alfomarkets.com/wp-content/uploads/2015/10/Petrodollars-outflows-from-the-financial-mar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214686"/>
            <a:ext cx="1571636" cy="1178727"/>
          </a:xfrm>
          <a:prstGeom prst="rect">
            <a:avLst/>
          </a:prstGeom>
          <a:noFill/>
        </p:spPr>
      </p:pic>
      <p:pic>
        <p:nvPicPr>
          <p:cNvPr id="15366" name="Picture 6" descr="https://amp.agoravox.fr/local/cache-vignettes/L728xH425/photo-aides-sociales-45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98"/>
            <a:ext cx="3303925" cy="1928802"/>
          </a:xfrm>
          <a:prstGeom prst="rect">
            <a:avLst/>
          </a:prstGeom>
          <a:noFill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001390"/>
            <a:ext cx="1571604" cy="18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vers le bas 8"/>
          <p:cNvSpPr/>
          <p:nvPr/>
        </p:nvSpPr>
        <p:spPr>
          <a:xfrm rot="3053347" flipH="1">
            <a:off x="3008755" y="3751667"/>
            <a:ext cx="337550" cy="1283492"/>
          </a:xfrm>
          <a:prstGeom prst="downArrow">
            <a:avLst>
              <a:gd name="adj1" fmla="val 877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7036623" y="4964905"/>
            <a:ext cx="2000240" cy="17859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35556" y="5000636"/>
            <a:ext cx="303932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12"/>
          <p:cNvCxnSpPr/>
          <p:nvPr/>
        </p:nvCxnSpPr>
        <p:spPr>
          <a:xfrm rot="5400000">
            <a:off x="4571996" y="4786326"/>
            <a:ext cx="2143116" cy="200023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1999 Rupture avec le U.S.A.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Hugo Chavez , voulant réduire l’influence américaine, va chasser les entreprises américaines qui avaient les droits d’exploitation (concessions) : étatisation, expropriation … </a:t>
            </a:r>
          </a:p>
          <a:p>
            <a:r>
              <a:rPr lang="fr-FR" sz="2800" dirty="0" smtClean="0"/>
              <a:t>Mais… pour laisser entrer les entreprises chinoises, russes…</a:t>
            </a:r>
            <a:r>
              <a:rPr lang="fr-FR" sz="2800" b="1" dirty="0" smtClean="0">
                <a:solidFill>
                  <a:srgbClr val="FF0000"/>
                </a:solidFill>
              </a:rPr>
              <a:t>!!!!????</a:t>
            </a:r>
          </a:p>
          <a:p>
            <a:r>
              <a:rPr lang="fr-FR" sz="2800" dirty="0" smtClean="0"/>
              <a:t>Il veut aussi diversifier les partenaires commerciaux.</a:t>
            </a:r>
            <a:endParaRPr lang="fr-F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9067" cy="192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Erreurs de Chavez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Se laisser guider par les émotions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(socialisme) : </a:t>
            </a:r>
            <a:r>
              <a:rPr lang="fr-FR" sz="2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en 2004-2005, Chavez a licencié massivement les ingénieurs de la compagnie pétrolière nationale PDVSA (15000 personnes) , pour étouffer une grève massive des employés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Ne pas se défaire de la dépendance au pétrole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! Il fallait diversifier l’ économie (agriculture, industrie…) </a:t>
            </a: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L’essentiel des revenus de l’ Etat provenaient du pétrole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(90%) </a:t>
            </a: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Rompre avec les partenaires commerciaux traditionnels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(loi des 20/80)  </a:t>
            </a: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Fermer la porte aux investisseurs étrangers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quand une entreprises étrangère s’ intéressait à une entreprise du pays, il la nationalisait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crainte des investisseurs potentiels!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Ne pas investir dans l’entretien des infrastructures pétrolières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(qui deviennent obsolètes avec le temps  et dont le cout d’extraction devient prohibitif). </a:t>
            </a: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Ne pas investir dans les infrastructures de base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électricité … (trop de coupures à Caracas et alimentations alternative de certains quartiers) </a:t>
            </a:r>
          </a:p>
          <a:p>
            <a:endParaRPr lang="fr-F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Or les U.S.A. sont les principaux partenaires du Venezuela et premiers acheteurs de pétrole </a:t>
            </a:r>
            <a:r>
              <a:rPr lang="fr-FR" sz="2800" dirty="0" smtClean="0">
                <a:solidFill>
                  <a:srgbClr val="FF0000"/>
                </a:solidFill>
              </a:rPr>
              <a:t>!!!???</a:t>
            </a:r>
          </a:p>
          <a:p>
            <a:r>
              <a:rPr lang="fr-FR" sz="2800" dirty="0" smtClean="0"/>
              <a:t>Chasser les entreprises U.S. pour ramener les chinoises et russes = affront pour les U.S.A. car tout ce qui se passe sur le continent américain intéresse en 1</a:t>
            </a:r>
            <a:r>
              <a:rPr lang="fr-FR" sz="2800" baseline="30000" dirty="0" smtClean="0"/>
              <a:t>er</a:t>
            </a:r>
            <a:r>
              <a:rPr lang="fr-FR" sz="2800" dirty="0" smtClean="0"/>
              <a:t> lieu les U.S.A. (Doctrine Monroe) </a:t>
            </a:r>
          </a:p>
          <a:p>
            <a:endParaRPr lang="fr-FR" sz="2800" dirty="0" smtClean="0"/>
          </a:p>
          <a:p>
            <a:r>
              <a:rPr lang="fr-FR" sz="2800" dirty="0" smtClean="0"/>
              <a:t>L’</a:t>
            </a:r>
            <a:r>
              <a:rPr lang="fr-FR" sz="2800" dirty="0" err="1" smtClean="0"/>
              <a:t>adm</a:t>
            </a:r>
            <a:r>
              <a:rPr lang="fr-FR" sz="2800" dirty="0" smtClean="0"/>
              <a:t>° Bush va soutenir une tentative de coup d’Etat contre Chavez en 2002 (renversé pendant 2 jours)  mais Chavez a 2 appuis :</a:t>
            </a:r>
          </a:p>
          <a:p>
            <a:pPr lvl="1"/>
            <a:r>
              <a:rPr lang="fr-FR" sz="2400" dirty="0" smtClean="0"/>
              <a:t>L’ armée: </a:t>
            </a:r>
          </a:p>
          <a:p>
            <a:pPr lvl="1"/>
            <a:r>
              <a:rPr lang="fr-FR" sz="2400" dirty="0" smtClean="0"/>
              <a:t>La classe populaire: qui reçoit des milliards de dollars  (révolution bolivarienne et redistribution des richesses)</a:t>
            </a:r>
            <a:endParaRPr lang="fr-F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2013 L’après Hugo Chavez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4678" y="714356"/>
            <a:ext cx="5929322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Arrivée de Nicolas Maduro:</a:t>
            </a:r>
          </a:p>
          <a:p>
            <a:pPr lvl="1"/>
            <a:r>
              <a:rPr lang="fr-FR" sz="2400" dirty="0" smtClean="0"/>
              <a:t>Chauffeur de bus</a:t>
            </a:r>
          </a:p>
          <a:p>
            <a:pPr lvl="1"/>
            <a:r>
              <a:rPr lang="fr-FR" sz="2400" dirty="0" smtClean="0"/>
              <a:t>Puis syndicaliste</a:t>
            </a:r>
          </a:p>
          <a:p>
            <a:pPr lvl="1"/>
            <a:r>
              <a:rPr lang="fr-FR" sz="2400" dirty="0" smtClean="0"/>
              <a:t>Président de l’ assemblée nationale</a:t>
            </a:r>
          </a:p>
          <a:p>
            <a:pPr lvl="1"/>
            <a:r>
              <a:rPr lang="fr-FR" sz="2400" dirty="0" smtClean="0"/>
              <a:t>Ministre des affaires étrangères</a:t>
            </a:r>
          </a:p>
          <a:p>
            <a:pPr lvl="1"/>
            <a:r>
              <a:rPr lang="fr-FR" sz="2400" dirty="0" smtClean="0"/>
              <a:t>Vice président</a:t>
            </a:r>
          </a:p>
          <a:p>
            <a:pPr lvl="1"/>
            <a:r>
              <a:rPr lang="fr-FR" sz="2400" dirty="0" smtClean="0"/>
              <a:t>Président du Venezuela   </a:t>
            </a:r>
            <a:endParaRPr lang="fr-FR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3143240" cy="22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628808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4500570"/>
            <a:ext cx="207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Surtout c’est le fils spirituel d’ Hugo Chavez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fr-FR" dirty="0" smtClean="0"/>
              <a:t>2014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786478"/>
          </a:xfrm>
        </p:spPr>
        <p:txBody>
          <a:bodyPr>
            <a:normAutofit fontScale="77500" lnSpcReduction="20000"/>
          </a:bodyPr>
          <a:lstStyle/>
          <a:p>
            <a:r>
              <a:rPr lang="fr-FR" sz="2400" b="1" dirty="0" smtClean="0"/>
              <a:t>La chute des prix du pétrole </a:t>
            </a:r>
            <a:r>
              <a:rPr lang="fr-FR" sz="2400" dirty="0" smtClean="0"/>
              <a:t>:</a:t>
            </a:r>
          </a:p>
          <a:p>
            <a:r>
              <a:rPr lang="fr-FR" sz="2400" b="1" dirty="0" smtClean="0"/>
              <a:t>La chute des exportations de pétrole en volume: Les U.S.A. </a:t>
            </a:r>
            <a:r>
              <a:rPr lang="fr-FR" sz="2400" dirty="0" smtClean="0"/>
              <a:t>(qui étaient les principaux acheteurs du Venezuela) produisent autant de </a:t>
            </a:r>
            <a:r>
              <a:rPr lang="fr-FR" sz="2400" b="1" dirty="0" smtClean="0"/>
              <a:t>pétrole de schiste </a:t>
            </a:r>
            <a:r>
              <a:rPr lang="fr-FR" sz="2400" dirty="0" smtClean="0"/>
              <a:t>que l’Irak et donc peuvent se passer des grandes commandes.</a:t>
            </a:r>
          </a:p>
          <a:p>
            <a:r>
              <a:rPr lang="fr-FR" sz="2400" b="1" dirty="0" smtClean="0"/>
              <a:t>Le Venezuela a besoin des raffineries américaines</a:t>
            </a:r>
            <a:r>
              <a:rPr lang="fr-FR" sz="2400" dirty="0" smtClean="0"/>
              <a:t> (pétrole lourd et visqueux qui doit être traité pour être exploitable) et </a:t>
            </a:r>
            <a:r>
              <a:rPr lang="fr-FR" sz="2400" b="1" dirty="0" smtClean="0"/>
              <a:t>doit parfois en plus importer du pétrole </a:t>
            </a:r>
            <a:r>
              <a:rPr lang="fr-FR" sz="2400" dirty="0" smtClean="0"/>
              <a:t>… des U.S.A. (?!!!!) pour tenir ses engagements envers ses clients.  </a:t>
            </a:r>
          </a:p>
          <a:p>
            <a:r>
              <a:rPr lang="fr-FR" sz="2400" dirty="0" smtClean="0"/>
              <a:t>Les sanctions américaines contre Maduro vont pénaliser grandement le pays (surtout les exportations, les importations de pièces détachées…) </a:t>
            </a:r>
            <a:r>
              <a:rPr lang="fr-FR" sz="2400" dirty="0" smtClean="0">
                <a:sym typeface="Wingdings" pitchFamily="2" charset="2"/>
              </a:rPr>
              <a:t> moins de devises…</a:t>
            </a:r>
            <a:endParaRPr lang="fr-FR" sz="2400" dirty="0" smtClean="0"/>
          </a:p>
          <a:p>
            <a:r>
              <a:rPr lang="fr-FR" sz="2400" dirty="0" smtClean="0"/>
              <a:t>Maduro renvoie tous les experts étrangers travaillant dans le </a:t>
            </a:r>
            <a:r>
              <a:rPr lang="fr-FR" sz="2400" dirty="0" err="1" smtClean="0"/>
              <a:t>pêtrole</a:t>
            </a:r>
            <a:r>
              <a:rPr lang="fr-FR" sz="2400" dirty="0" smtClean="0"/>
              <a:t> et confie la gestion de la compagnie pétrolière nationale PDVSA aux généraux (</a:t>
            </a:r>
            <a:r>
              <a:rPr lang="fr-FR" sz="2400" b="1" dirty="0" smtClean="0"/>
              <a:t>, Manuel </a:t>
            </a:r>
            <a:r>
              <a:rPr lang="fr-FR" sz="2400" b="1" dirty="0" err="1" smtClean="0"/>
              <a:t>Quevedo</a:t>
            </a:r>
            <a:r>
              <a:rPr lang="fr-FR" sz="2400" b="1" dirty="0" smtClean="0"/>
              <a:t>, ancien général) </a:t>
            </a:r>
            <a:r>
              <a:rPr lang="fr-FR" sz="2400" b="1" dirty="0" smtClean="0">
                <a:sym typeface="Wingdings" pitchFamily="2" charset="2"/>
              </a:rPr>
              <a:t> </a:t>
            </a:r>
            <a:r>
              <a:rPr lang="fr-FR" sz="2400" dirty="0" smtClean="0"/>
              <a:t>L’ armée gère l’ économie: manque d’ expérience, corruption… Mais  Maduro est rassuré que l’ armée lui sera fidèle!</a:t>
            </a:r>
          </a:p>
          <a:p>
            <a:endParaRPr lang="fr-FR" sz="2400" dirty="0" smtClean="0"/>
          </a:p>
          <a:p>
            <a:r>
              <a:rPr lang="fr-FR" sz="2400" dirty="0" smtClean="0"/>
              <a:t>Economie en décroissance depuis 2014: en 2018, recul du P.I.B.  -18%</a:t>
            </a:r>
          </a:p>
          <a:p>
            <a:r>
              <a:rPr lang="fr-FR" sz="2400" b="1" dirty="0" smtClean="0"/>
              <a:t>Importantes aides financières</a:t>
            </a:r>
            <a:r>
              <a:rPr lang="fr-FR" sz="2400" dirty="0" smtClean="0"/>
              <a:t>: Chine et Russie </a:t>
            </a:r>
          </a:p>
          <a:p>
            <a:r>
              <a:rPr lang="fr-FR" sz="2400" dirty="0" smtClean="0"/>
              <a:t>Solutions? Coupes dans les programmes sociaux, </a:t>
            </a:r>
            <a:r>
              <a:rPr lang="fr-FR" sz="2400" b="1" dirty="0" smtClean="0"/>
              <a:t>Endettement</a:t>
            </a:r>
            <a:r>
              <a:rPr lang="fr-FR" sz="2400" dirty="0" smtClean="0"/>
              <a:t> et </a:t>
            </a:r>
            <a:r>
              <a:rPr lang="fr-FR" sz="2400" b="1" dirty="0" smtClean="0"/>
              <a:t>Planche à billets</a:t>
            </a:r>
          </a:p>
          <a:p>
            <a:r>
              <a:rPr lang="fr-FR" sz="2400" b="1" dirty="0" smtClean="0"/>
              <a:t>Hyper Inflation </a:t>
            </a:r>
            <a:r>
              <a:rPr lang="fr-FR" sz="2400" b="1" dirty="0" smtClean="0">
                <a:sym typeface="Wingdings" pitchFamily="2" charset="2"/>
              </a:rPr>
              <a:t> </a:t>
            </a:r>
            <a:r>
              <a:rPr lang="fr-FR" sz="2400" b="1" dirty="0" smtClean="0"/>
              <a:t>augmentation vertigineuse des prix et </a:t>
            </a:r>
            <a:r>
              <a:rPr lang="fr-FR" sz="2400" b="1" dirty="0" err="1" smtClean="0"/>
              <a:t>erosion</a:t>
            </a:r>
            <a:r>
              <a:rPr lang="fr-FR" sz="2400" b="1" dirty="0" smtClean="0"/>
              <a:t> du pouvoir d’achat/ </a:t>
            </a:r>
            <a:r>
              <a:rPr lang="fr-FR" sz="2400" b="1" dirty="0" err="1" smtClean="0"/>
              <a:t>penuries</a:t>
            </a:r>
            <a:r>
              <a:rPr lang="fr-FR" sz="2400" b="1" dirty="0" smtClean="0"/>
              <a:t> /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987</Words>
  <Application>Microsoft Office PowerPoint</Application>
  <PresentationFormat>Affichage à l'écran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Crise économique au Venezuela </vt:lpstr>
      <vt:lpstr>Avant 1999</vt:lpstr>
      <vt:lpstr>1999 Election de Hugo Chavez</vt:lpstr>
      <vt:lpstr>1999 Rupture avec le U.S.A.</vt:lpstr>
      <vt:lpstr>Erreurs de Chavez</vt:lpstr>
      <vt:lpstr>Présentation PowerPoint</vt:lpstr>
      <vt:lpstr>2013 L’après Hugo Chavez</vt:lpstr>
      <vt:lpstr>2014 : </vt:lpstr>
      <vt:lpstr>Présentation PowerPoint</vt:lpstr>
      <vt:lpstr>Présentation PowerPoint</vt:lpstr>
      <vt:lpstr>Présentation PowerPoint</vt:lpstr>
      <vt:lpstr>2017 crise politique</vt:lpstr>
      <vt:lpstr>2019  Venezuela a 2 présidents </vt:lpstr>
      <vt:lpstr>Présentation PowerPoint</vt:lpstr>
      <vt:lpstr>Présentation PowerPoint</vt:lpstr>
      <vt:lpstr> 2019  Venezuela = Pays ayant: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Crise économique au Venezuela</dc:title>
  <dc:creator>pc</dc:creator>
  <cp:lastModifiedBy>HP</cp:lastModifiedBy>
  <cp:revision>20</cp:revision>
  <dcterms:created xsi:type="dcterms:W3CDTF">2019-08-27T11:46:41Z</dcterms:created>
  <dcterms:modified xsi:type="dcterms:W3CDTF">2021-01-09T00:20:49Z</dcterms:modified>
</cp:coreProperties>
</file>