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8" d="100"/>
          <a:sy n="38" d="100"/>
        </p:scale>
        <p:origin x="60" y="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9BC066EE-FC13-451C-A3CA-3D75AD31F4BB}" type="datetimeFigureOut">
              <a:rPr lang="fr-FR" smtClean="0"/>
              <a:t>03/01/2021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E278EC1-DE55-4698-809A-F951893D2CB1}" type="slidenum">
              <a:rPr lang="fr-FR" smtClean="0"/>
              <a:t>‹N°›</a:t>
            </a:fld>
            <a:endParaRPr lang="fr-FR"/>
          </a:p>
        </p:txBody>
      </p:sp>
    </p:spTree>
    <p:extLst>
      <p:ext uri="{BB962C8B-B14F-4D97-AF65-F5344CB8AC3E}">
        <p14:creationId xmlns:p14="http://schemas.microsoft.com/office/powerpoint/2010/main" val="1867835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BC066EE-FC13-451C-A3CA-3D75AD31F4BB}" type="datetimeFigureOut">
              <a:rPr lang="fr-FR" smtClean="0"/>
              <a:t>03/01/2021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E278EC1-DE55-4698-809A-F951893D2CB1}" type="slidenum">
              <a:rPr lang="fr-FR" smtClean="0"/>
              <a:t>‹N°›</a:t>
            </a:fld>
            <a:endParaRPr lang="fr-FR"/>
          </a:p>
        </p:txBody>
      </p:sp>
    </p:spTree>
    <p:extLst>
      <p:ext uri="{BB962C8B-B14F-4D97-AF65-F5344CB8AC3E}">
        <p14:creationId xmlns:p14="http://schemas.microsoft.com/office/powerpoint/2010/main" val="2503819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BC066EE-FC13-451C-A3CA-3D75AD31F4BB}" type="datetimeFigureOut">
              <a:rPr lang="fr-FR" smtClean="0"/>
              <a:t>03/01/2021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E278EC1-DE55-4698-809A-F951893D2CB1}" type="slidenum">
              <a:rPr lang="fr-FR" smtClean="0"/>
              <a:t>‹N°›</a:t>
            </a:fld>
            <a:endParaRPr lang="fr-FR"/>
          </a:p>
        </p:txBody>
      </p:sp>
    </p:spTree>
    <p:extLst>
      <p:ext uri="{BB962C8B-B14F-4D97-AF65-F5344CB8AC3E}">
        <p14:creationId xmlns:p14="http://schemas.microsoft.com/office/powerpoint/2010/main" val="2089883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BC066EE-FC13-451C-A3CA-3D75AD31F4BB}" type="datetimeFigureOut">
              <a:rPr lang="fr-FR" smtClean="0"/>
              <a:t>03/01/2021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E278EC1-DE55-4698-809A-F951893D2CB1}" type="slidenum">
              <a:rPr lang="fr-FR" smtClean="0"/>
              <a:t>‹N°›</a:t>
            </a:fld>
            <a:endParaRPr lang="fr-FR"/>
          </a:p>
        </p:txBody>
      </p:sp>
    </p:spTree>
    <p:extLst>
      <p:ext uri="{BB962C8B-B14F-4D97-AF65-F5344CB8AC3E}">
        <p14:creationId xmlns:p14="http://schemas.microsoft.com/office/powerpoint/2010/main" val="4015025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BC066EE-FC13-451C-A3CA-3D75AD31F4BB}" type="datetimeFigureOut">
              <a:rPr lang="fr-FR" smtClean="0"/>
              <a:t>03/01/2021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E278EC1-DE55-4698-809A-F951893D2CB1}" type="slidenum">
              <a:rPr lang="fr-FR" smtClean="0"/>
              <a:t>‹N°›</a:t>
            </a:fld>
            <a:endParaRPr lang="fr-FR"/>
          </a:p>
        </p:txBody>
      </p:sp>
    </p:spTree>
    <p:extLst>
      <p:ext uri="{BB962C8B-B14F-4D97-AF65-F5344CB8AC3E}">
        <p14:creationId xmlns:p14="http://schemas.microsoft.com/office/powerpoint/2010/main" val="20501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BC066EE-FC13-451C-A3CA-3D75AD31F4BB}" type="datetimeFigureOut">
              <a:rPr lang="fr-FR" smtClean="0"/>
              <a:t>03/01/2021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E278EC1-DE55-4698-809A-F951893D2CB1}" type="slidenum">
              <a:rPr lang="fr-FR" smtClean="0"/>
              <a:t>‹N°›</a:t>
            </a:fld>
            <a:endParaRPr lang="fr-FR"/>
          </a:p>
        </p:txBody>
      </p:sp>
    </p:spTree>
    <p:extLst>
      <p:ext uri="{BB962C8B-B14F-4D97-AF65-F5344CB8AC3E}">
        <p14:creationId xmlns:p14="http://schemas.microsoft.com/office/powerpoint/2010/main" val="1522579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BC066EE-FC13-451C-A3CA-3D75AD31F4BB}" type="datetimeFigureOut">
              <a:rPr lang="fr-FR" smtClean="0"/>
              <a:t>03/01/2021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E278EC1-DE55-4698-809A-F951893D2CB1}" type="slidenum">
              <a:rPr lang="fr-FR" smtClean="0"/>
              <a:t>‹N°›</a:t>
            </a:fld>
            <a:endParaRPr lang="fr-FR"/>
          </a:p>
        </p:txBody>
      </p:sp>
    </p:spTree>
    <p:extLst>
      <p:ext uri="{BB962C8B-B14F-4D97-AF65-F5344CB8AC3E}">
        <p14:creationId xmlns:p14="http://schemas.microsoft.com/office/powerpoint/2010/main" val="817915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9BC066EE-FC13-451C-A3CA-3D75AD31F4BB}" type="datetimeFigureOut">
              <a:rPr lang="fr-FR" smtClean="0"/>
              <a:t>03/01/2021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E278EC1-DE55-4698-809A-F951893D2CB1}" type="slidenum">
              <a:rPr lang="fr-FR" smtClean="0"/>
              <a:t>‹N°›</a:t>
            </a:fld>
            <a:endParaRPr lang="fr-FR"/>
          </a:p>
        </p:txBody>
      </p:sp>
    </p:spTree>
    <p:extLst>
      <p:ext uri="{BB962C8B-B14F-4D97-AF65-F5344CB8AC3E}">
        <p14:creationId xmlns:p14="http://schemas.microsoft.com/office/powerpoint/2010/main" val="2940460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C066EE-FC13-451C-A3CA-3D75AD31F4BB}" type="datetimeFigureOut">
              <a:rPr lang="fr-FR" smtClean="0"/>
              <a:t>03/01/2021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E278EC1-DE55-4698-809A-F951893D2CB1}" type="slidenum">
              <a:rPr lang="fr-FR" smtClean="0"/>
              <a:t>‹N°›</a:t>
            </a:fld>
            <a:endParaRPr lang="fr-FR"/>
          </a:p>
        </p:txBody>
      </p:sp>
    </p:spTree>
    <p:extLst>
      <p:ext uri="{BB962C8B-B14F-4D97-AF65-F5344CB8AC3E}">
        <p14:creationId xmlns:p14="http://schemas.microsoft.com/office/powerpoint/2010/main" val="2542864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BC066EE-FC13-451C-A3CA-3D75AD31F4BB}" type="datetimeFigureOut">
              <a:rPr lang="fr-FR" smtClean="0"/>
              <a:t>03/01/2021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E278EC1-DE55-4698-809A-F951893D2CB1}" type="slidenum">
              <a:rPr lang="fr-FR" smtClean="0"/>
              <a:t>‹N°›</a:t>
            </a:fld>
            <a:endParaRPr lang="fr-FR"/>
          </a:p>
        </p:txBody>
      </p:sp>
    </p:spTree>
    <p:extLst>
      <p:ext uri="{BB962C8B-B14F-4D97-AF65-F5344CB8AC3E}">
        <p14:creationId xmlns:p14="http://schemas.microsoft.com/office/powerpoint/2010/main" val="2408882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BC066EE-FC13-451C-A3CA-3D75AD31F4BB}" type="datetimeFigureOut">
              <a:rPr lang="fr-FR" smtClean="0"/>
              <a:t>03/01/2021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E278EC1-DE55-4698-809A-F951893D2CB1}" type="slidenum">
              <a:rPr lang="fr-FR" smtClean="0"/>
              <a:t>‹N°›</a:t>
            </a:fld>
            <a:endParaRPr lang="fr-FR"/>
          </a:p>
        </p:txBody>
      </p:sp>
    </p:spTree>
    <p:extLst>
      <p:ext uri="{BB962C8B-B14F-4D97-AF65-F5344CB8AC3E}">
        <p14:creationId xmlns:p14="http://schemas.microsoft.com/office/powerpoint/2010/main" val="73412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C066EE-FC13-451C-A3CA-3D75AD31F4BB}" type="datetimeFigureOut">
              <a:rPr lang="fr-FR" smtClean="0"/>
              <a:t>03/01/2021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278EC1-DE55-4698-809A-F951893D2CB1}" type="slidenum">
              <a:rPr lang="fr-FR" smtClean="0"/>
              <a:t>‹N°›</a:t>
            </a:fld>
            <a:endParaRPr lang="fr-FR"/>
          </a:p>
        </p:txBody>
      </p:sp>
    </p:spTree>
    <p:extLst>
      <p:ext uri="{BB962C8B-B14F-4D97-AF65-F5344CB8AC3E}">
        <p14:creationId xmlns:p14="http://schemas.microsoft.com/office/powerpoint/2010/main" val="3781136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360363"/>
            <a:ext cx="9144000" cy="2387600"/>
          </a:xfrm>
        </p:spPr>
        <p:txBody>
          <a:bodyPr/>
          <a:lstStyle/>
          <a:p>
            <a:r>
              <a:rPr lang="fr-FR" b="1" dirty="0" smtClean="0">
                <a:solidFill>
                  <a:srgbClr val="FF0000"/>
                </a:solidFill>
              </a:rPr>
              <a:t>La guerre commerciale </a:t>
            </a:r>
            <a:br>
              <a:rPr lang="fr-FR" b="1" dirty="0" smtClean="0">
                <a:solidFill>
                  <a:srgbClr val="FF0000"/>
                </a:solidFill>
              </a:rPr>
            </a:br>
            <a:r>
              <a:rPr lang="fr-FR" b="1" dirty="0" smtClean="0">
                <a:solidFill>
                  <a:srgbClr val="FF0000"/>
                </a:solidFill>
              </a:rPr>
              <a:t>sino-américaine</a:t>
            </a:r>
            <a:endParaRPr lang="fr-FR" b="1" dirty="0">
              <a:solidFill>
                <a:srgbClr val="FF0000"/>
              </a:solidFill>
            </a:endParaRPr>
          </a:p>
        </p:txBody>
      </p:sp>
      <p:pic>
        <p:nvPicPr>
          <p:cNvPr id="2050" name="Picture 2" descr="t-shirt femme manches courtes aigle drapeau américain US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97200" y="3683000"/>
            <a:ext cx="2870200" cy="287020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p:nvPicPr>
        <p:blipFill>
          <a:blip r:embed="rId3"/>
          <a:stretch>
            <a:fillRect/>
          </a:stretch>
        </p:blipFill>
        <p:spPr>
          <a:xfrm>
            <a:off x="6657247" y="3683000"/>
            <a:ext cx="2588353" cy="2574658"/>
          </a:xfrm>
          <a:prstGeom prst="rect">
            <a:avLst/>
          </a:prstGeom>
        </p:spPr>
      </p:pic>
    </p:spTree>
    <p:extLst>
      <p:ext uri="{BB962C8B-B14F-4D97-AF65-F5344CB8AC3E}">
        <p14:creationId xmlns:p14="http://schemas.microsoft.com/office/powerpoint/2010/main" val="2270035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5600" y="479425"/>
            <a:ext cx="11201400" cy="6357938"/>
          </a:xfrm>
        </p:spPr>
        <p:txBody>
          <a:bodyPr>
            <a:normAutofit/>
          </a:bodyPr>
          <a:lstStyle/>
          <a:p>
            <a:r>
              <a:rPr lang="fr-FR" b="1" dirty="0">
                <a:solidFill>
                  <a:srgbClr val="FF0000"/>
                </a:solidFill>
              </a:rPr>
              <a:t>-une seconde période en 2019 :  </a:t>
            </a:r>
            <a:endParaRPr lang="fr-FR" dirty="0">
              <a:solidFill>
                <a:srgbClr val="FF0000"/>
              </a:solidFill>
            </a:endParaRPr>
          </a:p>
          <a:p>
            <a:endParaRPr lang="fr-FR" dirty="0" smtClean="0"/>
          </a:p>
          <a:p>
            <a:r>
              <a:rPr lang="fr-FR" dirty="0" smtClean="0"/>
              <a:t>modèle </a:t>
            </a:r>
            <a:r>
              <a:rPr lang="fr-FR" dirty="0"/>
              <a:t>chinois </a:t>
            </a:r>
            <a:r>
              <a:rPr lang="fr-FR" dirty="0" smtClean="0">
                <a:sym typeface="Wingdings" panose="05000000000000000000" pitchFamily="2" charset="2"/>
              </a:rPr>
              <a:t> </a:t>
            </a:r>
            <a:r>
              <a:rPr lang="fr-FR" dirty="0" smtClean="0"/>
              <a:t>«</a:t>
            </a:r>
            <a:r>
              <a:rPr lang="fr-FR" dirty="0"/>
              <a:t> </a:t>
            </a:r>
            <a:r>
              <a:rPr lang="fr-FR" dirty="0" err="1"/>
              <a:t>fabless</a:t>
            </a:r>
            <a:r>
              <a:rPr lang="fr-FR" dirty="0"/>
              <a:t> » </a:t>
            </a:r>
            <a:r>
              <a:rPr lang="fr-FR" dirty="0" smtClean="0"/>
              <a:t>, Les  </a:t>
            </a:r>
            <a:r>
              <a:rPr lang="fr-FR" dirty="0"/>
              <a:t>U.S.A. ont décidé qu’ils reconsidèreraient leurs relations avec toute entreprise ayant recours à la technologie américaine qui ferait des transactions avec </a:t>
            </a:r>
            <a:r>
              <a:rPr lang="fr-FR" dirty="0" err="1"/>
              <a:t>Huawai</a:t>
            </a:r>
            <a:r>
              <a:rPr lang="fr-FR" dirty="0"/>
              <a:t> sans leur accord. </a:t>
            </a:r>
            <a:r>
              <a:rPr lang="fr-FR" b="1" dirty="0" smtClean="0"/>
              <a:t> </a:t>
            </a:r>
            <a:endParaRPr lang="fr-FR" dirty="0"/>
          </a:p>
          <a:p>
            <a:r>
              <a:rPr lang="fr-FR" dirty="0" smtClean="0"/>
              <a:t>Interdiction d’ accès </a:t>
            </a:r>
            <a:r>
              <a:rPr lang="fr-FR" dirty="0"/>
              <a:t>aux </a:t>
            </a:r>
            <a:r>
              <a:rPr lang="fr-FR" dirty="0" smtClean="0"/>
              <a:t>technologies: </a:t>
            </a:r>
            <a:r>
              <a:rPr lang="fr-FR" dirty="0" err="1" smtClean="0"/>
              <a:t>Huawai</a:t>
            </a:r>
            <a:r>
              <a:rPr lang="fr-FR" dirty="0" smtClean="0"/>
              <a:t> </a:t>
            </a:r>
            <a:r>
              <a:rPr lang="fr-FR" dirty="0"/>
              <a:t>est à la Chine ce que Samsung est à la Corée. C’est la première fois que la Chine devance les autres avec la 5G. </a:t>
            </a:r>
            <a:endParaRPr lang="fr-FR" dirty="0" smtClean="0"/>
          </a:p>
          <a:p>
            <a:r>
              <a:rPr lang="fr-FR" dirty="0" smtClean="0"/>
              <a:t>or</a:t>
            </a:r>
            <a:r>
              <a:rPr lang="fr-FR" dirty="0"/>
              <a:t>, si on analyse de plus près le plan « China 2025 », plus de 80% des objectifs de ce plan sont liés directement ou indirectement à la 5G </a:t>
            </a:r>
            <a:r>
              <a:rPr lang="fr-FR" dirty="0" smtClean="0">
                <a:sym typeface="Wingdings" panose="05000000000000000000" pitchFamily="2" charset="2"/>
              </a:rPr>
              <a:t></a:t>
            </a:r>
            <a:r>
              <a:rPr lang="fr-FR" dirty="0" smtClean="0"/>
              <a:t> </a:t>
            </a:r>
            <a:r>
              <a:rPr lang="fr-FR" dirty="0"/>
              <a:t>Donc le fait de bloquer </a:t>
            </a:r>
            <a:r>
              <a:rPr lang="fr-FR" dirty="0" err="1"/>
              <a:t>Huawai</a:t>
            </a:r>
            <a:r>
              <a:rPr lang="fr-FR" dirty="0"/>
              <a:t>, c’est bloquer tout le plan stratégique China 2025. </a:t>
            </a:r>
          </a:p>
          <a:p>
            <a:endParaRPr lang="fr-FR" dirty="0"/>
          </a:p>
        </p:txBody>
      </p:sp>
      <p:sp>
        <p:nvSpPr>
          <p:cNvPr id="4" name="ZoneTexte 3"/>
          <p:cNvSpPr txBox="1"/>
          <p:nvPr/>
        </p:nvSpPr>
        <p:spPr>
          <a:xfrm>
            <a:off x="11557000" y="6468031"/>
            <a:ext cx="635000" cy="369332"/>
          </a:xfrm>
          <a:prstGeom prst="rect">
            <a:avLst/>
          </a:prstGeom>
          <a:noFill/>
        </p:spPr>
        <p:txBody>
          <a:bodyPr wrap="square" rtlCol="0">
            <a:spAutoFit/>
          </a:bodyPr>
          <a:lstStyle/>
          <a:p>
            <a:r>
              <a:rPr lang="fr-FR" dirty="0" smtClean="0"/>
              <a:t>09</a:t>
            </a:r>
            <a:endParaRPr lang="fr-FR" dirty="0"/>
          </a:p>
        </p:txBody>
      </p:sp>
    </p:spTree>
    <p:extLst>
      <p:ext uri="{BB962C8B-B14F-4D97-AF65-F5344CB8AC3E}">
        <p14:creationId xmlns:p14="http://schemas.microsoft.com/office/powerpoint/2010/main" val="150168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352425"/>
            <a:ext cx="11328400" cy="6115606"/>
          </a:xfrm>
        </p:spPr>
        <p:txBody>
          <a:bodyPr>
            <a:normAutofit fontScale="77500" lnSpcReduction="20000"/>
          </a:bodyPr>
          <a:lstStyle/>
          <a:p>
            <a:r>
              <a:rPr lang="fr-FR" dirty="0" err="1"/>
              <a:t>Huawai</a:t>
            </a:r>
            <a:r>
              <a:rPr lang="fr-FR" dirty="0"/>
              <a:t> </a:t>
            </a:r>
            <a:r>
              <a:rPr lang="fr-FR" dirty="0" smtClean="0"/>
              <a:t>est soupçonnée </a:t>
            </a:r>
            <a:r>
              <a:rPr lang="fr-FR" dirty="0"/>
              <a:t>d’espionnage il est place désormais sur une liste noire</a:t>
            </a:r>
            <a:r>
              <a:rPr lang="fr-FR" dirty="0" smtClean="0"/>
              <a:t>.</a:t>
            </a:r>
            <a:r>
              <a:rPr lang="fr-FR" dirty="0" smtClean="0"/>
              <a:t> </a:t>
            </a:r>
          </a:p>
          <a:p>
            <a:r>
              <a:rPr lang="fr-FR" dirty="0" smtClean="0"/>
              <a:t>Mai 2019 : </a:t>
            </a:r>
            <a:r>
              <a:rPr lang="fr-FR" dirty="0" err="1" smtClean="0"/>
              <a:t>Trump</a:t>
            </a:r>
            <a:r>
              <a:rPr lang="fr-FR" dirty="0" smtClean="0"/>
              <a:t> signe un </a:t>
            </a:r>
            <a:r>
              <a:rPr lang="fr-FR" dirty="0" err="1" smtClean="0"/>
              <a:t>decret</a:t>
            </a:r>
            <a:r>
              <a:rPr lang="fr-FR" dirty="0" smtClean="0"/>
              <a:t> anti espionnage qui interdit aux operateurs de télécommunication américains de se fournir en équipement auprès des groupes dont les activités sont jugées dangereuses pour la sécurité américaine. Ce n’est pas un embargo direct mais cela aboutit aux mêmes résultats</a:t>
            </a:r>
          </a:p>
          <a:p>
            <a:r>
              <a:rPr lang="fr-FR" dirty="0" smtClean="0"/>
              <a:t>mai  2019: Google suspend ses relations avec </a:t>
            </a:r>
            <a:r>
              <a:rPr lang="fr-FR" dirty="0" err="1" smtClean="0"/>
              <a:t>Huawai</a:t>
            </a:r>
            <a:r>
              <a:rPr lang="fr-FR" dirty="0" smtClean="0"/>
              <a:t> Or Google a besoin des autres entreprises . Pour Google continuer à produire = implique un transfert de technologie.</a:t>
            </a:r>
          </a:p>
          <a:p>
            <a:r>
              <a:rPr lang="fr-FR" dirty="0" err="1" smtClean="0"/>
              <a:t>Huawai</a:t>
            </a:r>
            <a:r>
              <a:rPr lang="fr-FR" dirty="0" smtClean="0"/>
              <a:t> ne pourra plus accéder aux applications propriétés de Google comme </a:t>
            </a:r>
            <a:r>
              <a:rPr lang="fr-FR" dirty="0" err="1" smtClean="0"/>
              <a:t>gmail</a:t>
            </a:r>
            <a:r>
              <a:rPr lang="fr-FR" dirty="0" smtClean="0"/>
              <a:t>, </a:t>
            </a:r>
            <a:r>
              <a:rPr lang="fr-FR" dirty="0" err="1" smtClean="0"/>
              <a:t>youtube</a:t>
            </a:r>
            <a:r>
              <a:rPr lang="fr-FR" dirty="0" smtClean="0"/>
              <a:t>, chrome navigateur…  </a:t>
            </a:r>
          </a:p>
          <a:p>
            <a:endParaRPr lang="fr-FR" dirty="0" smtClean="0"/>
          </a:p>
          <a:p>
            <a:r>
              <a:rPr lang="fr-FR" dirty="0" err="1" smtClean="0"/>
              <a:t>Replique</a:t>
            </a:r>
            <a:r>
              <a:rPr lang="fr-FR" dirty="0" smtClean="0"/>
              <a:t> chinoise </a:t>
            </a:r>
            <a:r>
              <a:rPr lang="fr-FR" dirty="0"/>
              <a:t> ; à 15 mois de la présidentielle US </a:t>
            </a:r>
            <a:r>
              <a:rPr lang="fr-FR" dirty="0" smtClean="0">
                <a:sym typeface="Wingdings" panose="05000000000000000000" pitchFamily="2" charset="2"/>
              </a:rPr>
              <a:t> </a:t>
            </a:r>
            <a:r>
              <a:rPr lang="fr-FR" dirty="0" smtClean="0"/>
              <a:t>suspension de </a:t>
            </a:r>
            <a:r>
              <a:rPr lang="fr-FR" dirty="0"/>
              <a:t>l’achat des produits agricoles US (les chinois frappent là où ça fait mal) :  </a:t>
            </a:r>
          </a:p>
          <a:p>
            <a:r>
              <a:rPr lang="fr-FR" dirty="0"/>
              <a:t>l’U.S. </a:t>
            </a:r>
            <a:r>
              <a:rPr lang="fr-FR" dirty="0" err="1"/>
              <a:t>department</a:t>
            </a:r>
            <a:r>
              <a:rPr lang="fr-FR" dirty="0"/>
              <a:t> of Commerce, </a:t>
            </a:r>
            <a:r>
              <a:rPr lang="fr-FR" dirty="0" smtClean="0"/>
              <a:t>des </a:t>
            </a:r>
            <a:r>
              <a:rPr lang="fr-FR" dirty="0"/>
              <a:t>mesures de contrôle sur les semi-conducteurs américains vendus à </a:t>
            </a:r>
            <a:r>
              <a:rPr lang="fr-FR" dirty="0" err="1"/>
              <a:t>Huawai</a:t>
            </a:r>
            <a:r>
              <a:rPr lang="fr-FR" dirty="0"/>
              <a:t>. </a:t>
            </a:r>
            <a:endParaRPr lang="fr-FR" dirty="0" smtClean="0"/>
          </a:p>
          <a:p>
            <a:endParaRPr lang="fr-FR" dirty="0" smtClean="0"/>
          </a:p>
          <a:p>
            <a:r>
              <a:rPr lang="fr-FR" dirty="0" smtClean="0"/>
              <a:t>Les </a:t>
            </a:r>
            <a:r>
              <a:rPr lang="fr-FR" dirty="0"/>
              <a:t>chinois ont pu dépasser cela et fin 2019, ils avaient développé leurs propres semi-conducteurs </a:t>
            </a:r>
            <a:r>
              <a:rPr lang="fr-FR" dirty="0" smtClean="0"/>
              <a:t> </a:t>
            </a:r>
          </a:p>
          <a:p>
            <a:endParaRPr lang="fr-FR" dirty="0"/>
          </a:p>
          <a:p>
            <a:r>
              <a:rPr lang="fr-FR" dirty="0" smtClean="0"/>
              <a:t> les U.S.A. signent avec </a:t>
            </a:r>
            <a:r>
              <a:rPr lang="fr-FR" dirty="0"/>
              <a:t>la Chine un accord commercial en janvier </a:t>
            </a:r>
            <a:r>
              <a:rPr lang="fr-FR" dirty="0" smtClean="0"/>
              <a:t>2020: on a cru que cette guerre allait cesser</a:t>
            </a:r>
            <a:endParaRPr lang="fr-FR" dirty="0"/>
          </a:p>
        </p:txBody>
      </p:sp>
      <p:sp>
        <p:nvSpPr>
          <p:cNvPr id="4" name="ZoneTexte 3"/>
          <p:cNvSpPr txBox="1"/>
          <p:nvPr/>
        </p:nvSpPr>
        <p:spPr>
          <a:xfrm>
            <a:off x="11557000" y="6468031"/>
            <a:ext cx="635000" cy="369332"/>
          </a:xfrm>
          <a:prstGeom prst="rect">
            <a:avLst/>
          </a:prstGeom>
          <a:noFill/>
        </p:spPr>
        <p:txBody>
          <a:bodyPr wrap="square" rtlCol="0">
            <a:spAutoFit/>
          </a:bodyPr>
          <a:lstStyle/>
          <a:p>
            <a:r>
              <a:rPr lang="fr-FR" dirty="0" smtClean="0"/>
              <a:t>10</a:t>
            </a:r>
            <a:endParaRPr lang="fr-FR" dirty="0"/>
          </a:p>
        </p:txBody>
      </p:sp>
    </p:spTree>
    <p:extLst>
      <p:ext uri="{BB962C8B-B14F-4D97-AF65-F5344CB8AC3E}">
        <p14:creationId xmlns:p14="http://schemas.microsoft.com/office/powerpoint/2010/main" val="2662866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8000" y="504825"/>
            <a:ext cx="11353800" cy="5963206"/>
          </a:xfrm>
        </p:spPr>
        <p:txBody>
          <a:bodyPr>
            <a:normAutofit fontScale="92500" lnSpcReduction="10000"/>
          </a:bodyPr>
          <a:lstStyle/>
          <a:p>
            <a:r>
              <a:rPr lang="fr-FR" dirty="0"/>
              <a:t>Et puis avec le </a:t>
            </a:r>
            <a:r>
              <a:rPr lang="fr-FR" dirty="0" err="1"/>
              <a:t>Covid</a:t>
            </a:r>
            <a:r>
              <a:rPr lang="fr-FR" dirty="0"/>
              <a:t>, et surtout en aout 2020, les U.S.A. vont interdire l’accès à certaines entreprises chinoises et stopper tout échange ou transaction </a:t>
            </a:r>
            <a:r>
              <a:rPr lang="fr-FR" dirty="0" smtClean="0"/>
              <a:t>avec </a:t>
            </a:r>
            <a:r>
              <a:rPr lang="fr-FR" dirty="0"/>
              <a:t>ces entreprises chinoises. </a:t>
            </a:r>
          </a:p>
          <a:p>
            <a:pPr marL="0" indent="0">
              <a:buNone/>
            </a:pPr>
            <a:endParaRPr lang="fr-FR" b="1" dirty="0" smtClean="0"/>
          </a:p>
          <a:p>
            <a:pPr marL="0" indent="0">
              <a:buNone/>
            </a:pPr>
            <a:r>
              <a:rPr lang="fr-FR" b="1" dirty="0" smtClean="0">
                <a:solidFill>
                  <a:srgbClr val="FF0000"/>
                </a:solidFill>
              </a:rPr>
              <a:t>La </a:t>
            </a:r>
            <a:r>
              <a:rPr lang="fr-FR" b="1" dirty="0">
                <a:solidFill>
                  <a:srgbClr val="FF0000"/>
                </a:solidFill>
              </a:rPr>
              <a:t>réponse chinoise n’en sera que plus forte :</a:t>
            </a:r>
            <a:endParaRPr lang="fr-FR" dirty="0">
              <a:solidFill>
                <a:srgbClr val="FF0000"/>
              </a:solidFill>
            </a:endParaRPr>
          </a:p>
          <a:p>
            <a:pPr lvl="0"/>
            <a:r>
              <a:rPr lang="fr-FR" b="1" dirty="0"/>
              <a:t>Plus que le « Made in China 2025 » ; </a:t>
            </a:r>
            <a:r>
              <a:rPr lang="fr-FR" dirty="0"/>
              <a:t>cette fois ci la Chine avance son </a:t>
            </a:r>
            <a:r>
              <a:rPr lang="fr-FR" b="1" dirty="0"/>
              <a:t>« China Standards 2035 » </a:t>
            </a:r>
            <a:r>
              <a:rPr lang="fr-FR" dirty="0"/>
              <a:t>qui est un plan stratégique plus audacieux que le précédent : en + de l’innovation, il s’agit de définir les normes internationales </a:t>
            </a:r>
          </a:p>
          <a:p>
            <a:pPr lvl="0"/>
            <a:r>
              <a:rPr lang="fr-FR" dirty="0"/>
              <a:t>La Chine attaque aussi sur le plan </a:t>
            </a:r>
            <a:r>
              <a:rPr lang="fr-FR" dirty="0" smtClean="0"/>
              <a:t>monétaire: puisqu’elle </a:t>
            </a:r>
            <a:r>
              <a:rPr lang="fr-FR" dirty="0"/>
              <a:t>compte lancer sa monnaie numérique bradant la suprématie du </a:t>
            </a:r>
            <a:r>
              <a:rPr lang="fr-FR" dirty="0" smtClean="0"/>
              <a:t>dollar, elle achète de l’or… </a:t>
            </a:r>
            <a:endParaRPr lang="fr-FR" dirty="0"/>
          </a:p>
          <a:p>
            <a:pPr lvl="0"/>
            <a:r>
              <a:rPr lang="fr-FR" dirty="0"/>
              <a:t>En 2008, avec la crise des </a:t>
            </a:r>
            <a:r>
              <a:rPr lang="fr-FR" dirty="0" err="1"/>
              <a:t>subprime</a:t>
            </a:r>
            <a:r>
              <a:rPr lang="fr-FR" dirty="0"/>
              <a:t>, la Chine avait annoncé un plan de relance, histoire de booster l’économie mondiale. Aujourd’hui avec le </a:t>
            </a:r>
            <a:r>
              <a:rPr lang="fr-FR" dirty="0" err="1"/>
              <a:t>Covid</a:t>
            </a:r>
            <a:r>
              <a:rPr lang="fr-FR" dirty="0"/>
              <a:t>… les U.S.A., l’U.E. lancent des plans de relance mais pas la Chine </a:t>
            </a:r>
            <a:r>
              <a:rPr lang="fr-FR" dirty="0">
                <a:sym typeface="Wingdings" panose="05000000000000000000" pitchFamily="2" charset="2"/>
              </a:rPr>
              <a:t></a:t>
            </a:r>
            <a:r>
              <a:rPr lang="fr-FR" dirty="0"/>
              <a:t> histoire de dire que, puisque vous nous déclarez la guerre, on ne jouera pas la carte de locomotive du monde. </a:t>
            </a:r>
          </a:p>
          <a:p>
            <a:endParaRPr lang="fr-FR" dirty="0"/>
          </a:p>
        </p:txBody>
      </p:sp>
      <p:sp>
        <p:nvSpPr>
          <p:cNvPr id="4" name="ZoneTexte 3"/>
          <p:cNvSpPr txBox="1"/>
          <p:nvPr/>
        </p:nvSpPr>
        <p:spPr>
          <a:xfrm>
            <a:off x="11557000" y="6468031"/>
            <a:ext cx="635000" cy="369332"/>
          </a:xfrm>
          <a:prstGeom prst="rect">
            <a:avLst/>
          </a:prstGeom>
          <a:noFill/>
        </p:spPr>
        <p:txBody>
          <a:bodyPr wrap="square" rtlCol="0">
            <a:spAutoFit/>
          </a:bodyPr>
          <a:lstStyle/>
          <a:p>
            <a:r>
              <a:rPr lang="fr-FR" dirty="0" smtClean="0"/>
              <a:t>11</a:t>
            </a:r>
            <a:endParaRPr lang="fr-FR" dirty="0"/>
          </a:p>
        </p:txBody>
      </p:sp>
    </p:spTree>
    <p:extLst>
      <p:ext uri="{BB962C8B-B14F-4D97-AF65-F5344CB8AC3E}">
        <p14:creationId xmlns:p14="http://schemas.microsoft.com/office/powerpoint/2010/main" val="527010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0" y="0"/>
            <a:ext cx="10515600" cy="1325563"/>
          </a:xfrm>
        </p:spPr>
        <p:txBody>
          <a:bodyPr>
            <a:normAutofit/>
          </a:bodyPr>
          <a:lstStyle/>
          <a:p>
            <a:r>
              <a:rPr lang="fr-FR" b="1" dirty="0" smtClean="0">
                <a:solidFill>
                  <a:srgbClr val="FF0000"/>
                </a:solidFill>
              </a:rPr>
              <a:t>un </a:t>
            </a:r>
            <a:r>
              <a:rPr lang="fr-FR" b="1" dirty="0">
                <a:solidFill>
                  <a:srgbClr val="FF0000"/>
                </a:solidFill>
              </a:rPr>
              <a:t>rapport perdant-perdant : </a:t>
            </a:r>
            <a:endParaRPr lang="fr-FR" dirty="0">
              <a:solidFill>
                <a:srgbClr val="FF0000"/>
              </a:solidFill>
            </a:endParaRPr>
          </a:p>
        </p:txBody>
      </p:sp>
      <p:sp>
        <p:nvSpPr>
          <p:cNvPr id="3" name="Espace réservé du contenu 2"/>
          <p:cNvSpPr>
            <a:spLocks noGrp="1"/>
          </p:cNvSpPr>
          <p:nvPr>
            <p:ph idx="1"/>
          </p:nvPr>
        </p:nvSpPr>
        <p:spPr>
          <a:xfrm>
            <a:off x="838200" y="1825625"/>
            <a:ext cx="10515600" cy="4642406"/>
          </a:xfrm>
        </p:spPr>
        <p:txBody>
          <a:bodyPr>
            <a:normAutofit fontScale="85000" lnSpcReduction="20000"/>
          </a:bodyPr>
          <a:lstStyle/>
          <a:p>
            <a:r>
              <a:rPr lang="fr-FR" dirty="0"/>
              <a:t>On est dans un rapport </a:t>
            </a:r>
            <a:r>
              <a:rPr lang="fr-FR" dirty="0" err="1"/>
              <a:t>Loose</a:t>
            </a:r>
            <a:r>
              <a:rPr lang="fr-FR" dirty="0"/>
              <a:t> </a:t>
            </a:r>
            <a:r>
              <a:rPr lang="fr-FR" dirty="0" err="1"/>
              <a:t>loose</a:t>
            </a:r>
            <a:r>
              <a:rPr lang="fr-FR" dirty="0"/>
              <a:t> (l’un perdant un client et l’autre un fournisseur) </a:t>
            </a:r>
            <a:r>
              <a:rPr lang="fr-FR" dirty="0" smtClean="0"/>
              <a:t>.</a:t>
            </a:r>
          </a:p>
          <a:p>
            <a:r>
              <a:rPr lang="fr-FR" dirty="0" smtClean="0"/>
              <a:t>La </a:t>
            </a:r>
            <a:r>
              <a:rPr lang="fr-FR" dirty="0"/>
              <a:t>confrontation directe est plus due à la personnalité des 2 chefs d’Etat (2 hommes à </a:t>
            </a:r>
            <a:r>
              <a:rPr lang="fr-FR" dirty="0" smtClean="0"/>
              <a:t>forts)</a:t>
            </a:r>
          </a:p>
          <a:p>
            <a:r>
              <a:rPr lang="fr-FR" dirty="0"/>
              <a:t>On ne peut pas remettre en question cette </a:t>
            </a:r>
            <a:r>
              <a:rPr lang="fr-FR" dirty="0" smtClean="0"/>
              <a:t>mondialisation </a:t>
            </a:r>
            <a:r>
              <a:rPr lang="fr-FR" dirty="0" smtClean="0">
                <a:sym typeface="Wingdings" panose="05000000000000000000" pitchFamily="2" charset="2"/>
              </a:rPr>
              <a:t> </a:t>
            </a:r>
            <a:r>
              <a:rPr lang="fr-FR" dirty="0" smtClean="0"/>
              <a:t>les économies </a:t>
            </a:r>
            <a:r>
              <a:rPr lang="fr-FR" dirty="0"/>
              <a:t>sont toutes </a:t>
            </a:r>
            <a:r>
              <a:rPr lang="fr-FR" dirty="0" smtClean="0"/>
              <a:t>interdépendantes.</a:t>
            </a:r>
            <a:r>
              <a:rPr lang="fr-FR" dirty="0"/>
              <a:t> La chaine de valeur de la Production de la High-Tech est délocalisée en Asie et surtout en </a:t>
            </a:r>
            <a:r>
              <a:rPr lang="fr-FR" dirty="0" smtClean="0"/>
              <a:t>Chine</a:t>
            </a:r>
          </a:p>
          <a:p>
            <a:r>
              <a:rPr lang="fr-FR" dirty="0" smtClean="0"/>
              <a:t>La </a:t>
            </a:r>
            <a:r>
              <a:rPr lang="fr-FR" dirty="0"/>
              <a:t>chine a développé des zones économiques spéciales et les entreprises occidentales sont intéressées par ces zones </a:t>
            </a:r>
            <a:endParaRPr lang="fr-FR" dirty="0" smtClean="0"/>
          </a:p>
          <a:p>
            <a:r>
              <a:rPr lang="fr-FR" dirty="0" smtClean="0"/>
              <a:t>Attention à la riposte chinoise pour l’U.E., les alliés des U.S.A….: L’Australie </a:t>
            </a:r>
            <a:r>
              <a:rPr lang="fr-FR" dirty="0"/>
              <a:t>qui a demandé une enquête sur le </a:t>
            </a:r>
            <a:r>
              <a:rPr lang="fr-FR" dirty="0" err="1"/>
              <a:t>Covid</a:t>
            </a:r>
            <a:r>
              <a:rPr lang="fr-FR" dirty="0"/>
              <a:t> en Chine </a:t>
            </a:r>
            <a:r>
              <a:rPr lang="fr-FR" dirty="0">
                <a:sym typeface="Wingdings" panose="05000000000000000000" pitchFamily="2" charset="2"/>
              </a:rPr>
              <a:t></a:t>
            </a:r>
            <a:r>
              <a:rPr lang="fr-FR" dirty="0"/>
              <a:t> la Chine a remis en question l’achat du charbon australien (alors que l’Australie a déjà des difficultés </a:t>
            </a:r>
            <a:r>
              <a:rPr lang="fr-FR" dirty="0" smtClean="0"/>
              <a:t>économiques.</a:t>
            </a:r>
          </a:p>
          <a:p>
            <a:r>
              <a:rPr lang="fr-FR" dirty="0"/>
              <a:t>On est dans une situation où tout le monde perd ou, si ça s’arrête tout le monde gagne.</a:t>
            </a:r>
          </a:p>
          <a:p>
            <a:endParaRPr lang="fr-FR" dirty="0"/>
          </a:p>
        </p:txBody>
      </p:sp>
      <p:sp>
        <p:nvSpPr>
          <p:cNvPr id="4" name="ZoneTexte 3"/>
          <p:cNvSpPr txBox="1"/>
          <p:nvPr/>
        </p:nvSpPr>
        <p:spPr>
          <a:xfrm>
            <a:off x="11557000" y="6468031"/>
            <a:ext cx="635000" cy="369332"/>
          </a:xfrm>
          <a:prstGeom prst="rect">
            <a:avLst/>
          </a:prstGeom>
          <a:noFill/>
        </p:spPr>
        <p:txBody>
          <a:bodyPr wrap="square" rtlCol="0">
            <a:spAutoFit/>
          </a:bodyPr>
          <a:lstStyle/>
          <a:p>
            <a:r>
              <a:rPr lang="fr-FR" dirty="0" smtClean="0"/>
              <a:t>12</a:t>
            </a:r>
            <a:endParaRPr lang="fr-FR" dirty="0"/>
          </a:p>
        </p:txBody>
      </p:sp>
      <p:pic>
        <p:nvPicPr>
          <p:cNvPr id="5" name="Image 4"/>
          <p:cNvPicPr>
            <a:picLocks noChangeAspect="1"/>
          </p:cNvPicPr>
          <p:nvPr/>
        </p:nvPicPr>
        <p:blipFill>
          <a:blip r:embed="rId2"/>
          <a:stretch>
            <a:fillRect/>
          </a:stretch>
        </p:blipFill>
        <p:spPr>
          <a:xfrm>
            <a:off x="1549401" y="0"/>
            <a:ext cx="2387600" cy="1344867"/>
          </a:xfrm>
          <a:prstGeom prst="rect">
            <a:avLst/>
          </a:prstGeom>
        </p:spPr>
      </p:pic>
    </p:spTree>
    <p:extLst>
      <p:ext uri="{BB962C8B-B14F-4D97-AF65-F5344CB8AC3E}">
        <p14:creationId xmlns:p14="http://schemas.microsoft.com/office/powerpoint/2010/main" val="3858254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58900" y="-295275"/>
            <a:ext cx="10515600" cy="1325563"/>
          </a:xfrm>
        </p:spPr>
        <p:txBody>
          <a:bodyPr>
            <a:normAutofit/>
          </a:bodyPr>
          <a:lstStyle/>
          <a:p>
            <a:r>
              <a:rPr lang="fr-FR" sz="3600" b="1" dirty="0" smtClean="0">
                <a:solidFill>
                  <a:srgbClr val="FF0000"/>
                </a:solidFill>
              </a:rPr>
              <a:t>Chine </a:t>
            </a:r>
            <a:r>
              <a:rPr lang="fr-FR" sz="3600" b="1" dirty="0" smtClean="0">
                <a:solidFill>
                  <a:srgbClr val="FF0000"/>
                </a:solidFill>
                <a:sym typeface="Wingdings" panose="05000000000000000000" pitchFamily="2" charset="2"/>
              </a:rPr>
              <a:t> </a:t>
            </a:r>
            <a:r>
              <a:rPr lang="fr-FR" sz="3600" b="1" dirty="0" smtClean="0">
                <a:solidFill>
                  <a:srgbClr val="FF0000"/>
                </a:solidFill>
              </a:rPr>
              <a:t>Des </a:t>
            </a:r>
            <a:r>
              <a:rPr lang="fr-FR" sz="3600" b="1" dirty="0">
                <a:solidFill>
                  <a:srgbClr val="FF0000"/>
                </a:solidFill>
              </a:rPr>
              <a:t>investissements </a:t>
            </a:r>
            <a:r>
              <a:rPr lang="fr-FR" sz="3600" b="1" dirty="0" smtClean="0">
                <a:solidFill>
                  <a:srgbClr val="FF0000"/>
                </a:solidFill>
              </a:rPr>
              <a:t>ciblés dans le monde  </a:t>
            </a:r>
            <a:endParaRPr lang="fr-FR" sz="3600" dirty="0">
              <a:solidFill>
                <a:srgbClr val="FF0000"/>
              </a:solidFill>
            </a:endParaRPr>
          </a:p>
        </p:txBody>
      </p:sp>
      <p:sp>
        <p:nvSpPr>
          <p:cNvPr id="3" name="Espace réservé du contenu 2"/>
          <p:cNvSpPr>
            <a:spLocks noGrp="1"/>
          </p:cNvSpPr>
          <p:nvPr>
            <p:ph idx="1"/>
          </p:nvPr>
        </p:nvSpPr>
        <p:spPr>
          <a:xfrm>
            <a:off x="406400" y="1030288"/>
            <a:ext cx="11150600" cy="5218112"/>
          </a:xfrm>
        </p:spPr>
        <p:txBody>
          <a:bodyPr>
            <a:normAutofit fontScale="92500" lnSpcReduction="10000"/>
          </a:bodyPr>
          <a:lstStyle/>
          <a:p>
            <a:r>
              <a:rPr lang="fr-FR" dirty="0"/>
              <a:t>La Chine est en train d’investir massivement dans le monde : en Europe, en Afrique… </a:t>
            </a:r>
            <a:r>
              <a:rPr lang="fr-FR" dirty="0" smtClean="0"/>
              <a:t> </a:t>
            </a:r>
            <a:endParaRPr lang="fr-FR" dirty="0"/>
          </a:p>
          <a:p>
            <a:pPr lvl="0"/>
            <a:r>
              <a:rPr lang="fr-FR" b="1" dirty="0"/>
              <a:t>L’énergie</a:t>
            </a:r>
            <a:r>
              <a:rPr lang="fr-FR" dirty="0"/>
              <a:t> : c’est le sujet qui nourrit le plus les puissances mondiales et qui est à l’origine de bien des guerres (pétrole, gaz, électricité…). </a:t>
            </a:r>
          </a:p>
          <a:p>
            <a:pPr lvl="0"/>
            <a:r>
              <a:rPr lang="fr-FR" b="1" dirty="0"/>
              <a:t>Les voies de communication </a:t>
            </a:r>
            <a:r>
              <a:rPr lang="fr-FR" dirty="0"/>
              <a:t>: En Ethiopie par exemple, la Chine a investi dans un mégaprojet de chemins de fer </a:t>
            </a:r>
            <a:r>
              <a:rPr lang="fr-FR" dirty="0" smtClean="0"/>
              <a:t> la </a:t>
            </a:r>
            <a:r>
              <a:rPr lang="fr-FR" dirty="0"/>
              <a:t>chine possède le 2ème plus grand porte conteneur du monde. La chine possède aussi des lignes de trains qui la relient à l’Europe. </a:t>
            </a:r>
            <a:r>
              <a:rPr lang="fr-FR" dirty="0" smtClean="0"/>
              <a:t> </a:t>
            </a:r>
            <a:endParaRPr lang="fr-FR" dirty="0"/>
          </a:p>
          <a:p>
            <a:pPr lvl="0"/>
            <a:r>
              <a:rPr lang="fr-FR" b="1" dirty="0"/>
              <a:t>L’agro-alimentaire</a:t>
            </a:r>
            <a:r>
              <a:rPr lang="fr-FR" dirty="0"/>
              <a:t> : </a:t>
            </a:r>
            <a:r>
              <a:rPr lang="fr-FR" dirty="0" err="1" smtClean="0"/>
              <a:t>syngenta</a:t>
            </a:r>
            <a:r>
              <a:rPr lang="fr-FR" dirty="0" smtClean="0"/>
              <a:t> </a:t>
            </a:r>
            <a:r>
              <a:rPr lang="fr-FR" dirty="0"/>
              <a:t>(industrie chimique , semence suisse) </a:t>
            </a:r>
            <a:r>
              <a:rPr lang="fr-FR" dirty="0" smtClean="0"/>
              <a:t>…racheté </a:t>
            </a:r>
            <a:r>
              <a:rPr lang="fr-FR" dirty="0"/>
              <a:t>par un </a:t>
            </a:r>
            <a:r>
              <a:rPr lang="fr-FR" dirty="0" smtClean="0"/>
              <a:t>conglomérat </a:t>
            </a:r>
            <a:r>
              <a:rPr lang="fr-FR" dirty="0"/>
              <a:t>chinois </a:t>
            </a:r>
          </a:p>
          <a:p>
            <a:pPr lvl="0"/>
            <a:r>
              <a:rPr lang="fr-FR" b="1" dirty="0"/>
              <a:t>Les N.T.I.C.</a:t>
            </a:r>
            <a:r>
              <a:rPr lang="fr-FR" dirty="0"/>
              <a:t> : Ali baba (équivalent d’Amazon) 13 MM de $. Cela </a:t>
            </a:r>
            <a:r>
              <a:rPr lang="fr-FR" dirty="0" smtClean="0"/>
              <a:t>suscite </a:t>
            </a:r>
            <a:r>
              <a:rPr lang="fr-FR" dirty="0"/>
              <a:t>la convoitise des producteurs occidentaux car ce sont des centaines de millions d’acheteurs opérant dans le e-commerce (plus de 800 M d’internautes).</a:t>
            </a:r>
          </a:p>
          <a:p>
            <a:endParaRPr lang="fr-FR" dirty="0"/>
          </a:p>
        </p:txBody>
      </p:sp>
      <p:sp>
        <p:nvSpPr>
          <p:cNvPr id="4" name="ZoneTexte 3"/>
          <p:cNvSpPr txBox="1"/>
          <p:nvPr/>
        </p:nvSpPr>
        <p:spPr>
          <a:xfrm>
            <a:off x="11557000" y="6468031"/>
            <a:ext cx="635000" cy="369332"/>
          </a:xfrm>
          <a:prstGeom prst="rect">
            <a:avLst/>
          </a:prstGeom>
          <a:noFill/>
        </p:spPr>
        <p:txBody>
          <a:bodyPr wrap="square" rtlCol="0">
            <a:spAutoFit/>
          </a:bodyPr>
          <a:lstStyle/>
          <a:p>
            <a:r>
              <a:rPr lang="fr-FR" dirty="0" smtClean="0"/>
              <a:t>13</a:t>
            </a:r>
            <a:endParaRPr lang="fr-FR" dirty="0"/>
          </a:p>
        </p:txBody>
      </p:sp>
    </p:spTree>
    <p:extLst>
      <p:ext uri="{BB962C8B-B14F-4D97-AF65-F5344CB8AC3E}">
        <p14:creationId xmlns:p14="http://schemas.microsoft.com/office/powerpoint/2010/main" val="2469020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2600" y="428624"/>
            <a:ext cx="11074400" cy="5692775"/>
          </a:xfrm>
        </p:spPr>
        <p:txBody>
          <a:bodyPr>
            <a:normAutofit lnSpcReduction="10000"/>
          </a:bodyPr>
          <a:lstStyle/>
          <a:p>
            <a:pPr marL="0" indent="0">
              <a:buNone/>
            </a:pPr>
            <a:r>
              <a:rPr lang="fr-FR" b="1" dirty="0">
                <a:solidFill>
                  <a:srgbClr val="FF0000"/>
                </a:solidFill>
              </a:rPr>
              <a:t>Pour la Chine, les pays où elle investit constituent :</a:t>
            </a:r>
          </a:p>
          <a:p>
            <a:pPr lvl="0"/>
            <a:r>
              <a:rPr lang="fr-FR" dirty="0"/>
              <a:t>Des marchés ou des débouchés pour leurs produits ou services ; </a:t>
            </a:r>
          </a:p>
          <a:p>
            <a:pPr lvl="0"/>
            <a:r>
              <a:rPr lang="fr-FR" dirty="0"/>
              <a:t>Et/ou des marchés ou sources d’approvisionnement de produits finis (de luxe ou High-tech…), semi-finis ou matières premières… </a:t>
            </a:r>
            <a:r>
              <a:rPr lang="fr-FR" dirty="0" smtClean="0"/>
              <a:t> </a:t>
            </a:r>
            <a:endParaRPr lang="fr-FR" dirty="0"/>
          </a:p>
          <a:p>
            <a:pPr lvl="0"/>
            <a:r>
              <a:rPr lang="fr-FR" dirty="0"/>
              <a:t>De potentiels investisseurs en Chine, surtout pour les européens : La Chine encourage les géants mondiaux à investir dans le pays (nombre d’actions en Marketing territorial sont dispensées par les mairies en termes de soutien aux entreprises étrangères s’implantant en Chine). </a:t>
            </a:r>
            <a:r>
              <a:rPr lang="fr-FR" dirty="0" smtClean="0"/>
              <a:t> </a:t>
            </a:r>
            <a:endParaRPr lang="fr-FR" dirty="0"/>
          </a:p>
          <a:p>
            <a:pPr lvl="0"/>
            <a:r>
              <a:rPr lang="fr-FR" b="1" dirty="0"/>
              <a:t>L’investissement dans les nouvelles routes de la soie ont 3 objectifs : </a:t>
            </a:r>
            <a:endParaRPr lang="fr-FR" b="1" dirty="0" smtClean="0"/>
          </a:p>
          <a:p>
            <a:pPr marL="0" lvl="0" indent="0">
              <a:buNone/>
            </a:pPr>
            <a:r>
              <a:rPr lang="fr-FR" dirty="0"/>
              <a:t>	</a:t>
            </a:r>
            <a:r>
              <a:rPr lang="fr-FR" dirty="0" smtClean="0"/>
              <a:t>-</a:t>
            </a:r>
            <a:r>
              <a:rPr lang="fr-FR" dirty="0"/>
              <a:t>soutenir les exportations chinoises </a:t>
            </a:r>
            <a:endParaRPr lang="fr-FR" dirty="0" smtClean="0"/>
          </a:p>
          <a:p>
            <a:pPr marL="0" lvl="0" indent="0">
              <a:buNone/>
            </a:pPr>
            <a:r>
              <a:rPr lang="fr-FR" dirty="0"/>
              <a:t>	</a:t>
            </a:r>
            <a:r>
              <a:rPr lang="fr-FR" dirty="0" smtClean="0"/>
              <a:t>– </a:t>
            </a:r>
            <a:r>
              <a:rPr lang="fr-FR" dirty="0"/>
              <a:t>sécuriser leurs approvisionnements (ils ont un stress agricole, minéral, énergétique…) la chine a besoin de matières premières </a:t>
            </a:r>
            <a:endParaRPr lang="fr-FR" dirty="0" smtClean="0"/>
          </a:p>
          <a:p>
            <a:pPr marL="0" lvl="0" indent="0">
              <a:buNone/>
            </a:pPr>
            <a:r>
              <a:rPr lang="fr-FR" dirty="0"/>
              <a:t>	</a:t>
            </a:r>
            <a:r>
              <a:rPr lang="fr-FR" dirty="0" smtClean="0"/>
              <a:t>–</a:t>
            </a:r>
            <a:r>
              <a:rPr lang="fr-FR" dirty="0"/>
              <a:t>avoir une influence mondiale </a:t>
            </a:r>
          </a:p>
          <a:p>
            <a:endParaRPr lang="fr-FR" dirty="0"/>
          </a:p>
        </p:txBody>
      </p:sp>
      <p:sp>
        <p:nvSpPr>
          <p:cNvPr id="4" name="ZoneTexte 3"/>
          <p:cNvSpPr txBox="1"/>
          <p:nvPr/>
        </p:nvSpPr>
        <p:spPr>
          <a:xfrm>
            <a:off x="11557000" y="6468031"/>
            <a:ext cx="635000" cy="369332"/>
          </a:xfrm>
          <a:prstGeom prst="rect">
            <a:avLst/>
          </a:prstGeom>
          <a:noFill/>
        </p:spPr>
        <p:txBody>
          <a:bodyPr wrap="square" rtlCol="0">
            <a:spAutoFit/>
          </a:bodyPr>
          <a:lstStyle/>
          <a:p>
            <a:r>
              <a:rPr lang="fr-FR" dirty="0" smtClean="0"/>
              <a:t>14</a:t>
            </a:r>
            <a:endParaRPr lang="fr-FR" dirty="0"/>
          </a:p>
        </p:txBody>
      </p:sp>
    </p:spTree>
    <p:extLst>
      <p:ext uri="{BB962C8B-B14F-4D97-AF65-F5344CB8AC3E}">
        <p14:creationId xmlns:p14="http://schemas.microsoft.com/office/powerpoint/2010/main" val="4215931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301625"/>
            <a:ext cx="11455400" cy="6166406"/>
          </a:xfrm>
        </p:spPr>
        <p:txBody>
          <a:bodyPr>
            <a:noAutofit/>
          </a:bodyPr>
          <a:lstStyle/>
          <a:p>
            <a:r>
              <a:rPr lang="fr-FR" sz="3200" b="1" dirty="0"/>
              <a:t>Prenons le cas de l’Afrique</a:t>
            </a:r>
            <a:r>
              <a:rPr lang="fr-FR" sz="3200" dirty="0"/>
              <a:t>, la Chine investit à outrance </a:t>
            </a:r>
            <a:r>
              <a:rPr lang="fr-FR" sz="3200" dirty="0" smtClean="0"/>
              <a:t>: En </a:t>
            </a:r>
            <a:r>
              <a:rPr lang="fr-FR" sz="3200" dirty="0"/>
              <a:t>Ethiopie </a:t>
            </a:r>
            <a:r>
              <a:rPr lang="fr-FR" sz="3200" dirty="0" smtClean="0"/>
              <a:t>, En Algérie, Au Kenya, Au Cameroun… Hors </a:t>
            </a:r>
            <a:r>
              <a:rPr lang="fr-FR" sz="3200" dirty="0" err="1"/>
              <a:t>afrique</a:t>
            </a:r>
            <a:r>
              <a:rPr lang="fr-FR" sz="3200" dirty="0"/>
              <a:t> : </a:t>
            </a:r>
            <a:r>
              <a:rPr lang="fr-FR" sz="3200" dirty="0" smtClean="0"/>
              <a:t>En Europe, En Asie (Au Viet </a:t>
            </a:r>
            <a:r>
              <a:rPr lang="fr-FR" sz="3200" dirty="0" err="1" smtClean="0"/>
              <a:t>nam</a:t>
            </a:r>
            <a:r>
              <a:rPr lang="fr-FR" sz="3200" dirty="0" smtClean="0"/>
              <a:t>, au Sri </a:t>
            </a:r>
            <a:r>
              <a:rPr lang="fr-FR" sz="3200" dirty="0"/>
              <a:t>Lanka </a:t>
            </a:r>
            <a:r>
              <a:rPr lang="fr-FR" sz="3200" dirty="0" smtClean="0"/>
              <a:t>en Inde…);</a:t>
            </a:r>
          </a:p>
          <a:p>
            <a:r>
              <a:rPr lang="fr-FR" sz="3200" dirty="0"/>
              <a:t>Hormis le volet économique sous tendant l’intérêt pour l’investissement en Afrique, il y a également le volet </a:t>
            </a:r>
            <a:r>
              <a:rPr lang="fr-FR" sz="3200" b="1" dirty="0"/>
              <a:t>diplomatique</a:t>
            </a:r>
            <a:r>
              <a:rPr lang="fr-FR" sz="3200" dirty="0"/>
              <a:t>. </a:t>
            </a:r>
            <a:r>
              <a:rPr lang="fr-FR" sz="3200" dirty="0" smtClean="0"/>
              <a:t>+ </a:t>
            </a:r>
            <a:r>
              <a:rPr lang="fr-FR" sz="3200" dirty="0"/>
              <a:t>l’influence culturelle, le soft power… </a:t>
            </a:r>
            <a:r>
              <a:rPr lang="fr-FR" sz="3200" dirty="0" smtClean="0"/>
              <a:t> (Afrique = 54 </a:t>
            </a:r>
            <a:r>
              <a:rPr lang="fr-FR" sz="3200" dirty="0"/>
              <a:t>voix à l’O.N.U. et cela a toute son </a:t>
            </a:r>
            <a:r>
              <a:rPr lang="fr-FR" sz="3200" dirty="0" smtClean="0"/>
              <a:t>importance)</a:t>
            </a:r>
          </a:p>
          <a:p>
            <a:r>
              <a:rPr lang="fr-FR" sz="3200" dirty="0" smtClean="0"/>
              <a:t>De plus, La </a:t>
            </a:r>
            <a:r>
              <a:rPr lang="fr-FR" sz="3200" dirty="0"/>
              <a:t>Chine ne s’immisce pas dans la politique intérieure des pays africains alors que l’Europe va brandir la carte des droits de l’homme et des associations… </a:t>
            </a:r>
            <a:r>
              <a:rPr lang="fr-FR" sz="3200" dirty="0" smtClean="0">
                <a:sym typeface="Wingdings" panose="05000000000000000000" pitchFamily="2" charset="2"/>
              </a:rPr>
              <a:t> bien être des pop°  avec un rapport Win-Win. </a:t>
            </a:r>
          </a:p>
          <a:p>
            <a:r>
              <a:rPr lang="fr-FR" sz="3200" dirty="0"/>
              <a:t>La Chine profite aussi de plusieurs opportunités de crise et/ou de la politique de </a:t>
            </a:r>
            <a:r>
              <a:rPr lang="fr-FR" sz="3200" b="1" dirty="0"/>
              <a:t>la chaise vide</a:t>
            </a:r>
            <a:r>
              <a:rPr lang="fr-FR" sz="3200" dirty="0"/>
              <a:t> </a:t>
            </a:r>
            <a:r>
              <a:rPr lang="fr-FR" sz="3200" dirty="0" smtClean="0"/>
              <a:t>: En Serbie, En Grèce, O.M.S. …</a:t>
            </a:r>
            <a:endParaRPr lang="fr-FR" sz="3200" dirty="0"/>
          </a:p>
          <a:p>
            <a:endParaRPr lang="fr-FR" sz="3200" dirty="0"/>
          </a:p>
          <a:p>
            <a:endParaRPr lang="fr-FR" sz="3200" dirty="0" smtClean="0"/>
          </a:p>
          <a:p>
            <a:endParaRPr lang="fr-FR" sz="3200" dirty="0"/>
          </a:p>
          <a:p>
            <a:endParaRPr lang="fr-FR" sz="3200" dirty="0"/>
          </a:p>
        </p:txBody>
      </p:sp>
      <p:sp>
        <p:nvSpPr>
          <p:cNvPr id="4" name="ZoneTexte 3"/>
          <p:cNvSpPr txBox="1"/>
          <p:nvPr/>
        </p:nvSpPr>
        <p:spPr>
          <a:xfrm>
            <a:off x="11557000" y="6468031"/>
            <a:ext cx="635000" cy="369332"/>
          </a:xfrm>
          <a:prstGeom prst="rect">
            <a:avLst/>
          </a:prstGeom>
          <a:noFill/>
        </p:spPr>
        <p:txBody>
          <a:bodyPr wrap="square" rtlCol="0">
            <a:spAutoFit/>
          </a:bodyPr>
          <a:lstStyle/>
          <a:p>
            <a:r>
              <a:rPr lang="fr-FR" dirty="0" smtClean="0"/>
              <a:t>15</a:t>
            </a:r>
            <a:endParaRPr lang="fr-FR" dirty="0"/>
          </a:p>
        </p:txBody>
      </p:sp>
    </p:spTree>
    <p:extLst>
      <p:ext uri="{BB962C8B-B14F-4D97-AF65-F5344CB8AC3E}">
        <p14:creationId xmlns:p14="http://schemas.microsoft.com/office/powerpoint/2010/main" val="46907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0"/>
            <a:ext cx="10515600" cy="1325563"/>
          </a:xfrm>
        </p:spPr>
        <p:txBody>
          <a:bodyPr/>
          <a:lstStyle/>
          <a:p>
            <a:pPr algn="ctr"/>
            <a:r>
              <a:rPr lang="fr-FR" b="1" dirty="0">
                <a:solidFill>
                  <a:srgbClr val="FF0000"/>
                </a:solidFill>
              </a:rPr>
              <a:t>Craintes européennes et américaines:</a:t>
            </a:r>
            <a:r>
              <a:rPr lang="fr-FR" dirty="0">
                <a:solidFill>
                  <a:srgbClr val="FF0000"/>
                </a:solidFill>
              </a:rPr>
              <a:t/>
            </a:r>
            <a:br>
              <a:rPr lang="fr-FR" dirty="0">
                <a:solidFill>
                  <a:srgbClr val="FF0000"/>
                </a:solidFill>
              </a:rPr>
            </a:br>
            <a:endParaRPr lang="fr-FR" dirty="0">
              <a:solidFill>
                <a:srgbClr val="FF0000"/>
              </a:solidFill>
            </a:endParaRPr>
          </a:p>
        </p:txBody>
      </p:sp>
      <p:sp>
        <p:nvSpPr>
          <p:cNvPr id="3" name="Espace réservé du contenu 2"/>
          <p:cNvSpPr>
            <a:spLocks noGrp="1"/>
          </p:cNvSpPr>
          <p:nvPr>
            <p:ph idx="1"/>
          </p:nvPr>
        </p:nvSpPr>
        <p:spPr>
          <a:xfrm>
            <a:off x="406400" y="911225"/>
            <a:ext cx="11582400" cy="5556806"/>
          </a:xfrm>
        </p:spPr>
        <p:txBody>
          <a:bodyPr>
            <a:normAutofit fontScale="92500" lnSpcReduction="20000"/>
          </a:bodyPr>
          <a:lstStyle/>
          <a:p>
            <a:r>
              <a:rPr lang="fr-FR" b="1" u="sng" dirty="0"/>
              <a:t>Préservation de secteurs jugés stratégiques</a:t>
            </a:r>
            <a:r>
              <a:rPr lang="fr-FR" dirty="0"/>
              <a:t> </a:t>
            </a:r>
            <a:r>
              <a:rPr lang="fr-FR" dirty="0" smtClean="0"/>
              <a:t> </a:t>
            </a:r>
            <a:endParaRPr lang="fr-FR" dirty="0"/>
          </a:p>
          <a:p>
            <a:r>
              <a:rPr lang="fr-FR" b="1" dirty="0"/>
              <a:t>- La sécurité de l’Etat</a:t>
            </a:r>
            <a:r>
              <a:rPr lang="fr-FR" dirty="0"/>
              <a:t> </a:t>
            </a:r>
            <a:r>
              <a:rPr lang="fr-FR" dirty="0" smtClean="0"/>
              <a:t> </a:t>
            </a:r>
            <a:endParaRPr lang="fr-FR" dirty="0"/>
          </a:p>
          <a:p>
            <a:r>
              <a:rPr lang="fr-FR" b="1" dirty="0"/>
              <a:t>- la crainte de l’espionnage et du transfert de technologie</a:t>
            </a:r>
            <a:r>
              <a:rPr lang="fr-FR" dirty="0"/>
              <a:t> </a:t>
            </a:r>
            <a:r>
              <a:rPr lang="fr-FR" dirty="0" smtClean="0"/>
              <a:t> </a:t>
            </a:r>
            <a:endParaRPr lang="fr-FR" dirty="0"/>
          </a:p>
          <a:p>
            <a:r>
              <a:rPr lang="fr-FR" dirty="0"/>
              <a:t>-</a:t>
            </a:r>
            <a:r>
              <a:rPr lang="fr-FR" b="1" dirty="0"/>
              <a:t>Les grandes entreprises sont détenues en partie ou du moins contrôlées par le parti communiste chinois</a:t>
            </a:r>
            <a:r>
              <a:rPr lang="fr-FR" dirty="0"/>
              <a:t>. </a:t>
            </a:r>
            <a:r>
              <a:rPr lang="fr-FR" dirty="0" smtClean="0"/>
              <a:t> </a:t>
            </a:r>
          </a:p>
          <a:p>
            <a:r>
              <a:rPr lang="fr-FR" b="1" dirty="0"/>
              <a:t>-elle grignote des part de marchés aux </a:t>
            </a:r>
            <a:r>
              <a:rPr lang="fr-FR" b="1" dirty="0" smtClean="0"/>
              <a:t>autres</a:t>
            </a:r>
            <a:endParaRPr lang="fr-FR" dirty="0"/>
          </a:p>
          <a:p>
            <a:r>
              <a:rPr lang="fr-FR" b="1" dirty="0"/>
              <a:t>-la désindustrialisation du monde occidental</a:t>
            </a:r>
            <a:r>
              <a:rPr lang="fr-FR" dirty="0"/>
              <a:t> </a:t>
            </a:r>
          </a:p>
          <a:p>
            <a:r>
              <a:rPr lang="fr-FR" b="1" dirty="0"/>
              <a:t>-la dépendance à l’égard de la </a:t>
            </a:r>
            <a:r>
              <a:rPr lang="fr-FR" b="1" dirty="0" smtClean="0"/>
              <a:t>Chine</a:t>
            </a:r>
            <a:endParaRPr lang="fr-FR" dirty="0"/>
          </a:p>
          <a:p>
            <a:r>
              <a:rPr lang="fr-FR" b="1" dirty="0"/>
              <a:t>-le pouvoir décisionnel </a:t>
            </a:r>
            <a:r>
              <a:rPr lang="fr-FR" b="1" dirty="0" smtClean="0"/>
              <a:t>grandissante du </a:t>
            </a:r>
            <a:r>
              <a:rPr lang="fr-FR" b="1" dirty="0"/>
              <a:t>parti communiste </a:t>
            </a:r>
            <a:r>
              <a:rPr lang="fr-FR" b="1" dirty="0" smtClean="0"/>
              <a:t>chinois</a:t>
            </a:r>
            <a:endParaRPr lang="fr-FR" dirty="0" smtClean="0"/>
          </a:p>
          <a:p>
            <a:r>
              <a:rPr lang="fr-FR" b="1" dirty="0"/>
              <a:t>-L’élargissement de la sphère d’influence </a:t>
            </a:r>
            <a:r>
              <a:rPr lang="fr-FR" b="1" dirty="0" smtClean="0"/>
              <a:t>militaire</a:t>
            </a:r>
          </a:p>
          <a:p>
            <a:r>
              <a:rPr lang="fr-FR" b="1" dirty="0"/>
              <a:t>-Les particularités socio-culturelles</a:t>
            </a:r>
            <a:r>
              <a:rPr lang="fr-FR" dirty="0"/>
              <a:t> </a:t>
            </a:r>
            <a:endParaRPr lang="fr-FR" dirty="0" smtClean="0"/>
          </a:p>
          <a:p>
            <a:r>
              <a:rPr lang="fr-FR" dirty="0"/>
              <a:t> </a:t>
            </a:r>
            <a:r>
              <a:rPr lang="fr-FR" b="1" dirty="0"/>
              <a:t>-le régime </a:t>
            </a:r>
            <a:r>
              <a:rPr lang="fr-FR" b="1" dirty="0" smtClean="0"/>
              <a:t>politique</a:t>
            </a:r>
          </a:p>
          <a:p>
            <a:r>
              <a:rPr lang="fr-FR" b="1" dirty="0"/>
              <a:t> - L’alliance avec la Russie</a:t>
            </a:r>
            <a:r>
              <a:rPr lang="fr-FR" dirty="0"/>
              <a:t> </a:t>
            </a:r>
            <a:r>
              <a:rPr lang="fr-FR" dirty="0" smtClean="0"/>
              <a:t>: économique, militaire…</a:t>
            </a:r>
            <a:endParaRPr lang="fr-FR" dirty="0"/>
          </a:p>
          <a:p>
            <a:r>
              <a:rPr lang="fr-FR" b="1" dirty="0"/>
              <a:t>-la crainte de l’hégémonie dans la gouvernance mondiale</a:t>
            </a:r>
            <a:r>
              <a:rPr lang="fr-FR" dirty="0"/>
              <a:t> </a:t>
            </a:r>
            <a:r>
              <a:rPr lang="fr-FR" dirty="0" smtClean="0"/>
              <a:t>….</a:t>
            </a:r>
            <a:endParaRPr lang="fr-FR" dirty="0"/>
          </a:p>
          <a:p>
            <a:endParaRPr lang="fr-FR" dirty="0"/>
          </a:p>
        </p:txBody>
      </p:sp>
      <p:sp>
        <p:nvSpPr>
          <p:cNvPr id="4" name="ZoneTexte 3"/>
          <p:cNvSpPr txBox="1"/>
          <p:nvPr/>
        </p:nvSpPr>
        <p:spPr>
          <a:xfrm>
            <a:off x="11557000" y="6468031"/>
            <a:ext cx="635000" cy="369332"/>
          </a:xfrm>
          <a:prstGeom prst="rect">
            <a:avLst/>
          </a:prstGeom>
          <a:noFill/>
        </p:spPr>
        <p:txBody>
          <a:bodyPr wrap="square" rtlCol="0">
            <a:spAutoFit/>
          </a:bodyPr>
          <a:lstStyle/>
          <a:p>
            <a:r>
              <a:rPr lang="fr-FR" dirty="0" smtClean="0"/>
              <a:t>16</a:t>
            </a:r>
            <a:endParaRPr lang="fr-FR" dirty="0"/>
          </a:p>
        </p:txBody>
      </p:sp>
    </p:spTree>
    <p:extLst>
      <p:ext uri="{BB962C8B-B14F-4D97-AF65-F5344CB8AC3E}">
        <p14:creationId xmlns:p14="http://schemas.microsoft.com/office/powerpoint/2010/main" val="3294451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76400" y="-320675"/>
            <a:ext cx="10515600" cy="1325563"/>
          </a:xfrm>
        </p:spPr>
        <p:txBody>
          <a:bodyPr/>
          <a:lstStyle/>
          <a:p>
            <a:r>
              <a:rPr lang="fr-FR" b="1" dirty="0">
                <a:solidFill>
                  <a:srgbClr val="FF0000"/>
                </a:solidFill>
              </a:rPr>
              <a:t>Les points faibles de l’économie chinoise </a:t>
            </a:r>
            <a:endParaRPr lang="fr-FR" dirty="0">
              <a:solidFill>
                <a:srgbClr val="FF0000"/>
              </a:solidFill>
            </a:endParaRPr>
          </a:p>
        </p:txBody>
      </p:sp>
      <p:sp>
        <p:nvSpPr>
          <p:cNvPr id="3" name="Espace réservé du contenu 2"/>
          <p:cNvSpPr>
            <a:spLocks noGrp="1"/>
          </p:cNvSpPr>
          <p:nvPr>
            <p:ph idx="1"/>
          </p:nvPr>
        </p:nvSpPr>
        <p:spPr>
          <a:xfrm>
            <a:off x="304800" y="863877"/>
            <a:ext cx="11582400" cy="5604153"/>
          </a:xfrm>
        </p:spPr>
        <p:txBody>
          <a:bodyPr>
            <a:normAutofit fontScale="92500" lnSpcReduction="10000"/>
          </a:bodyPr>
          <a:lstStyle/>
          <a:p>
            <a:r>
              <a:rPr lang="fr-FR" b="1" dirty="0" smtClean="0"/>
              <a:t>la </a:t>
            </a:r>
            <a:r>
              <a:rPr lang="fr-FR" b="1" dirty="0"/>
              <a:t>sécurité alimentaire : </a:t>
            </a:r>
            <a:r>
              <a:rPr lang="fr-FR" dirty="0"/>
              <a:t>le hic pour les chinois c’est comment nourrir 1,5 MM de personnes. la classe moyenne chinoise devient de plus en plus grande et son mode de consommation change en se rapprochant du mode de consommation à l’occidentale. Comment nourrir 20% de la pop° mondiale avec moins de 10 % (8%) de terres cultivables </a:t>
            </a:r>
            <a:r>
              <a:rPr lang="fr-FR" dirty="0" smtClean="0"/>
              <a:t> </a:t>
            </a:r>
            <a:endParaRPr lang="fr-FR" dirty="0"/>
          </a:p>
          <a:p>
            <a:r>
              <a:rPr lang="fr-FR" b="1" dirty="0" smtClean="0"/>
              <a:t>la </a:t>
            </a:r>
            <a:r>
              <a:rPr lang="fr-FR" b="1" dirty="0"/>
              <a:t>méfiance des consommateurs chinois eu égard aux produits alimentaires chinois :</a:t>
            </a:r>
            <a:r>
              <a:rPr lang="fr-FR" dirty="0"/>
              <a:t> Les consommateurs chinois ne font pas confiance aux produits chinois en matière d’agroalimentaire. La chine a connu nombre de scandales </a:t>
            </a:r>
            <a:r>
              <a:rPr lang="fr-FR" dirty="0" smtClean="0"/>
              <a:t>alimentaires </a:t>
            </a:r>
            <a:endParaRPr lang="fr-FR" dirty="0"/>
          </a:p>
          <a:p>
            <a:r>
              <a:rPr lang="fr-FR" b="1" dirty="0" smtClean="0"/>
              <a:t>Le modèle </a:t>
            </a:r>
            <a:r>
              <a:rPr lang="fr-FR" b="1" dirty="0"/>
              <a:t>économique chinois basé sur l’exportation et non pas sur la consommation intérieure </a:t>
            </a:r>
            <a:r>
              <a:rPr lang="fr-FR" dirty="0" smtClean="0"/>
              <a:t>Même </a:t>
            </a:r>
            <a:r>
              <a:rPr lang="fr-FR" dirty="0"/>
              <a:t>s’il y a une classe moyenne en chine, elle doit </a:t>
            </a:r>
            <a:r>
              <a:rPr lang="fr-FR" dirty="0" smtClean="0"/>
              <a:t>impérativement épargner ( </a:t>
            </a:r>
            <a:r>
              <a:rPr lang="fr-FR" dirty="0"/>
              <a:t>l’une des épargnes les plus élevées au </a:t>
            </a:r>
            <a:r>
              <a:rPr lang="fr-FR" dirty="0" smtClean="0"/>
              <a:t>monde) par précaution </a:t>
            </a:r>
            <a:r>
              <a:rPr lang="fr-FR" dirty="0"/>
              <a:t>car il </a:t>
            </a:r>
            <a:r>
              <a:rPr lang="fr-FR" dirty="0" smtClean="0"/>
              <a:t>n’y </a:t>
            </a:r>
            <a:r>
              <a:rPr lang="fr-FR" dirty="0"/>
              <a:t>a </a:t>
            </a:r>
            <a:r>
              <a:rPr lang="fr-FR" dirty="0" smtClean="0"/>
              <a:t>pas de système </a:t>
            </a:r>
            <a:r>
              <a:rPr lang="fr-FR" dirty="0"/>
              <a:t>social </a:t>
            </a:r>
            <a:r>
              <a:rPr lang="fr-FR" dirty="0" smtClean="0"/>
              <a:t>pour la plupart.  </a:t>
            </a:r>
          </a:p>
          <a:p>
            <a:r>
              <a:rPr lang="fr-FR" b="1" dirty="0" smtClean="0"/>
              <a:t>La </a:t>
            </a:r>
            <a:r>
              <a:rPr lang="fr-FR" b="1" dirty="0"/>
              <a:t>pollution</a:t>
            </a:r>
            <a:r>
              <a:rPr lang="fr-FR" dirty="0"/>
              <a:t> : </a:t>
            </a:r>
            <a:r>
              <a:rPr lang="fr-FR" dirty="0" smtClean="0"/>
              <a:t>Dans </a:t>
            </a:r>
            <a:r>
              <a:rPr lang="fr-FR" dirty="0"/>
              <a:t>des villes comme </a:t>
            </a:r>
            <a:r>
              <a:rPr lang="fr-FR" dirty="0" smtClean="0"/>
              <a:t>Shanghai </a:t>
            </a:r>
            <a:r>
              <a:rPr lang="fr-FR" dirty="0"/>
              <a:t>(qui compte 28 Millions d’</a:t>
            </a:r>
            <a:r>
              <a:rPr lang="fr-FR" dirty="0" err="1"/>
              <a:t>hab</a:t>
            </a:r>
            <a:r>
              <a:rPr lang="fr-FR" dirty="0"/>
              <a:t>) ou Pékin, la pollution est telle qu’y vivre équivaut à fumer 2 paquets de cigarette par jour. </a:t>
            </a:r>
            <a:r>
              <a:rPr lang="fr-FR" dirty="0" smtClean="0"/>
              <a:t>..</a:t>
            </a:r>
            <a:endParaRPr lang="fr-FR" dirty="0"/>
          </a:p>
          <a:p>
            <a:endParaRPr lang="fr-FR" dirty="0"/>
          </a:p>
        </p:txBody>
      </p:sp>
      <p:sp>
        <p:nvSpPr>
          <p:cNvPr id="4" name="ZoneTexte 3"/>
          <p:cNvSpPr txBox="1"/>
          <p:nvPr/>
        </p:nvSpPr>
        <p:spPr>
          <a:xfrm>
            <a:off x="11557000" y="6468031"/>
            <a:ext cx="635000" cy="369332"/>
          </a:xfrm>
          <a:prstGeom prst="rect">
            <a:avLst/>
          </a:prstGeom>
          <a:noFill/>
        </p:spPr>
        <p:txBody>
          <a:bodyPr wrap="square" rtlCol="0">
            <a:spAutoFit/>
          </a:bodyPr>
          <a:lstStyle/>
          <a:p>
            <a:r>
              <a:rPr lang="fr-FR" dirty="0" smtClean="0"/>
              <a:t>17</a:t>
            </a:r>
            <a:endParaRPr lang="fr-FR" dirty="0"/>
          </a:p>
        </p:txBody>
      </p:sp>
    </p:spTree>
    <p:extLst>
      <p:ext uri="{BB962C8B-B14F-4D97-AF65-F5344CB8AC3E}">
        <p14:creationId xmlns:p14="http://schemas.microsoft.com/office/powerpoint/2010/main" val="2442902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95275"/>
            <a:ext cx="10515600" cy="1325563"/>
          </a:xfrm>
        </p:spPr>
        <p:txBody>
          <a:bodyPr/>
          <a:lstStyle/>
          <a:p>
            <a:pPr algn="ctr"/>
            <a:r>
              <a:rPr lang="fr-FR" b="1" dirty="0" smtClean="0">
                <a:solidFill>
                  <a:srgbClr val="FF0000"/>
                </a:solidFill>
              </a:rPr>
              <a:t>Situation en décembre 2020</a:t>
            </a:r>
            <a:endParaRPr lang="fr-FR" b="1" dirty="0">
              <a:solidFill>
                <a:srgbClr val="FF0000"/>
              </a:solidFill>
            </a:endParaRPr>
          </a:p>
        </p:txBody>
      </p:sp>
      <p:sp>
        <p:nvSpPr>
          <p:cNvPr id="3" name="Espace réservé du contenu 2"/>
          <p:cNvSpPr>
            <a:spLocks noGrp="1"/>
          </p:cNvSpPr>
          <p:nvPr>
            <p:ph idx="1"/>
          </p:nvPr>
        </p:nvSpPr>
        <p:spPr>
          <a:xfrm>
            <a:off x="558800" y="1030287"/>
            <a:ext cx="10998200" cy="5437743"/>
          </a:xfrm>
        </p:spPr>
        <p:txBody>
          <a:bodyPr>
            <a:normAutofit fontScale="92500" lnSpcReduction="10000"/>
          </a:bodyPr>
          <a:lstStyle/>
          <a:p>
            <a:r>
              <a:rPr lang="fr-FR" dirty="0" smtClean="0"/>
              <a:t>Malgré le ralentissement </a:t>
            </a:r>
            <a:r>
              <a:rPr lang="fr-FR" dirty="0"/>
              <a:t>de la croissance économique chinoise </a:t>
            </a:r>
            <a:r>
              <a:rPr lang="fr-FR" dirty="0" smtClean="0"/>
              <a:t>, les effets </a:t>
            </a:r>
            <a:r>
              <a:rPr lang="fr-FR" dirty="0"/>
              <a:t>négatifs de la guerre </a:t>
            </a:r>
            <a:r>
              <a:rPr lang="fr-FR" dirty="0" smtClean="0"/>
              <a:t>commerciale, le </a:t>
            </a:r>
            <a:r>
              <a:rPr lang="fr-FR" dirty="0" err="1" smtClean="0"/>
              <a:t>Covid</a:t>
            </a:r>
            <a:r>
              <a:rPr lang="fr-FR" dirty="0" smtClean="0"/>
              <a:t>… </a:t>
            </a:r>
            <a:r>
              <a:rPr lang="fr-FR" dirty="0"/>
              <a:t> </a:t>
            </a:r>
            <a:r>
              <a:rPr lang="fr-FR" dirty="0" smtClean="0"/>
              <a:t>l’économie </a:t>
            </a:r>
            <a:r>
              <a:rPr lang="fr-FR" dirty="0"/>
              <a:t>chinoise a montré qu’elle </a:t>
            </a:r>
            <a:r>
              <a:rPr lang="fr-FR" dirty="0" smtClean="0"/>
              <a:t>tenait (2 à 3 % pour 2020). </a:t>
            </a:r>
          </a:p>
          <a:p>
            <a:r>
              <a:rPr lang="fr-FR" dirty="0" smtClean="0"/>
              <a:t>De </a:t>
            </a:r>
            <a:r>
              <a:rPr lang="fr-FR" dirty="0"/>
              <a:t>plus, le régime communiste chinois de par ses particularités (pas d’élections, pas de longues procédures tous les N années </a:t>
            </a:r>
            <a:r>
              <a:rPr lang="fr-FR" dirty="0">
                <a:sym typeface="Wingdings" panose="05000000000000000000" pitchFamily="2" charset="2"/>
              </a:rPr>
              <a:t></a:t>
            </a:r>
            <a:r>
              <a:rPr lang="fr-FR" dirty="0"/>
              <a:t> pas de lenteur décisionnelle pour peu que les dirigeants soient compétents comme c’est le cas de nos jours….) </a:t>
            </a:r>
            <a:r>
              <a:rPr lang="fr-FR" dirty="0" smtClean="0">
                <a:sym typeface="Wingdings" panose="05000000000000000000" pitchFamily="2" charset="2"/>
              </a:rPr>
              <a:t></a:t>
            </a:r>
            <a:r>
              <a:rPr lang="fr-FR" dirty="0" smtClean="0"/>
              <a:t>Et </a:t>
            </a:r>
            <a:r>
              <a:rPr lang="fr-FR" dirty="0"/>
              <a:t>pour preuve les chinois ont bâti un hôpital titanesque </a:t>
            </a:r>
            <a:r>
              <a:rPr lang="fr-FR" dirty="0" smtClean="0"/>
              <a:t>en </a:t>
            </a:r>
            <a:r>
              <a:rPr lang="fr-FR" dirty="0"/>
              <a:t>une semaine (ou 10 jours) </a:t>
            </a:r>
            <a:r>
              <a:rPr lang="fr-FR" dirty="0">
                <a:sym typeface="Wingdings" panose="05000000000000000000" pitchFamily="2" charset="2"/>
              </a:rPr>
              <a:t></a:t>
            </a:r>
            <a:r>
              <a:rPr lang="fr-FR" dirty="0"/>
              <a:t> en Europe les divers autorisations (de construire, d’impact environnemental, …) aurait demandé des mois </a:t>
            </a:r>
            <a:r>
              <a:rPr lang="fr-FR" dirty="0" smtClean="0"/>
              <a:t> </a:t>
            </a:r>
          </a:p>
          <a:p>
            <a:r>
              <a:rPr lang="fr-FR" dirty="0" smtClean="0"/>
              <a:t>L’image de la Chine a beaucoup évolué: elle est venue en aide à nombre de pays (c’est la Chine plutôt que l’U.E. qui a soutenu l’Italie…) </a:t>
            </a:r>
          </a:p>
          <a:p>
            <a:r>
              <a:rPr lang="fr-FR" dirty="0"/>
              <a:t> Aujourd’hui la Chine n’est plus seulement l’usine et la locomotive du monde, elle s’oriente vers le modèle du monde. Si l’économie chinoise s’enrhume, le monde </a:t>
            </a:r>
            <a:r>
              <a:rPr lang="fr-FR" dirty="0" smtClean="0"/>
              <a:t>éternue. </a:t>
            </a:r>
            <a:endParaRPr lang="fr-FR" dirty="0"/>
          </a:p>
          <a:p>
            <a:endParaRPr lang="fr-FR" dirty="0"/>
          </a:p>
        </p:txBody>
      </p:sp>
      <p:sp>
        <p:nvSpPr>
          <p:cNvPr id="4" name="ZoneTexte 3"/>
          <p:cNvSpPr txBox="1"/>
          <p:nvPr/>
        </p:nvSpPr>
        <p:spPr>
          <a:xfrm>
            <a:off x="11557000" y="6468031"/>
            <a:ext cx="635000" cy="369332"/>
          </a:xfrm>
          <a:prstGeom prst="rect">
            <a:avLst/>
          </a:prstGeom>
          <a:noFill/>
        </p:spPr>
        <p:txBody>
          <a:bodyPr wrap="square" rtlCol="0">
            <a:spAutoFit/>
          </a:bodyPr>
          <a:lstStyle/>
          <a:p>
            <a:r>
              <a:rPr lang="fr-FR" dirty="0" smtClean="0"/>
              <a:t>18</a:t>
            </a:r>
            <a:endParaRPr lang="fr-FR" dirty="0"/>
          </a:p>
        </p:txBody>
      </p:sp>
    </p:spTree>
    <p:extLst>
      <p:ext uri="{BB962C8B-B14F-4D97-AF65-F5344CB8AC3E}">
        <p14:creationId xmlns:p14="http://schemas.microsoft.com/office/powerpoint/2010/main" val="4156240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327025"/>
            <a:ext cx="11607800" cy="4351338"/>
          </a:xfrm>
        </p:spPr>
        <p:txBody>
          <a:bodyPr/>
          <a:lstStyle/>
          <a:p>
            <a:r>
              <a:rPr lang="fr-FR" dirty="0" smtClean="0"/>
              <a:t>Au XIXe siècle, la Chine était la première puissance économique mondiale</a:t>
            </a:r>
          </a:p>
          <a:p>
            <a:r>
              <a:rPr lang="fr-FR" dirty="0"/>
              <a:t>la chine a copié pendant longtemps (à l’instar de ce qu’avait fait le japon ou la Corée du sud). Aujourd’hui, elle arrive à maturité et commence à innover</a:t>
            </a:r>
          </a:p>
        </p:txBody>
      </p:sp>
      <p:sp>
        <p:nvSpPr>
          <p:cNvPr id="6" name="ZoneTexte 5"/>
          <p:cNvSpPr txBox="1"/>
          <p:nvPr/>
        </p:nvSpPr>
        <p:spPr>
          <a:xfrm>
            <a:off x="11557000" y="6468031"/>
            <a:ext cx="635000" cy="369332"/>
          </a:xfrm>
          <a:prstGeom prst="rect">
            <a:avLst/>
          </a:prstGeom>
          <a:noFill/>
        </p:spPr>
        <p:txBody>
          <a:bodyPr wrap="square" rtlCol="0">
            <a:spAutoFit/>
          </a:bodyPr>
          <a:lstStyle/>
          <a:p>
            <a:r>
              <a:rPr lang="fr-FR" dirty="0" smtClean="0"/>
              <a:t>01</a:t>
            </a:r>
            <a:endParaRPr lang="fr-FR" dirty="0"/>
          </a:p>
        </p:txBody>
      </p:sp>
      <p:pic>
        <p:nvPicPr>
          <p:cNvPr id="1026" name="Picture 2" descr="La Chine doit poursuivre sur la voie des réformes pour une croissance  durable, plus verte et plus inclusive - OC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2387" y="1981214"/>
            <a:ext cx="7007225" cy="4671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724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60400" y="352425"/>
            <a:ext cx="10515600" cy="6115606"/>
          </a:xfrm>
        </p:spPr>
        <p:txBody>
          <a:bodyPr/>
          <a:lstStyle/>
          <a:p>
            <a:endParaRPr lang="fr-FR" dirty="0" smtClean="0"/>
          </a:p>
          <a:p>
            <a:r>
              <a:rPr lang="fr-FR" dirty="0" smtClean="0"/>
              <a:t>En 2019   P.I.B.         U.S.A.     21</a:t>
            </a:r>
            <a:r>
              <a:rPr lang="fr-FR" dirty="0"/>
              <a:t> </a:t>
            </a:r>
            <a:r>
              <a:rPr lang="fr-FR" b="1" dirty="0"/>
              <a:t>345 milliards de </a:t>
            </a:r>
            <a:r>
              <a:rPr lang="fr-FR" b="1" dirty="0" smtClean="0"/>
              <a:t>dollars</a:t>
            </a:r>
          </a:p>
          <a:p>
            <a:r>
              <a:rPr lang="fr-FR" b="1" dirty="0"/>
              <a:t> </a:t>
            </a:r>
            <a:r>
              <a:rPr lang="fr-FR" b="1" dirty="0" smtClean="0"/>
              <a:t>                                  Chine     </a:t>
            </a:r>
            <a:r>
              <a:rPr lang="fr-FR" dirty="0"/>
              <a:t>14.380 milliards de </a:t>
            </a:r>
            <a:r>
              <a:rPr lang="fr-FR" dirty="0" smtClean="0"/>
              <a:t>dollars</a:t>
            </a:r>
          </a:p>
          <a:p>
            <a:endParaRPr lang="fr-FR" dirty="0"/>
          </a:p>
          <a:p>
            <a:r>
              <a:rPr lang="fr-FR" dirty="0" smtClean="0"/>
              <a:t>P.I.B. par habitant     U.S.A.    64.767,44   $ </a:t>
            </a:r>
          </a:p>
          <a:p>
            <a:r>
              <a:rPr lang="fr-FR" dirty="0"/>
              <a:t> </a:t>
            </a:r>
            <a:r>
              <a:rPr lang="fr-FR" dirty="0" smtClean="0"/>
              <a:t>                                    Chine    10.153,39   $</a:t>
            </a:r>
          </a:p>
          <a:p>
            <a:endParaRPr lang="fr-FR" dirty="0"/>
          </a:p>
          <a:p>
            <a:r>
              <a:rPr lang="fr-FR" dirty="0" smtClean="0"/>
              <a:t>Population                 U.S.A.   328,2</a:t>
            </a:r>
            <a:r>
              <a:rPr lang="fr-FR" dirty="0"/>
              <a:t> </a:t>
            </a:r>
            <a:r>
              <a:rPr lang="fr-FR" dirty="0" smtClean="0"/>
              <a:t>millions </a:t>
            </a:r>
            <a:r>
              <a:rPr lang="fr-FR" dirty="0" err="1" smtClean="0"/>
              <a:t>hab</a:t>
            </a:r>
            <a:r>
              <a:rPr lang="fr-FR" dirty="0" smtClean="0"/>
              <a:t>     </a:t>
            </a:r>
            <a:r>
              <a:rPr lang="fr-FR" dirty="0" smtClean="0"/>
              <a:t>(en 2019) </a:t>
            </a:r>
            <a:endParaRPr lang="fr-FR" dirty="0" smtClean="0"/>
          </a:p>
          <a:p>
            <a:r>
              <a:rPr lang="fr-FR" dirty="0" smtClean="0"/>
              <a:t>                                    Chine    </a:t>
            </a:r>
            <a:r>
              <a:rPr lang="fr-FR" dirty="0"/>
              <a:t>1,393 </a:t>
            </a:r>
            <a:r>
              <a:rPr lang="fr-FR" dirty="0" smtClean="0"/>
              <a:t>milliard </a:t>
            </a:r>
            <a:r>
              <a:rPr lang="fr-FR" dirty="0" err="1" smtClean="0"/>
              <a:t>hab</a:t>
            </a:r>
            <a:r>
              <a:rPr lang="fr-FR" dirty="0" smtClean="0"/>
              <a:t>      (en 2018) </a:t>
            </a:r>
            <a:endParaRPr lang="fr-FR" dirty="0"/>
          </a:p>
        </p:txBody>
      </p:sp>
      <p:sp>
        <p:nvSpPr>
          <p:cNvPr id="4" name="ZoneTexte 3"/>
          <p:cNvSpPr txBox="1"/>
          <p:nvPr/>
        </p:nvSpPr>
        <p:spPr>
          <a:xfrm>
            <a:off x="11557000" y="6468031"/>
            <a:ext cx="635000" cy="369332"/>
          </a:xfrm>
          <a:prstGeom prst="rect">
            <a:avLst/>
          </a:prstGeom>
          <a:noFill/>
        </p:spPr>
        <p:txBody>
          <a:bodyPr wrap="square" rtlCol="0">
            <a:spAutoFit/>
          </a:bodyPr>
          <a:lstStyle/>
          <a:p>
            <a:r>
              <a:rPr lang="fr-FR" dirty="0" smtClean="0"/>
              <a:t>02</a:t>
            </a:r>
            <a:endParaRPr lang="fr-FR" dirty="0"/>
          </a:p>
        </p:txBody>
      </p:sp>
    </p:spTree>
    <p:extLst>
      <p:ext uri="{BB962C8B-B14F-4D97-AF65-F5344CB8AC3E}">
        <p14:creationId xmlns:p14="http://schemas.microsoft.com/office/powerpoint/2010/main" val="1760736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0" y="5832793"/>
            <a:ext cx="10515600" cy="4351338"/>
          </a:xfrm>
        </p:spPr>
        <p:txBody>
          <a:bodyPr/>
          <a:lstStyle/>
          <a:p>
            <a:r>
              <a:rPr lang="fr-FR" b="1" dirty="0"/>
              <a:t>En plus d’être l’usine du monde, elle est tout aussi la locomotive du monde de par son potentiel de consommation</a:t>
            </a:r>
            <a:r>
              <a:rPr lang="fr-FR" dirty="0"/>
              <a:t> </a:t>
            </a:r>
          </a:p>
        </p:txBody>
      </p:sp>
      <p:pic>
        <p:nvPicPr>
          <p:cNvPr id="4" name="Image 3"/>
          <p:cNvPicPr>
            <a:picLocks noChangeAspect="1"/>
          </p:cNvPicPr>
          <p:nvPr/>
        </p:nvPicPr>
        <p:blipFill>
          <a:blip r:embed="rId2"/>
          <a:stretch>
            <a:fillRect/>
          </a:stretch>
        </p:blipFill>
        <p:spPr>
          <a:xfrm>
            <a:off x="275320" y="224012"/>
            <a:ext cx="4478560" cy="3068290"/>
          </a:xfrm>
          <a:prstGeom prst="rect">
            <a:avLst/>
          </a:prstGeom>
        </p:spPr>
      </p:pic>
      <p:sp>
        <p:nvSpPr>
          <p:cNvPr id="5" name="ZoneTexte 4"/>
          <p:cNvSpPr txBox="1"/>
          <p:nvPr/>
        </p:nvSpPr>
        <p:spPr>
          <a:xfrm>
            <a:off x="11557000" y="6468031"/>
            <a:ext cx="635000" cy="369332"/>
          </a:xfrm>
          <a:prstGeom prst="rect">
            <a:avLst/>
          </a:prstGeom>
          <a:noFill/>
        </p:spPr>
        <p:txBody>
          <a:bodyPr wrap="square" rtlCol="0">
            <a:spAutoFit/>
          </a:bodyPr>
          <a:lstStyle/>
          <a:p>
            <a:r>
              <a:rPr lang="fr-FR" dirty="0" smtClean="0"/>
              <a:t>03</a:t>
            </a:r>
            <a:endParaRPr lang="fr-FR" dirty="0"/>
          </a:p>
        </p:txBody>
      </p:sp>
      <p:pic>
        <p:nvPicPr>
          <p:cNvPr id="6" name="Image 5"/>
          <p:cNvPicPr>
            <a:picLocks noChangeAspect="1"/>
          </p:cNvPicPr>
          <p:nvPr/>
        </p:nvPicPr>
        <p:blipFill>
          <a:blip r:embed="rId3"/>
          <a:stretch>
            <a:fillRect/>
          </a:stretch>
        </p:blipFill>
        <p:spPr>
          <a:xfrm>
            <a:off x="838200" y="3645597"/>
            <a:ext cx="3079509" cy="1734600"/>
          </a:xfrm>
          <a:prstGeom prst="rect">
            <a:avLst/>
          </a:prstGeom>
        </p:spPr>
      </p:pic>
      <p:pic>
        <p:nvPicPr>
          <p:cNvPr id="7" name="Image 6"/>
          <p:cNvPicPr>
            <a:picLocks noChangeAspect="1"/>
          </p:cNvPicPr>
          <p:nvPr/>
        </p:nvPicPr>
        <p:blipFill>
          <a:blip r:embed="rId4"/>
          <a:stretch>
            <a:fillRect/>
          </a:stretch>
        </p:blipFill>
        <p:spPr>
          <a:xfrm>
            <a:off x="4620871" y="19141"/>
            <a:ext cx="7571129" cy="4908459"/>
          </a:xfrm>
          <a:prstGeom prst="rect">
            <a:avLst/>
          </a:prstGeom>
        </p:spPr>
      </p:pic>
    </p:spTree>
    <p:extLst>
      <p:ext uri="{BB962C8B-B14F-4D97-AF65-F5344CB8AC3E}">
        <p14:creationId xmlns:p14="http://schemas.microsoft.com/office/powerpoint/2010/main" val="2195768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95275"/>
            <a:ext cx="10515600" cy="1325563"/>
          </a:xfrm>
        </p:spPr>
        <p:txBody>
          <a:bodyPr/>
          <a:lstStyle/>
          <a:p>
            <a:r>
              <a:rPr lang="fr-FR" b="1" dirty="0" smtClean="0">
                <a:solidFill>
                  <a:srgbClr val="FF0000"/>
                </a:solidFill>
              </a:rPr>
              <a:t>Au commencement, était l’adhésion à l’O.M.C </a:t>
            </a:r>
            <a:endParaRPr lang="fr-FR" b="1" dirty="0">
              <a:solidFill>
                <a:srgbClr val="FF0000"/>
              </a:solidFill>
            </a:endParaRPr>
          </a:p>
        </p:txBody>
      </p:sp>
      <p:sp>
        <p:nvSpPr>
          <p:cNvPr id="3" name="Espace réservé du contenu 2"/>
          <p:cNvSpPr>
            <a:spLocks noGrp="1"/>
          </p:cNvSpPr>
          <p:nvPr>
            <p:ph idx="1"/>
          </p:nvPr>
        </p:nvSpPr>
        <p:spPr>
          <a:xfrm>
            <a:off x="279400" y="843519"/>
            <a:ext cx="11633200" cy="5624512"/>
          </a:xfrm>
        </p:spPr>
        <p:txBody>
          <a:bodyPr/>
          <a:lstStyle/>
          <a:p>
            <a:r>
              <a:rPr lang="fr-FR" dirty="0"/>
              <a:t>Tout commence en 2001 par l’adhésion de la Chine à l’O.M.C</a:t>
            </a:r>
            <a:r>
              <a:rPr lang="fr-FR" dirty="0" smtClean="0"/>
              <a:t>.</a:t>
            </a:r>
            <a:r>
              <a:rPr lang="fr-FR" dirty="0"/>
              <a:t> </a:t>
            </a:r>
            <a:r>
              <a:rPr lang="fr-FR" dirty="0" smtClean="0">
                <a:sym typeface="Wingdings" panose="05000000000000000000" pitchFamily="2" charset="2"/>
              </a:rPr>
              <a:t> </a:t>
            </a:r>
            <a:r>
              <a:rPr lang="fr-FR" dirty="0" smtClean="0"/>
              <a:t>révolution </a:t>
            </a:r>
            <a:r>
              <a:rPr lang="fr-FR" dirty="0"/>
              <a:t>de voir la Chine, pays communiste, s’engager dans la voie du libéralisme </a:t>
            </a:r>
            <a:r>
              <a:rPr lang="fr-FR" dirty="0" smtClean="0"/>
              <a:t>économique</a:t>
            </a:r>
          </a:p>
          <a:p>
            <a:r>
              <a:rPr lang="fr-FR" dirty="0"/>
              <a:t>à l’époque, la Chine représentait moins de 1% du commerce mondial, elle en est aujourd’hui à 15-20% au moins. </a:t>
            </a:r>
            <a:endParaRPr lang="fr-FR" dirty="0" smtClean="0"/>
          </a:p>
          <a:p>
            <a:r>
              <a:rPr lang="fr-FR" dirty="0" smtClean="0"/>
              <a:t>Problème de la réciprocité ? </a:t>
            </a:r>
            <a:r>
              <a:rPr lang="fr-FR" dirty="0"/>
              <a:t>Or à l’époque on a pensé que la Chine est un pays en voie de développement et qu’il fallait le soutenir le temps qu’il s’affirme et surtout qu’il change de régime politique. Or il n’ en fut rien. </a:t>
            </a:r>
            <a:endParaRPr lang="fr-FR" dirty="0" smtClean="0"/>
          </a:p>
          <a:p>
            <a:r>
              <a:rPr lang="fr-FR" dirty="0"/>
              <a:t>Le président Jiang Zemin (1993-2003) a lancé la Chine dans la voie d’un nouveau modèle de capitalisme propre à la Chine tout en maintenant un profil bas.  </a:t>
            </a:r>
          </a:p>
          <a:p>
            <a:endParaRPr lang="fr-FR" dirty="0"/>
          </a:p>
          <a:p>
            <a:endParaRPr lang="fr-FR" dirty="0"/>
          </a:p>
        </p:txBody>
      </p:sp>
      <p:sp>
        <p:nvSpPr>
          <p:cNvPr id="4" name="ZoneTexte 3"/>
          <p:cNvSpPr txBox="1"/>
          <p:nvPr/>
        </p:nvSpPr>
        <p:spPr>
          <a:xfrm>
            <a:off x="11557000" y="6468031"/>
            <a:ext cx="635000" cy="369332"/>
          </a:xfrm>
          <a:prstGeom prst="rect">
            <a:avLst/>
          </a:prstGeom>
          <a:noFill/>
        </p:spPr>
        <p:txBody>
          <a:bodyPr wrap="square" rtlCol="0">
            <a:spAutoFit/>
          </a:bodyPr>
          <a:lstStyle/>
          <a:p>
            <a:r>
              <a:rPr lang="fr-FR" dirty="0" smtClean="0"/>
              <a:t>04</a:t>
            </a:r>
            <a:endParaRPr lang="fr-FR" dirty="0"/>
          </a:p>
        </p:txBody>
      </p:sp>
    </p:spTree>
    <p:extLst>
      <p:ext uri="{BB962C8B-B14F-4D97-AF65-F5344CB8AC3E}">
        <p14:creationId xmlns:p14="http://schemas.microsoft.com/office/powerpoint/2010/main" val="953912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6146" name="Picture 2" descr="La Chine fait plonger le déficit commercial des États-Unis comme jamais  depuis 10 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3175" y="0"/>
            <a:ext cx="9144000" cy="651510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11557000" y="6468031"/>
            <a:ext cx="635000" cy="369332"/>
          </a:xfrm>
          <a:prstGeom prst="rect">
            <a:avLst/>
          </a:prstGeom>
          <a:noFill/>
        </p:spPr>
        <p:txBody>
          <a:bodyPr wrap="square" rtlCol="0">
            <a:spAutoFit/>
          </a:bodyPr>
          <a:lstStyle/>
          <a:p>
            <a:r>
              <a:rPr lang="fr-FR" dirty="0" smtClean="0"/>
              <a:t>05</a:t>
            </a:r>
            <a:endParaRPr lang="fr-FR" dirty="0"/>
          </a:p>
        </p:txBody>
      </p:sp>
    </p:spTree>
    <p:extLst>
      <p:ext uri="{BB962C8B-B14F-4D97-AF65-F5344CB8AC3E}">
        <p14:creationId xmlns:p14="http://schemas.microsoft.com/office/powerpoint/2010/main" val="574953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838200" y="2372684"/>
            <a:ext cx="10515600" cy="4351338"/>
          </a:xfrm>
        </p:spPr>
        <p:txBody>
          <a:bodyPr/>
          <a:lstStyle/>
          <a:p>
            <a:r>
              <a:rPr lang="fr-FR" dirty="0"/>
              <a:t>Avec l’arrivée de Si </a:t>
            </a:r>
            <a:r>
              <a:rPr lang="fr-FR" dirty="0" err="1"/>
              <a:t>jing</a:t>
            </a:r>
            <a:r>
              <a:rPr lang="fr-FR" dirty="0"/>
              <a:t> Ping en 2013, la Chine devient très visible </a:t>
            </a:r>
            <a:r>
              <a:rPr lang="fr-FR" dirty="0" smtClean="0">
                <a:sym typeface="Wingdings" panose="05000000000000000000" pitchFamily="2" charset="2"/>
              </a:rPr>
              <a:t> </a:t>
            </a:r>
            <a:r>
              <a:rPr lang="fr-FR" dirty="0" smtClean="0"/>
              <a:t>modèle </a:t>
            </a:r>
            <a:r>
              <a:rPr lang="fr-FR" dirty="0"/>
              <a:t>qui s’intègre dans le moule mais avec l’ambition de s’afficher comme nouveau modèle </a:t>
            </a:r>
            <a:r>
              <a:rPr lang="fr-FR" dirty="0" smtClean="0"/>
              <a:t>économique aspirant à devenir un </a:t>
            </a:r>
            <a:r>
              <a:rPr lang="fr-FR" dirty="0"/>
              <a:t>leader en matière technologique</a:t>
            </a:r>
            <a:r>
              <a:rPr lang="fr-FR" dirty="0" smtClean="0"/>
              <a:t>.</a:t>
            </a:r>
          </a:p>
          <a:p>
            <a:r>
              <a:rPr lang="fr-FR" dirty="0"/>
              <a:t>A partir de 2013, la chine est montée en gamme et commençait à développer la consommation intérieure. elle change de modèle et affiche sa volonté de devenir leader en matière d’innovation et de technologie. Rien d’étonnant puisque la chine était une puissance au 19ème siècle et elle cherche à le redevenir. </a:t>
            </a:r>
          </a:p>
          <a:p>
            <a:r>
              <a:rPr lang="fr-FR" dirty="0" smtClean="0"/>
              <a:t>l’annonce </a:t>
            </a:r>
            <a:r>
              <a:rPr lang="fr-FR" dirty="0"/>
              <a:t>en 2015 du plan « Made in China 2025 » </a:t>
            </a:r>
          </a:p>
        </p:txBody>
      </p:sp>
      <p:sp>
        <p:nvSpPr>
          <p:cNvPr id="4" name="ZoneTexte 3"/>
          <p:cNvSpPr txBox="1"/>
          <p:nvPr/>
        </p:nvSpPr>
        <p:spPr>
          <a:xfrm>
            <a:off x="11557000" y="6468031"/>
            <a:ext cx="635000" cy="369332"/>
          </a:xfrm>
          <a:prstGeom prst="rect">
            <a:avLst/>
          </a:prstGeom>
          <a:noFill/>
        </p:spPr>
        <p:txBody>
          <a:bodyPr wrap="square" rtlCol="0">
            <a:spAutoFit/>
          </a:bodyPr>
          <a:lstStyle/>
          <a:p>
            <a:r>
              <a:rPr lang="fr-FR" dirty="0" smtClean="0"/>
              <a:t>06</a:t>
            </a:r>
            <a:endParaRPr lang="fr-FR" dirty="0"/>
          </a:p>
        </p:txBody>
      </p:sp>
      <p:pic>
        <p:nvPicPr>
          <p:cNvPr id="6" name="Image 5"/>
          <p:cNvPicPr>
            <a:picLocks noChangeAspect="1"/>
          </p:cNvPicPr>
          <p:nvPr/>
        </p:nvPicPr>
        <p:blipFill>
          <a:blip r:embed="rId2"/>
          <a:stretch>
            <a:fillRect/>
          </a:stretch>
        </p:blipFill>
        <p:spPr>
          <a:xfrm>
            <a:off x="2108200" y="-161607"/>
            <a:ext cx="2032000" cy="2474872"/>
          </a:xfrm>
          <a:prstGeom prst="rect">
            <a:avLst/>
          </a:prstGeom>
        </p:spPr>
      </p:pic>
      <p:pic>
        <p:nvPicPr>
          <p:cNvPr id="7" name="Image 6"/>
          <p:cNvPicPr>
            <a:picLocks noChangeAspect="1"/>
          </p:cNvPicPr>
          <p:nvPr/>
        </p:nvPicPr>
        <p:blipFill>
          <a:blip r:embed="rId3"/>
          <a:stretch>
            <a:fillRect/>
          </a:stretch>
        </p:blipFill>
        <p:spPr>
          <a:xfrm>
            <a:off x="5669710" y="0"/>
            <a:ext cx="4154579" cy="2372684"/>
          </a:xfrm>
          <a:prstGeom prst="rect">
            <a:avLst/>
          </a:prstGeom>
        </p:spPr>
      </p:pic>
    </p:spTree>
    <p:extLst>
      <p:ext uri="{BB962C8B-B14F-4D97-AF65-F5344CB8AC3E}">
        <p14:creationId xmlns:p14="http://schemas.microsoft.com/office/powerpoint/2010/main" val="3588605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03200" y="338692"/>
            <a:ext cx="11760200" cy="6316107"/>
          </a:xfrm>
        </p:spPr>
        <p:txBody>
          <a:bodyPr>
            <a:normAutofit fontScale="70000" lnSpcReduction="20000"/>
          </a:bodyPr>
          <a:lstStyle/>
          <a:p>
            <a:r>
              <a:rPr lang="fr-FR" b="1" dirty="0"/>
              <a:t>Avec l’arrivée du président </a:t>
            </a:r>
            <a:r>
              <a:rPr lang="fr-FR" b="1" dirty="0" err="1"/>
              <a:t>Trump</a:t>
            </a:r>
            <a:r>
              <a:rPr lang="fr-FR" b="1" dirty="0"/>
              <a:t> en janvier 2017, la guerre devient frontale en 2018. </a:t>
            </a:r>
            <a:r>
              <a:rPr lang="fr-FR" dirty="0"/>
              <a:t>depuis le </a:t>
            </a:r>
            <a:r>
              <a:rPr lang="fr-FR" dirty="0" err="1"/>
              <a:t>debut</a:t>
            </a:r>
            <a:r>
              <a:rPr lang="fr-FR" dirty="0"/>
              <a:t> de son mandat, le </a:t>
            </a:r>
            <a:r>
              <a:rPr lang="fr-FR" dirty="0" err="1"/>
              <a:t>pdt</a:t>
            </a:r>
            <a:r>
              <a:rPr lang="fr-FR" dirty="0"/>
              <a:t> </a:t>
            </a:r>
            <a:r>
              <a:rPr lang="fr-FR" dirty="0" err="1"/>
              <a:t>Trump</a:t>
            </a:r>
            <a:r>
              <a:rPr lang="fr-FR" dirty="0"/>
              <a:t> dénonce le déséquilibre commercial qui existe entre USA et la Chine , 419 MM de </a:t>
            </a:r>
            <a:r>
              <a:rPr lang="fr-FR" dirty="0" err="1"/>
              <a:t>deficit</a:t>
            </a:r>
            <a:r>
              <a:rPr lang="fr-FR" dirty="0"/>
              <a:t> en 2018 </a:t>
            </a:r>
            <a:endParaRPr lang="fr-FR" dirty="0" smtClean="0"/>
          </a:p>
          <a:p>
            <a:pPr marL="0" indent="0">
              <a:buNone/>
            </a:pPr>
            <a:r>
              <a:rPr lang="fr-FR" b="1" dirty="0"/>
              <a:t>La guerre sino-américaine s’est faite en 2 temps :</a:t>
            </a:r>
            <a:endParaRPr lang="fr-FR" dirty="0"/>
          </a:p>
          <a:p>
            <a:r>
              <a:rPr lang="fr-FR" b="1" dirty="0"/>
              <a:t> </a:t>
            </a:r>
            <a:r>
              <a:rPr lang="fr-FR" b="1" dirty="0" smtClean="0">
                <a:solidFill>
                  <a:srgbClr val="FF0000"/>
                </a:solidFill>
              </a:rPr>
              <a:t>une </a:t>
            </a:r>
            <a:r>
              <a:rPr lang="fr-FR" b="1" dirty="0">
                <a:solidFill>
                  <a:srgbClr val="FF0000"/>
                </a:solidFill>
              </a:rPr>
              <a:t>première période en 2018</a:t>
            </a:r>
            <a:r>
              <a:rPr lang="fr-FR" dirty="0"/>
              <a:t>, alors que les américains croyaient encore qu’ils pouvaient faire changer de modèle à la </a:t>
            </a:r>
            <a:r>
              <a:rPr lang="fr-FR" dirty="0" smtClean="0"/>
              <a:t>Chine.</a:t>
            </a:r>
          </a:p>
          <a:p>
            <a:r>
              <a:rPr lang="fr-FR" dirty="0"/>
              <a:t>Les USA accuse la Chine de concurrence déloyale : elle subventionne les entreprises chinoises, elle réserve les marchés publics aux entreprises chinoises, elle s’adonnerait au pillage technologique (par rachat par les chinois d’entreprises américaines), elle impose le transfert de technologie aux entreprises étrangères implantées en Chine…</a:t>
            </a:r>
          </a:p>
          <a:p>
            <a:r>
              <a:rPr lang="fr-FR" dirty="0"/>
              <a:t>L’instrument offensif américain fut les tarifs douaniers et les limitations sur certains </a:t>
            </a:r>
            <a:r>
              <a:rPr lang="fr-FR" dirty="0" smtClean="0"/>
              <a:t>produits</a:t>
            </a:r>
          </a:p>
          <a:p>
            <a:r>
              <a:rPr lang="fr-FR" dirty="0"/>
              <a:t> Au début la guerre portait côté américain sur l’aluminium, les panneaux solaires, les machines à laver, l’acier, les bulldozers…et coté riposte chinoise : taxation sur le soja, le porc, le coton… prix agricoles plus chers </a:t>
            </a:r>
            <a:r>
              <a:rPr lang="fr-FR" dirty="0">
                <a:sym typeface="Wingdings" panose="05000000000000000000" pitchFamily="2" charset="2"/>
              </a:rPr>
              <a:t></a:t>
            </a:r>
            <a:r>
              <a:rPr lang="fr-FR" dirty="0"/>
              <a:t> produits agricoles américains seront plus difficiles à écouler en Chine  </a:t>
            </a:r>
            <a:r>
              <a:rPr lang="fr-FR" dirty="0">
                <a:sym typeface="Wingdings" panose="05000000000000000000" pitchFamily="2" charset="2"/>
              </a:rPr>
              <a:t></a:t>
            </a:r>
            <a:r>
              <a:rPr lang="fr-FR" dirty="0"/>
              <a:t> </a:t>
            </a:r>
            <a:r>
              <a:rPr lang="fr-FR" dirty="0" err="1"/>
              <a:t>Trump</a:t>
            </a:r>
            <a:r>
              <a:rPr lang="fr-FR" dirty="0"/>
              <a:t> promet 12 milliards de $ d’aide aux exportateurs agricoles us</a:t>
            </a:r>
          </a:p>
          <a:p>
            <a:pPr marL="0" indent="0">
              <a:buNone/>
            </a:pPr>
            <a:endParaRPr lang="fr-FR" dirty="0"/>
          </a:p>
          <a:p>
            <a:r>
              <a:rPr lang="fr-FR" dirty="0"/>
              <a:t>puis les choses ont viré vers les N.T.I.C. (téléphones, puces…). Or cela n’a pas donné les résultats escomptés et la Chine savait bien comment contourner cela (par exemple, utiliser son marché intérieur pour compenser ses problèmes à l’exportation, jouer sur la dévaluation de sa monnaie</a:t>
            </a:r>
            <a:r>
              <a:rPr lang="fr-FR" dirty="0" smtClean="0"/>
              <a:t>…).</a:t>
            </a:r>
          </a:p>
          <a:p>
            <a:endParaRPr lang="fr-FR" dirty="0"/>
          </a:p>
          <a:p>
            <a:r>
              <a:rPr lang="fr-FR" dirty="0"/>
              <a:t>L’économie américaine est trop dépendante de l’économie chinoise. Et puis quand les USA taxent les produits chinois, ce sont les produits américains qui deviennent moins concurrentiels </a:t>
            </a:r>
          </a:p>
          <a:p>
            <a:endParaRPr lang="fr-FR" dirty="0"/>
          </a:p>
        </p:txBody>
      </p:sp>
      <p:sp>
        <p:nvSpPr>
          <p:cNvPr id="4" name="ZoneTexte 3"/>
          <p:cNvSpPr txBox="1"/>
          <p:nvPr/>
        </p:nvSpPr>
        <p:spPr>
          <a:xfrm>
            <a:off x="11557000" y="6468031"/>
            <a:ext cx="635000" cy="369332"/>
          </a:xfrm>
          <a:prstGeom prst="rect">
            <a:avLst/>
          </a:prstGeom>
          <a:noFill/>
        </p:spPr>
        <p:txBody>
          <a:bodyPr wrap="square" rtlCol="0">
            <a:spAutoFit/>
          </a:bodyPr>
          <a:lstStyle/>
          <a:p>
            <a:r>
              <a:rPr lang="fr-FR" dirty="0" smtClean="0"/>
              <a:t>07</a:t>
            </a:r>
            <a:endParaRPr lang="fr-FR" dirty="0"/>
          </a:p>
        </p:txBody>
      </p:sp>
    </p:spTree>
    <p:extLst>
      <p:ext uri="{BB962C8B-B14F-4D97-AF65-F5344CB8AC3E}">
        <p14:creationId xmlns:p14="http://schemas.microsoft.com/office/powerpoint/2010/main" val="1556213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35000" y="555624"/>
            <a:ext cx="11150600" cy="5591175"/>
          </a:xfrm>
        </p:spPr>
        <p:txBody>
          <a:bodyPr>
            <a:normAutofit lnSpcReduction="10000"/>
          </a:bodyPr>
          <a:lstStyle/>
          <a:p>
            <a:pPr marL="0" indent="0">
              <a:buNone/>
            </a:pPr>
            <a:r>
              <a:rPr lang="fr-FR" dirty="0" smtClean="0"/>
              <a:t>U.S.A. </a:t>
            </a:r>
            <a:r>
              <a:rPr lang="fr-FR" dirty="0" smtClean="0">
                <a:sym typeface="Wingdings" panose="05000000000000000000" pitchFamily="2" charset="2"/>
              </a:rPr>
              <a:t> mesures draconiennes</a:t>
            </a:r>
            <a:r>
              <a:rPr lang="fr-FR" dirty="0"/>
              <a:t> : l’augmentation des tarifs douaniers impliquent une baisse des importations américaines de la Chine mais :</a:t>
            </a:r>
          </a:p>
          <a:p>
            <a:pPr lvl="0"/>
            <a:r>
              <a:rPr lang="fr-FR" dirty="0"/>
              <a:t>rendre plus chers certains produits chinois vendus aux USA c’est toucher directement le pouvoir d’achat du consommateur américain </a:t>
            </a:r>
          </a:p>
          <a:p>
            <a:pPr lvl="0"/>
            <a:r>
              <a:rPr lang="fr-FR" dirty="0" smtClean="0"/>
              <a:t>réduire </a:t>
            </a:r>
            <a:r>
              <a:rPr lang="fr-FR" dirty="0"/>
              <a:t>les échanges avec la Chine ne signifie pas automatiquement l’ouverture de nouvelles usines aux USA. plusieurs études attestent que de toutes les </a:t>
            </a:r>
            <a:r>
              <a:rPr lang="fr-FR" dirty="0" smtClean="0"/>
              <a:t>façons </a:t>
            </a:r>
            <a:r>
              <a:rPr lang="fr-FR" dirty="0"/>
              <a:t>les </a:t>
            </a:r>
            <a:r>
              <a:rPr lang="fr-FR" dirty="0" smtClean="0"/>
              <a:t>U.S.A. </a:t>
            </a:r>
            <a:r>
              <a:rPr lang="fr-FR" dirty="0"/>
              <a:t>devront importer d’autres pays (comme le Mexique ou le Canada) bien des produits pour plusieurs raisons :</a:t>
            </a:r>
          </a:p>
          <a:p>
            <a:pPr lvl="1"/>
            <a:r>
              <a:rPr lang="fr-FR" dirty="0"/>
              <a:t>soit qu’ils ne peuvent pas les produire aux </a:t>
            </a:r>
            <a:r>
              <a:rPr lang="fr-FR" dirty="0" smtClean="0"/>
              <a:t>U.S.A.;</a:t>
            </a:r>
            <a:endParaRPr lang="fr-FR" dirty="0"/>
          </a:p>
          <a:p>
            <a:pPr lvl="1"/>
            <a:r>
              <a:rPr lang="fr-FR" dirty="0"/>
              <a:t>soit que cela coute trop cher à produire aux </a:t>
            </a:r>
            <a:r>
              <a:rPr lang="fr-FR" dirty="0" smtClean="0"/>
              <a:t>U.S.A. ;</a:t>
            </a:r>
            <a:endParaRPr lang="fr-FR" dirty="0"/>
          </a:p>
          <a:p>
            <a:pPr lvl="1"/>
            <a:r>
              <a:rPr lang="fr-FR" dirty="0"/>
              <a:t>soit qu’ils n’ont pas les matières premières…</a:t>
            </a:r>
          </a:p>
          <a:p>
            <a:pPr lvl="1"/>
            <a:r>
              <a:rPr lang="fr-FR" dirty="0"/>
              <a:t>les </a:t>
            </a:r>
            <a:r>
              <a:rPr lang="fr-FR" dirty="0" smtClean="0"/>
              <a:t>U.S.A. ont </a:t>
            </a:r>
            <a:r>
              <a:rPr lang="fr-FR" dirty="0"/>
              <a:t>un taux de </a:t>
            </a:r>
            <a:r>
              <a:rPr lang="fr-FR" dirty="0" smtClean="0"/>
              <a:t>chômage </a:t>
            </a:r>
            <a:r>
              <a:rPr lang="fr-FR" dirty="0"/>
              <a:t>très bas (moins de 4%). Or produire aux </a:t>
            </a:r>
            <a:r>
              <a:rPr lang="fr-FR" dirty="0" smtClean="0"/>
              <a:t>U.S.A. suppose </a:t>
            </a:r>
            <a:r>
              <a:rPr lang="fr-FR" dirty="0"/>
              <a:t>plus de main d’œuvre </a:t>
            </a:r>
            <a:r>
              <a:rPr lang="fr-FR" dirty="0">
                <a:sym typeface="Wingdings" panose="05000000000000000000" pitchFamily="2" charset="2"/>
              </a:rPr>
              <a:t></a:t>
            </a:r>
            <a:r>
              <a:rPr lang="fr-FR" dirty="0"/>
              <a:t> il faudrait donc une politique d’émigration adéquate (Or, </a:t>
            </a:r>
            <a:r>
              <a:rPr lang="fr-FR" dirty="0" smtClean="0"/>
              <a:t>le Président </a:t>
            </a:r>
            <a:r>
              <a:rPr lang="fr-FR" dirty="0" err="1" smtClean="0"/>
              <a:t>Trump</a:t>
            </a:r>
            <a:r>
              <a:rPr lang="fr-FR" dirty="0" smtClean="0"/>
              <a:t> </a:t>
            </a:r>
            <a:r>
              <a:rPr lang="fr-FR" dirty="0"/>
              <a:t>n’en </a:t>
            </a:r>
            <a:r>
              <a:rPr lang="fr-FR" dirty="0" smtClean="0"/>
              <a:t>voulait pas</a:t>
            </a:r>
            <a:r>
              <a:rPr lang="fr-FR" dirty="0"/>
              <a:t>).</a:t>
            </a:r>
          </a:p>
          <a:p>
            <a:endParaRPr lang="fr-FR" dirty="0"/>
          </a:p>
        </p:txBody>
      </p:sp>
      <p:sp>
        <p:nvSpPr>
          <p:cNvPr id="4" name="ZoneTexte 3"/>
          <p:cNvSpPr txBox="1"/>
          <p:nvPr/>
        </p:nvSpPr>
        <p:spPr>
          <a:xfrm>
            <a:off x="11557000" y="6468031"/>
            <a:ext cx="635000" cy="369332"/>
          </a:xfrm>
          <a:prstGeom prst="rect">
            <a:avLst/>
          </a:prstGeom>
          <a:noFill/>
        </p:spPr>
        <p:txBody>
          <a:bodyPr wrap="square" rtlCol="0">
            <a:spAutoFit/>
          </a:bodyPr>
          <a:lstStyle/>
          <a:p>
            <a:r>
              <a:rPr lang="fr-FR" dirty="0" smtClean="0"/>
              <a:t>08</a:t>
            </a:r>
            <a:endParaRPr lang="fr-FR" dirty="0"/>
          </a:p>
        </p:txBody>
      </p:sp>
    </p:spTree>
    <p:extLst>
      <p:ext uri="{BB962C8B-B14F-4D97-AF65-F5344CB8AC3E}">
        <p14:creationId xmlns:p14="http://schemas.microsoft.com/office/powerpoint/2010/main" val="125467060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517</TotalTime>
  <Words>682</Words>
  <Application>Microsoft Office PowerPoint</Application>
  <PresentationFormat>Grand écran</PresentationFormat>
  <Paragraphs>129</Paragraphs>
  <Slides>19</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19</vt:i4>
      </vt:variant>
    </vt:vector>
  </HeadingPairs>
  <TitlesOfParts>
    <vt:vector size="24" baseType="lpstr">
      <vt:lpstr>Arial</vt:lpstr>
      <vt:lpstr>Calibri</vt:lpstr>
      <vt:lpstr>Calibri Light</vt:lpstr>
      <vt:lpstr>Wingdings</vt:lpstr>
      <vt:lpstr>Thème Office</vt:lpstr>
      <vt:lpstr>La guerre commerciale  sino-américaine</vt:lpstr>
      <vt:lpstr>Présentation PowerPoint</vt:lpstr>
      <vt:lpstr>Présentation PowerPoint</vt:lpstr>
      <vt:lpstr>Présentation PowerPoint</vt:lpstr>
      <vt:lpstr>Au commencement, était l’adhésion à l’O.M.C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un rapport perdant-perdant : </vt:lpstr>
      <vt:lpstr>Chine  Des investissements ciblés dans le monde  </vt:lpstr>
      <vt:lpstr>Présentation PowerPoint</vt:lpstr>
      <vt:lpstr>Présentation PowerPoint</vt:lpstr>
      <vt:lpstr>Craintes européennes et américaines: </vt:lpstr>
      <vt:lpstr>Les points faibles de l’économie chinoise </vt:lpstr>
      <vt:lpstr>Situation en décembre 2020</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HP</dc:creator>
  <cp:lastModifiedBy>HP</cp:lastModifiedBy>
  <cp:revision>32</cp:revision>
  <dcterms:created xsi:type="dcterms:W3CDTF">2021-01-03T03:22:56Z</dcterms:created>
  <dcterms:modified xsi:type="dcterms:W3CDTF">2021-01-03T12:00:35Z</dcterms:modified>
</cp:coreProperties>
</file>