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70" r:id="rId12"/>
    <p:sldId id="271" r:id="rId13"/>
    <p:sldId id="266" r:id="rId14"/>
    <p:sldId id="267" r:id="rId15"/>
    <p:sldId id="268" r:id="rId16"/>
    <p:sldId id="269"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60" y="3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04/01/2021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04/01/2021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smtClean="0">
                <a:solidFill>
                  <a:srgbClr val="FF0000"/>
                </a:solidFill>
              </a:rPr>
              <a:t>Chapitre 4: </a:t>
            </a:r>
            <a:r>
              <a:rPr lang="fr-FR" b="1" dirty="0" smtClean="0">
                <a:solidFill>
                  <a:srgbClr val="FF0000"/>
                </a:solidFill>
              </a:rPr>
              <a:t>le chômage</a:t>
            </a:r>
            <a:br>
              <a:rPr lang="fr-FR" b="1" dirty="0" smtClean="0">
                <a:solidFill>
                  <a:srgbClr val="FF0000"/>
                </a:solidFill>
              </a:rPr>
            </a:br>
            <a:endParaRPr lang="fr-FR" b="1" dirty="0">
              <a:solidFill>
                <a:srgbClr val="FF0000"/>
              </a:solidFill>
            </a:endParaRPr>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357166"/>
            <a:ext cx="8572560" cy="6215106"/>
          </a:xfrm>
        </p:spPr>
        <p:txBody>
          <a:bodyPr>
            <a:normAutofit/>
          </a:bodyPr>
          <a:lstStyle/>
          <a:p>
            <a:r>
              <a:rPr lang="fr-FR" b="1" dirty="0" smtClean="0"/>
              <a:t>Le chômage ne peut être que volontaire </a:t>
            </a:r>
            <a:r>
              <a:rPr lang="fr-FR" dirty="0" err="1" smtClean="0"/>
              <a:t>c-a-d</a:t>
            </a:r>
            <a:r>
              <a:rPr lang="fr-FR" dirty="0" smtClean="0"/>
              <a:t> que des personnes refusent d’offrir leur travail au prix du marché  </a:t>
            </a:r>
          </a:p>
          <a:p>
            <a:r>
              <a:rPr lang="fr-FR" dirty="0" smtClean="0"/>
              <a:t>Les chômeurs considèrent que la </a:t>
            </a:r>
            <a:r>
              <a:rPr lang="fr-FR" b="1" dirty="0" smtClean="0"/>
              <a:t>désutilité du travail </a:t>
            </a:r>
            <a:r>
              <a:rPr lang="fr-FR" dirty="0" smtClean="0"/>
              <a:t>est </a:t>
            </a:r>
            <a:r>
              <a:rPr lang="fr-FR" b="1" dirty="0" smtClean="0"/>
              <a:t>plus importante que l’ utilité du salaire </a:t>
            </a:r>
            <a:r>
              <a:rPr lang="fr-FR" dirty="0" smtClean="0"/>
              <a:t>(jugé trop faible):</a:t>
            </a:r>
          </a:p>
          <a:p>
            <a:pPr>
              <a:buNone/>
            </a:pPr>
            <a:r>
              <a:rPr lang="fr-FR" dirty="0" smtClean="0"/>
              <a:t>	</a:t>
            </a:r>
            <a:endParaRPr lang="fr-FR" dirty="0"/>
          </a:p>
          <a:p>
            <a:pPr>
              <a:buNone/>
            </a:pPr>
            <a:r>
              <a:rPr lang="fr-FR" dirty="0" smtClean="0"/>
              <a:t>Cette école </a:t>
            </a:r>
            <a:r>
              <a:rPr lang="fr-FR" b="1" dirty="0" smtClean="0"/>
              <a:t>classique s’opposent à tout ce qui peut encourager le chômage comme les allocations de chômage, le S.M.I.G . </a:t>
            </a:r>
            <a:r>
              <a:rPr lang="fr-FR" dirty="0" smtClean="0"/>
              <a:t>….</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Image 3"/>
          <p:cNvPicPr/>
          <p:nvPr/>
        </p:nvPicPr>
        <p:blipFill>
          <a:blip r:embed="rId2"/>
          <a:srcRect/>
          <a:stretch>
            <a:fillRect/>
          </a:stretch>
        </p:blipFill>
        <p:spPr bwMode="auto">
          <a:xfrm>
            <a:off x="1115616" y="1052736"/>
            <a:ext cx="6840800" cy="4330089"/>
          </a:xfrm>
          <a:prstGeom prst="rect">
            <a:avLst/>
          </a:prstGeom>
          <a:noFill/>
          <a:ln w="9525">
            <a:solidFill>
              <a:schemeClr val="tx1"/>
            </a:solidFill>
            <a:miter lim="800000"/>
            <a:headEnd/>
            <a:tailEnd/>
          </a:ln>
          <a:effectLst/>
        </p:spPr>
      </p:pic>
    </p:spTree>
    <p:extLst>
      <p:ext uri="{BB962C8B-B14F-4D97-AF65-F5344CB8AC3E}">
        <p14:creationId xmlns:p14="http://schemas.microsoft.com/office/powerpoint/2010/main" val="373928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Image 3"/>
          <p:cNvPicPr/>
          <p:nvPr/>
        </p:nvPicPr>
        <p:blipFill>
          <a:blip r:embed="rId2"/>
          <a:srcRect/>
          <a:stretch>
            <a:fillRect/>
          </a:stretch>
        </p:blipFill>
        <p:spPr bwMode="auto">
          <a:xfrm>
            <a:off x="359008" y="548309"/>
            <a:ext cx="8425984" cy="5571008"/>
          </a:xfrm>
          <a:prstGeom prst="rect">
            <a:avLst/>
          </a:prstGeom>
          <a:noFill/>
          <a:ln w="9525">
            <a:solidFill>
              <a:schemeClr val="tx1"/>
            </a:solidFill>
            <a:miter lim="800000"/>
            <a:headEnd/>
            <a:tailEnd/>
          </a:ln>
          <a:effectLst/>
        </p:spPr>
      </p:pic>
    </p:spTree>
    <p:extLst>
      <p:ext uri="{BB962C8B-B14F-4D97-AF65-F5344CB8AC3E}">
        <p14:creationId xmlns:p14="http://schemas.microsoft.com/office/powerpoint/2010/main" val="2166472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3.2 L’école keynésienne</a:t>
            </a:r>
            <a:r>
              <a:rPr lang="fr-FR" dirty="0" smtClean="0">
                <a:solidFill>
                  <a:srgbClr val="FF0000"/>
                </a:solidFill>
              </a:rPr>
              <a:t/>
            </a:r>
            <a:br>
              <a:rPr lang="fr-FR" dirty="0" smtClean="0">
                <a:solidFill>
                  <a:srgbClr val="FF0000"/>
                </a:solidFill>
              </a:rPr>
            </a:b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Contrairement à l’ école classique pour qui le chômage est volontaire, l’ école keynésienne considère le chômage comme involontaire. </a:t>
            </a:r>
          </a:p>
          <a:p>
            <a:r>
              <a:rPr lang="fr-FR" dirty="0" smtClean="0"/>
              <a:t>C’est la résultante d’une situation d’économie de sous- emploi </a:t>
            </a:r>
            <a:r>
              <a:rPr lang="fr-FR" b="1" dirty="0" err="1" smtClean="0"/>
              <a:t>c-a-d</a:t>
            </a:r>
            <a:r>
              <a:rPr lang="fr-FR" b="1" dirty="0" smtClean="0"/>
              <a:t> que la demande de travail ne permet pas d’absorber la population active</a:t>
            </a:r>
            <a:r>
              <a:rPr lang="fr-FR" dirty="0" smtClean="0"/>
              <a:t>.  </a:t>
            </a:r>
          </a:p>
          <a:p>
            <a:r>
              <a:rPr lang="fr-FR" dirty="0" smtClean="0"/>
              <a:t> </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0"/>
            <a:ext cx="8229600" cy="1143000"/>
          </a:xfrm>
        </p:spPr>
        <p:txBody>
          <a:bodyPr>
            <a:normAutofit/>
          </a:bodyPr>
          <a:lstStyle/>
          <a:p>
            <a:pPr lvl="0"/>
            <a:r>
              <a:rPr lang="fr-FR" sz="3200" b="1" dirty="0" smtClean="0">
                <a:solidFill>
                  <a:srgbClr val="FF0000"/>
                </a:solidFill>
              </a:rPr>
              <a:t>4  Solutions pour lutter contre le chômage :</a:t>
            </a:r>
            <a:br>
              <a:rPr lang="fr-FR" sz="3200" b="1" dirty="0" smtClean="0">
                <a:solidFill>
                  <a:srgbClr val="FF0000"/>
                </a:solidFill>
              </a:rPr>
            </a:br>
            <a:endParaRPr lang="fr-FR" sz="3200" b="1" dirty="0">
              <a:solidFill>
                <a:srgbClr val="FF0000"/>
              </a:solidFill>
            </a:endParaRPr>
          </a:p>
        </p:txBody>
      </p:sp>
      <p:sp>
        <p:nvSpPr>
          <p:cNvPr id="3" name="Espace réservé du contenu 2"/>
          <p:cNvSpPr>
            <a:spLocks noGrp="1"/>
          </p:cNvSpPr>
          <p:nvPr>
            <p:ph idx="1"/>
          </p:nvPr>
        </p:nvSpPr>
        <p:spPr>
          <a:xfrm>
            <a:off x="0" y="642918"/>
            <a:ext cx="5214942" cy="4525963"/>
          </a:xfrm>
        </p:spPr>
        <p:txBody>
          <a:bodyPr>
            <a:noAutofit/>
          </a:bodyPr>
          <a:lstStyle/>
          <a:p>
            <a:pPr lvl="0" algn="just">
              <a:lnSpc>
                <a:spcPct val="115000"/>
              </a:lnSpc>
              <a:buFont typeface="Times New Roman"/>
              <a:buChar char="-"/>
            </a:pPr>
            <a:r>
              <a:rPr lang="fr-FR" sz="2400" b="1" dirty="0" smtClean="0">
                <a:latin typeface="Times New Roman"/>
                <a:ea typeface="Times New Roman"/>
                <a:cs typeface="Times New Roman"/>
              </a:rPr>
              <a:t>Assurer une forte croissance économique</a:t>
            </a:r>
            <a:r>
              <a:rPr lang="fr-FR" sz="2400" dirty="0" smtClean="0">
                <a:latin typeface="Times New Roman"/>
                <a:ea typeface="Times New Roman"/>
                <a:cs typeface="Times New Roman"/>
              </a:rPr>
              <a:t>: Le rôle de l’Etat est fondamental via les moyens quantitatifs (masse monétaire, dette publique…) et qualitatifs (fiscalité, éducation…); bien sur cela pèserait sur le budget de l’Etat et sur les finances publiques.</a:t>
            </a:r>
            <a:endParaRPr lang="fr-FR" sz="2400" dirty="0" smtClean="0">
              <a:ea typeface="Times New Roman"/>
              <a:cs typeface="Times New Roman"/>
            </a:endParaRPr>
          </a:p>
          <a:p>
            <a:pPr lvl="0" algn="just">
              <a:lnSpc>
                <a:spcPct val="115000"/>
              </a:lnSpc>
              <a:spcAft>
                <a:spcPts val="1000"/>
              </a:spcAft>
              <a:buFont typeface="Times New Roman"/>
              <a:buChar char="-"/>
            </a:pPr>
            <a:r>
              <a:rPr lang="fr-FR" sz="2400" b="1" dirty="0" smtClean="0">
                <a:latin typeface="Times New Roman"/>
                <a:ea typeface="Times New Roman"/>
                <a:cs typeface="Times New Roman"/>
              </a:rPr>
              <a:t>Maitriser la corrélation chômage-inflation</a:t>
            </a:r>
            <a:r>
              <a:rPr lang="fr-FR" sz="2400" dirty="0" smtClean="0">
                <a:latin typeface="Times New Roman"/>
                <a:ea typeface="Times New Roman"/>
                <a:cs typeface="Times New Roman"/>
              </a:rPr>
              <a:t> (courbe de Philips): il faut trouver l’équilibre entre un chômage bas et une forte inflation : que faudrait-il encourager via la politique monétaire? </a:t>
            </a:r>
            <a:endParaRPr lang="fr-FR" sz="2400" dirty="0" smtClean="0">
              <a:ea typeface="Times New Roman"/>
              <a:cs typeface="Times New Roman"/>
            </a:endParaRPr>
          </a:p>
          <a:p>
            <a:pPr algn="just">
              <a:lnSpc>
                <a:spcPct val="115000"/>
              </a:lnSpc>
              <a:spcAft>
                <a:spcPts val="1000"/>
              </a:spcAft>
            </a:pPr>
            <a:r>
              <a:rPr lang="fr-FR" sz="2400" dirty="0" smtClean="0">
                <a:latin typeface="Times New Roman"/>
                <a:ea typeface="Times New Roman"/>
                <a:cs typeface="Times New Roman"/>
              </a:rPr>
              <a:t> </a:t>
            </a:r>
            <a:endParaRPr lang="fr-FR" sz="2400" dirty="0" smtClean="0">
              <a:ea typeface="Times New Roman"/>
              <a:cs typeface="Times New Roman"/>
            </a:endParaRPr>
          </a:p>
          <a:p>
            <a:endParaRPr lang="fr-FR" sz="2400" dirty="0"/>
          </a:p>
        </p:txBody>
      </p:sp>
      <p:pic>
        <p:nvPicPr>
          <p:cNvPr id="4" name="Image 3"/>
          <p:cNvPicPr/>
          <p:nvPr/>
        </p:nvPicPr>
        <p:blipFill>
          <a:blip r:embed="rId2"/>
          <a:srcRect/>
          <a:stretch>
            <a:fillRect/>
          </a:stretch>
        </p:blipFill>
        <p:spPr bwMode="auto">
          <a:xfrm>
            <a:off x="5286380" y="3000372"/>
            <a:ext cx="3857620" cy="35719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Autofit/>
          </a:bodyPr>
          <a:lstStyle/>
          <a:p>
            <a:pPr lvl="0" algn="just">
              <a:spcBef>
                <a:spcPts val="0"/>
              </a:spcBef>
              <a:buFont typeface="Times New Roman"/>
              <a:buChar char="-"/>
            </a:pPr>
            <a:r>
              <a:rPr lang="fr-FR" sz="2400" b="1" dirty="0" smtClean="0">
                <a:solidFill>
                  <a:srgbClr val="FF0000"/>
                </a:solidFill>
                <a:latin typeface="Times New Roman"/>
                <a:ea typeface="Times New Roman"/>
                <a:cs typeface="Times New Roman"/>
              </a:rPr>
              <a:t>Sensibiliser les consommateurs</a:t>
            </a:r>
            <a:r>
              <a:rPr lang="fr-FR" sz="2400" dirty="0" smtClean="0">
                <a:latin typeface="Times New Roman"/>
                <a:ea typeface="Times New Roman"/>
                <a:cs typeface="Times New Roman"/>
              </a:rPr>
              <a:t>: consommer les produits usinés à l’échelle nationale… </a:t>
            </a:r>
            <a:endParaRPr lang="fr-FR" sz="2400" dirty="0" smtClean="0">
              <a:ea typeface="Times New Roman"/>
              <a:cs typeface="Times New Roman"/>
            </a:endParaRPr>
          </a:p>
          <a:p>
            <a:pPr lvl="0" algn="just">
              <a:spcBef>
                <a:spcPts val="0"/>
              </a:spcBef>
              <a:buFont typeface="Times New Roman"/>
              <a:buChar char="-"/>
            </a:pPr>
            <a:r>
              <a:rPr lang="fr-FR" sz="2400" b="1" dirty="0" smtClean="0">
                <a:solidFill>
                  <a:srgbClr val="FF0000"/>
                </a:solidFill>
                <a:latin typeface="Times New Roman"/>
                <a:ea typeface="Times New Roman"/>
                <a:cs typeface="Times New Roman"/>
              </a:rPr>
              <a:t>Trouver des solutions novatrices</a:t>
            </a:r>
            <a:r>
              <a:rPr lang="fr-FR" sz="2400" dirty="0" smtClean="0">
                <a:latin typeface="Times New Roman"/>
                <a:ea typeface="Times New Roman"/>
                <a:cs typeface="Times New Roman"/>
              </a:rPr>
              <a:t>: </a:t>
            </a:r>
            <a:r>
              <a:rPr lang="fr-FR" sz="2400" b="1" dirty="0" smtClean="0">
                <a:latin typeface="Times New Roman"/>
                <a:ea typeface="Times New Roman"/>
                <a:cs typeface="Times New Roman"/>
              </a:rPr>
              <a:t>Singapour, l’Etat rémunère les dénonciateurs de délation … </a:t>
            </a:r>
            <a:r>
              <a:rPr lang="fr-FR" sz="2400" dirty="0" smtClean="0">
                <a:latin typeface="Times New Roman"/>
                <a:ea typeface="Times New Roman"/>
                <a:cs typeface="Times New Roman"/>
              </a:rPr>
              <a:t> </a:t>
            </a:r>
            <a:endParaRPr lang="fr-FR" sz="2400" dirty="0" smtClean="0">
              <a:ea typeface="Times New Roman"/>
              <a:cs typeface="Times New Roman"/>
            </a:endParaRPr>
          </a:p>
          <a:p>
            <a:pPr lvl="0" algn="just">
              <a:spcBef>
                <a:spcPts val="0"/>
              </a:spcBef>
              <a:buFont typeface="Times New Roman"/>
              <a:buChar char="-"/>
            </a:pPr>
            <a:r>
              <a:rPr lang="fr-FR" sz="2400" dirty="0" smtClean="0">
                <a:latin typeface="Times New Roman"/>
                <a:ea typeface="Times New Roman"/>
                <a:cs typeface="Times New Roman"/>
              </a:rPr>
              <a:t> </a:t>
            </a:r>
            <a:r>
              <a:rPr lang="fr-FR" sz="2400" b="1" dirty="0" smtClean="0">
                <a:solidFill>
                  <a:srgbClr val="FF0000"/>
                </a:solidFill>
                <a:latin typeface="Times New Roman"/>
                <a:ea typeface="Times New Roman"/>
                <a:cs typeface="Times New Roman"/>
              </a:rPr>
              <a:t>Restructurer le marché du travail</a:t>
            </a:r>
            <a:r>
              <a:rPr lang="fr-FR" sz="2400" dirty="0" smtClean="0">
                <a:latin typeface="Times New Roman"/>
                <a:ea typeface="Times New Roman"/>
                <a:cs typeface="Times New Roman"/>
              </a:rPr>
              <a:t> : il faut flexibiliser le marché du travail: par exemple : </a:t>
            </a:r>
            <a:endParaRPr lang="fr-FR" sz="2400" dirty="0" smtClean="0">
              <a:ea typeface="Times New Roman"/>
              <a:cs typeface="Times New Roman"/>
            </a:endParaRPr>
          </a:p>
          <a:p>
            <a:pPr lvl="2" algn="just">
              <a:spcBef>
                <a:spcPts val="0"/>
              </a:spcBef>
              <a:buFont typeface="Arial"/>
              <a:buChar char="•"/>
              <a:tabLst>
                <a:tab pos="1143000" algn="l"/>
              </a:tabLst>
            </a:pPr>
            <a:r>
              <a:rPr lang="fr-FR" dirty="0" smtClean="0">
                <a:latin typeface="Times New Roman"/>
                <a:ea typeface="Times New Roman"/>
                <a:cs typeface="Times New Roman"/>
              </a:rPr>
              <a:t>Encourager la polyvalence et la mobilité;</a:t>
            </a:r>
            <a:endParaRPr lang="fr-FR" dirty="0" smtClean="0">
              <a:ea typeface="Times New Roman"/>
              <a:cs typeface="Times New Roman"/>
            </a:endParaRPr>
          </a:p>
          <a:p>
            <a:pPr lvl="2" algn="just">
              <a:spcBef>
                <a:spcPts val="0"/>
              </a:spcBef>
              <a:buFont typeface="Arial"/>
              <a:buChar char="•"/>
              <a:tabLst>
                <a:tab pos="1143000" algn="l"/>
              </a:tabLst>
            </a:pPr>
            <a:r>
              <a:rPr lang="fr-FR" dirty="0" smtClean="0">
                <a:latin typeface="Times New Roman"/>
                <a:ea typeface="Times New Roman"/>
                <a:cs typeface="Times New Roman"/>
              </a:rPr>
              <a:t>Indexer la rémunération sur le résultat; </a:t>
            </a:r>
            <a:endParaRPr lang="fr-FR" dirty="0" smtClean="0">
              <a:ea typeface="Times New Roman"/>
              <a:cs typeface="Times New Roman"/>
            </a:endParaRPr>
          </a:p>
          <a:p>
            <a:pPr lvl="2" algn="just">
              <a:spcBef>
                <a:spcPts val="0"/>
              </a:spcBef>
              <a:buFont typeface="Arial"/>
              <a:buChar char="•"/>
              <a:tabLst>
                <a:tab pos="1143000" algn="l"/>
              </a:tabLst>
            </a:pPr>
            <a:r>
              <a:rPr lang="fr-FR" dirty="0" smtClean="0">
                <a:latin typeface="Times New Roman"/>
                <a:ea typeface="Times New Roman"/>
                <a:cs typeface="Times New Roman"/>
              </a:rPr>
              <a:t>Développer une nouvelle répartition des heures de travail: </a:t>
            </a:r>
            <a:endParaRPr lang="fr-FR" dirty="0" smtClean="0">
              <a:ea typeface="Times New Roman"/>
              <a:cs typeface="Times New Roman"/>
            </a:endParaRPr>
          </a:p>
          <a:p>
            <a:pPr lvl="3" algn="just">
              <a:spcBef>
                <a:spcPts val="0"/>
              </a:spcBef>
              <a:buFont typeface="Arial"/>
              <a:buChar char="•"/>
              <a:tabLst>
                <a:tab pos="1600200" algn="l"/>
              </a:tabLst>
            </a:pPr>
            <a:r>
              <a:rPr lang="fr-FR" sz="2400" dirty="0" smtClean="0">
                <a:latin typeface="Times New Roman"/>
                <a:ea typeface="Times New Roman"/>
                <a:cs typeface="Times New Roman"/>
              </a:rPr>
              <a:t>la durée moyenne de travail au Maroc est de  44 heures par semaine (selon des études,  elle serait réellement de 45.5 heures par semaine: agriculture 39h, B.T.P. /services/artisanat/secteur informel: 48-49h…). </a:t>
            </a:r>
            <a:endParaRPr lang="fr-FR" sz="2400" dirty="0" smtClean="0">
              <a:ea typeface="Times New Roman"/>
              <a:cs typeface="Times New Roman"/>
            </a:endParaRPr>
          </a:p>
          <a:p>
            <a:pPr lvl="3" algn="just">
              <a:spcBef>
                <a:spcPts val="0"/>
              </a:spcBef>
              <a:buFont typeface="Arial"/>
              <a:buChar char="•"/>
              <a:tabLst>
                <a:tab pos="1600200" algn="l"/>
              </a:tabLst>
            </a:pPr>
            <a:r>
              <a:rPr lang="fr-FR" sz="2400" dirty="0" smtClean="0">
                <a:latin typeface="Times New Roman"/>
                <a:ea typeface="Times New Roman"/>
                <a:cs typeface="Times New Roman"/>
              </a:rPr>
              <a:t>En moyenne 36,4 heures de travail hebdomadaire dans l’ U.E. Pays bas 29,3 / Danemark 32,3/ Allemagne 34,8…. R-U 36,8) </a:t>
            </a:r>
            <a:endParaRPr lang="fr-FR" sz="2400" dirty="0" smtClean="0">
              <a:ea typeface="Times New Roman"/>
              <a:cs typeface="Times New Roman"/>
            </a:endParaRPr>
          </a:p>
          <a:p>
            <a:pPr lvl="3" algn="just">
              <a:spcBef>
                <a:spcPts val="0"/>
              </a:spcBef>
              <a:buFont typeface="Arial"/>
              <a:buChar char="•"/>
              <a:tabLst>
                <a:tab pos="1600200" algn="l"/>
              </a:tabLst>
            </a:pPr>
            <a:r>
              <a:rPr lang="fr-FR" sz="2400" dirty="0" smtClean="0">
                <a:latin typeface="Times New Roman"/>
                <a:ea typeface="Times New Roman"/>
                <a:cs typeface="Times New Roman"/>
              </a:rPr>
              <a:t>si on retient les salariés à temps complet (C.D.I.): 40,3 h dans l’ U.E. (R-U: 42.2/ Allemagne 40,4/ Danemark 37,7/ France 39,1…)</a:t>
            </a:r>
            <a:endParaRPr lang="fr-FR" sz="2400" dirty="0" smtClean="0">
              <a:ea typeface="Times New Roman"/>
              <a:cs typeface="Times New Roman"/>
            </a:endParaRPr>
          </a:p>
          <a:p>
            <a:pPr algn="just">
              <a:spcBef>
                <a:spcPts val="0"/>
              </a:spcBef>
            </a:pPr>
            <a:endParaRPr lang="fr-FR" sz="2400" dirty="0" smtClean="0">
              <a:ea typeface="Times New Roman"/>
              <a:cs typeface="Times New Roman"/>
            </a:endParaRPr>
          </a:p>
          <a:p>
            <a:pPr>
              <a:spcBef>
                <a:spcPts val="0"/>
              </a:spcBef>
            </a:pPr>
            <a:endParaRPr lang="fr-F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FIN</a:t>
            </a:r>
            <a:endParaRPr lang="fr-FR" b="1" dirty="0">
              <a:solidFill>
                <a:srgbClr val="FF0000"/>
              </a:solidFill>
            </a:endParaRP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4948" y="692696"/>
            <a:ext cx="8964488" cy="4525963"/>
          </a:xfrm>
        </p:spPr>
        <p:txBody>
          <a:bodyPr>
            <a:noAutofit/>
          </a:bodyPr>
          <a:lstStyle/>
          <a:p>
            <a:r>
              <a:rPr lang="fr-FR" sz="2800" dirty="0" smtClean="0"/>
              <a:t>Le B.I.T. Bureau International du Travail (secrétariat permanent de l’O.I.T. agence spécialisée de l’O.N.U.) définit le chômeur comme une personne en âge de travailler légalement (au moins 15 ans) qui : </a:t>
            </a:r>
          </a:p>
          <a:p>
            <a:pPr lvl="1"/>
            <a:r>
              <a:rPr lang="fr-FR" dirty="0" smtClean="0"/>
              <a:t>N’a pas travaillé ne serait ce qu’une heure pendant une semaine;</a:t>
            </a:r>
          </a:p>
          <a:p>
            <a:pPr lvl="1"/>
            <a:r>
              <a:rPr lang="fr-FR" dirty="0" smtClean="0"/>
              <a:t> est disponible pour prendre un emploi dans les 15 jours;</a:t>
            </a:r>
          </a:p>
          <a:p>
            <a:pPr lvl="1"/>
            <a:r>
              <a:rPr lang="fr-FR" dirty="0" smtClean="0"/>
              <a:t>a cherché activement un emploi le mois précédent ou en a trouvé un qui commence dans moins de 3 mois. </a:t>
            </a:r>
          </a:p>
          <a:p>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1222" y="3582120"/>
            <a:ext cx="9134078" cy="4525963"/>
          </a:xfrm>
        </p:spPr>
        <p:txBody>
          <a:bodyPr>
            <a:normAutofit/>
          </a:bodyPr>
          <a:lstStyle/>
          <a:p>
            <a:pPr algn="just">
              <a:lnSpc>
                <a:spcPct val="115000"/>
              </a:lnSpc>
              <a:spcAft>
                <a:spcPts val="1000"/>
              </a:spcAft>
            </a:pPr>
            <a:r>
              <a:rPr lang="fr-FR" sz="2000" b="1" dirty="0" smtClean="0">
                <a:latin typeface="Times New Roman"/>
                <a:ea typeface="Times New Roman"/>
                <a:cs typeface="Times New Roman"/>
              </a:rPr>
              <a:t>Sur le marché du travail, on appelle population active, l’ensemble des personnes qui ont atteint l’âge légal du travail, qui jouissent de leurs capacités intellectuelles et physiques appropriées et qui cherchent un emploi.  </a:t>
            </a:r>
            <a:endParaRPr lang="fr-FR" sz="2000" dirty="0" smtClean="0">
              <a:ea typeface="Times New Roman"/>
              <a:cs typeface="Times New Roman"/>
            </a:endParaRPr>
          </a:p>
          <a:p>
            <a:pPr algn="just">
              <a:lnSpc>
                <a:spcPct val="115000"/>
              </a:lnSpc>
              <a:spcAft>
                <a:spcPts val="1000"/>
              </a:spcAft>
            </a:pPr>
            <a:r>
              <a:rPr lang="fr-FR" sz="2000" b="1" dirty="0" smtClean="0">
                <a:latin typeface="Times New Roman"/>
                <a:ea typeface="Times New Roman"/>
                <a:cs typeface="Times New Roman"/>
              </a:rPr>
              <a:t>L’un des indicateurs les plus utilisés est le taux de chômage qui désigne le rapport du </a:t>
            </a:r>
            <a:r>
              <a:rPr lang="fr-FR" sz="2000" b="1" dirty="0" smtClean="0">
                <a:solidFill>
                  <a:srgbClr val="FF0000"/>
                </a:solidFill>
                <a:latin typeface="Times New Roman"/>
                <a:ea typeface="Times New Roman"/>
                <a:cs typeface="Times New Roman"/>
              </a:rPr>
              <a:t>nombre de chômeurs </a:t>
            </a:r>
            <a:r>
              <a:rPr lang="fr-FR" sz="2000" b="1" dirty="0" smtClean="0">
                <a:latin typeface="Times New Roman"/>
                <a:ea typeface="Times New Roman"/>
                <a:cs typeface="Times New Roman"/>
              </a:rPr>
              <a:t>par rapport </a:t>
            </a:r>
            <a:r>
              <a:rPr lang="fr-FR" sz="2000" b="1" dirty="0" smtClean="0">
                <a:solidFill>
                  <a:srgbClr val="FF0000"/>
                </a:solidFill>
                <a:latin typeface="Times New Roman"/>
                <a:ea typeface="Times New Roman"/>
                <a:cs typeface="Times New Roman"/>
              </a:rPr>
              <a:t>à la population active</a:t>
            </a:r>
            <a:r>
              <a:rPr lang="fr-FR" sz="2000" b="1" dirty="0" smtClean="0">
                <a:latin typeface="Times New Roman"/>
                <a:ea typeface="Times New Roman"/>
                <a:cs typeface="Times New Roman"/>
              </a:rPr>
              <a:t>, multiplié par 100</a:t>
            </a:r>
            <a:r>
              <a:rPr lang="fr-FR" sz="2000" dirty="0" smtClean="0">
                <a:latin typeface="Times New Roman"/>
                <a:ea typeface="Times New Roman"/>
                <a:cs typeface="Times New Roman"/>
              </a:rPr>
              <a:t>. </a:t>
            </a:r>
            <a:endParaRPr lang="fr-FR" sz="2000" dirty="0" smtClean="0">
              <a:ea typeface="Times New Roman"/>
              <a:cs typeface="Times New Roman"/>
            </a:endParaRPr>
          </a:p>
          <a:p>
            <a:pPr algn="just">
              <a:lnSpc>
                <a:spcPct val="115000"/>
              </a:lnSpc>
              <a:spcAft>
                <a:spcPts val="1000"/>
              </a:spcAft>
            </a:pPr>
            <a:r>
              <a:rPr lang="fr-FR" sz="2000" b="1" dirty="0" smtClean="0">
                <a:latin typeface="Times New Roman"/>
                <a:ea typeface="Times New Roman"/>
                <a:cs typeface="Times New Roman"/>
              </a:rPr>
              <a:t>Ce taux de chômage est ensuite analysé selon plusieurs critères: par âge, par sexe, par région…</a:t>
            </a:r>
            <a:endParaRPr lang="fr-FR" sz="2000" dirty="0" smtClean="0">
              <a:ea typeface="Times New Roman"/>
              <a:cs typeface="Times New Roman"/>
            </a:endParaRPr>
          </a:p>
          <a:p>
            <a:endParaRPr lang="fr-FR" sz="2000" dirty="0"/>
          </a:p>
        </p:txBody>
      </p:sp>
      <p:pic>
        <p:nvPicPr>
          <p:cNvPr id="6" name="Image 5"/>
          <p:cNvPicPr>
            <a:picLocks noChangeAspect="1"/>
          </p:cNvPicPr>
          <p:nvPr/>
        </p:nvPicPr>
        <p:blipFill>
          <a:blip r:embed="rId2"/>
          <a:stretch>
            <a:fillRect/>
          </a:stretch>
        </p:blipFill>
        <p:spPr>
          <a:xfrm>
            <a:off x="251520" y="305520"/>
            <a:ext cx="7937680" cy="3276600"/>
          </a:xfrm>
          <a:prstGeom prst="rect">
            <a:avLst/>
          </a:prstGeom>
        </p:spPr>
      </p:pic>
      <p:pic>
        <p:nvPicPr>
          <p:cNvPr id="7" name="Image 6"/>
          <p:cNvPicPr>
            <a:picLocks noChangeAspect="1"/>
          </p:cNvPicPr>
          <p:nvPr/>
        </p:nvPicPr>
        <p:blipFill>
          <a:blip r:embed="rId3"/>
          <a:stretch>
            <a:fillRect/>
          </a:stretch>
        </p:blipFill>
        <p:spPr>
          <a:xfrm>
            <a:off x="5940152" y="2852936"/>
            <a:ext cx="1854202" cy="288032"/>
          </a:xfrm>
          <a:prstGeom prst="rect">
            <a:avLst/>
          </a:prstGeom>
        </p:spPr>
      </p:pic>
      <p:sp>
        <p:nvSpPr>
          <p:cNvPr id="2" name="Titre 1"/>
          <p:cNvSpPr>
            <a:spLocks noGrp="1"/>
          </p:cNvSpPr>
          <p:nvPr>
            <p:ph type="title"/>
          </p:nvPr>
        </p:nvSpPr>
        <p:spPr>
          <a:xfrm>
            <a:off x="411392" y="-135272"/>
            <a:ext cx="8229600" cy="1143000"/>
          </a:xfrm>
        </p:spPr>
        <p:txBody>
          <a:bodyPr>
            <a:normAutofit/>
          </a:bodyPr>
          <a:lstStyle/>
          <a:p>
            <a:r>
              <a:rPr lang="fr-FR" sz="2400" b="1" dirty="0" smtClean="0">
                <a:solidFill>
                  <a:srgbClr val="FF0000"/>
                </a:solidFill>
                <a:latin typeface="Times New Roman"/>
                <a:ea typeface="Times New Roman"/>
                <a:cs typeface="Times New Roman"/>
              </a:rPr>
              <a:t>1 généralités :</a:t>
            </a:r>
            <a:r>
              <a:rPr lang="fr-FR" sz="2400" dirty="0" smtClean="0">
                <a:ea typeface="Times New Roman"/>
                <a:cs typeface="Times New Roman"/>
              </a:rPr>
              <a:t/>
            </a:r>
            <a:br>
              <a:rPr lang="fr-FR" sz="2400" dirty="0" smtClean="0">
                <a:ea typeface="Times New Roman"/>
                <a:cs typeface="Times New Roman"/>
              </a:rPr>
            </a:br>
            <a:endParaRPr lang="fr-F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r>
              <a:rPr lang="fr-FR" dirty="0" smtClean="0"/>
              <a:t>Selon les circonstances dans une économie, on parlera:</a:t>
            </a:r>
            <a:endParaRPr lang="fr-FR" sz="2800" dirty="0" smtClean="0"/>
          </a:p>
          <a:p>
            <a:pPr lvl="1"/>
            <a:r>
              <a:rPr lang="fr-FR" dirty="0" smtClean="0"/>
              <a:t> </a:t>
            </a:r>
            <a:r>
              <a:rPr lang="fr-FR" b="1" dirty="0" smtClean="0">
                <a:solidFill>
                  <a:srgbClr val="FF0000"/>
                </a:solidFill>
              </a:rPr>
              <a:t>de sous-emploi</a:t>
            </a:r>
            <a:r>
              <a:rPr lang="fr-FR" dirty="0" smtClean="0"/>
              <a:t>: le marché du travail n’exploite qu’une partie des travailleurs (nombre d’heures  insuffisantes,  revenu horaire insuffisant,  emploi inadéquat des compétences…). Cette situation est caractéristique d’une </a:t>
            </a:r>
            <a:r>
              <a:rPr lang="fr-FR" b="1" dirty="0" smtClean="0"/>
              <a:t>faible demande </a:t>
            </a:r>
            <a:r>
              <a:rPr lang="fr-FR" dirty="0" smtClean="0"/>
              <a:t>sur le marché du travail selon Keynes ;</a:t>
            </a:r>
            <a:endParaRPr lang="fr-FR" sz="2400" dirty="0" smtClean="0"/>
          </a:p>
          <a:p>
            <a:pPr lvl="1"/>
            <a:r>
              <a:rPr lang="fr-FR" b="1" dirty="0" smtClean="0">
                <a:solidFill>
                  <a:srgbClr val="FF0000"/>
                </a:solidFill>
              </a:rPr>
              <a:t>de plein emploi</a:t>
            </a:r>
            <a:r>
              <a:rPr lang="fr-FR" dirty="0" smtClean="0"/>
              <a:t>: la demande sur le marché du travail  est forte et le chômage réduit à moins de 5% (uniquement </a:t>
            </a:r>
            <a:r>
              <a:rPr lang="fr-FR" b="1" dirty="0" smtClean="0"/>
              <a:t>le chômage frictionnel </a:t>
            </a:r>
            <a:r>
              <a:rPr lang="fr-FR" dirty="0" smtClean="0"/>
              <a:t>– </a:t>
            </a:r>
            <a:r>
              <a:rPr lang="fr-FR" b="1" dirty="0" smtClean="0"/>
              <a:t>dit aussi naturel- </a:t>
            </a:r>
            <a:r>
              <a:rPr lang="fr-FR" dirty="0" smtClean="0"/>
              <a:t>qui correspond à la durée durant laquelle une personne qui a quitté son emploi cherche et trouve un autre emploi)</a:t>
            </a:r>
            <a:endParaRPr lang="fr-FR" sz="2400" dirty="0" smtClean="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a:ea typeface="Times New Roman"/>
                <a:cs typeface="Times New Roman"/>
              </a:rPr>
              <a:t>2 Les types de chômage rencontrés dans la littérature économique:</a:t>
            </a:r>
            <a:r>
              <a:rPr lang="fr-FR" dirty="0" smtClean="0">
                <a:ea typeface="Times New Roman"/>
                <a:cs typeface="Times New Roman"/>
              </a:rPr>
              <a:t/>
            </a:r>
            <a:br>
              <a:rPr lang="fr-FR" dirty="0" smtClean="0">
                <a:ea typeface="Times New Roman"/>
                <a:cs typeface="Times New Roman"/>
              </a:rPr>
            </a:br>
            <a:endParaRPr lang="fr-FR" dirty="0"/>
          </a:p>
        </p:txBody>
      </p:sp>
      <p:sp>
        <p:nvSpPr>
          <p:cNvPr id="3" name="Espace réservé du contenu 2"/>
          <p:cNvSpPr>
            <a:spLocks noGrp="1"/>
          </p:cNvSpPr>
          <p:nvPr>
            <p:ph idx="1"/>
          </p:nvPr>
        </p:nvSpPr>
        <p:spPr>
          <a:xfrm>
            <a:off x="0" y="1214422"/>
            <a:ext cx="9144000" cy="5643578"/>
          </a:xfrm>
        </p:spPr>
        <p:txBody>
          <a:bodyPr>
            <a:normAutofit fontScale="85000" lnSpcReduction="10000"/>
          </a:bodyPr>
          <a:lstStyle/>
          <a:p>
            <a:pPr lvl="0" algn="just">
              <a:lnSpc>
                <a:spcPct val="115000"/>
              </a:lnSpc>
              <a:spcAft>
                <a:spcPts val="1000"/>
              </a:spcAft>
              <a:buFont typeface="Arial"/>
              <a:buChar char="•"/>
              <a:tabLst>
                <a:tab pos="457200" algn="l"/>
              </a:tabLst>
            </a:pPr>
            <a:r>
              <a:rPr lang="fr-FR" b="1" u="sng" dirty="0" smtClean="0">
                <a:latin typeface="Times New Roman"/>
                <a:ea typeface="Times New Roman"/>
                <a:cs typeface="Times New Roman"/>
              </a:rPr>
              <a:t>Le chômage saisonnier</a:t>
            </a:r>
            <a:r>
              <a:rPr lang="fr-FR" dirty="0" smtClean="0">
                <a:latin typeface="Times New Roman"/>
                <a:ea typeface="Times New Roman"/>
                <a:cs typeface="Times New Roman"/>
              </a:rPr>
              <a:t>: certaines activités ou secteurs économiques sont modulés par les saisons. Les exemples par excellence sont le tourisme, l’agriculture…  certaines personnes qui y travaillent (directement ou indirectement) se retrouvent sans emploi durant une ou deux saisons chaque année. Toutefois, certains gagnent si bien qu’ils n’ont pas besoin de chercher un emploi durant la basse saison ;</a:t>
            </a:r>
            <a:endParaRPr lang="fr-FR" dirty="0" smtClean="0">
              <a:ea typeface="Times New Roman"/>
              <a:cs typeface="Times New Roman"/>
            </a:endParaRPr>
          </a:p>
          <a:p>
            <a:pPr lvl="0" algn="just">
              <a:lnSpc>
                <a:spcPct val="115000"/>
              </a:lnSpc>
              <a:spcAft>
                <a:spcPts val="1000"/>
              </a:spcAft>
              <a:buFont typeface="Arial"/>
              <a:buChar char="•"/>
              <a:tabLst>
                <a:tab pos="457200" algn="l"/>
              </a:tabLst>
            </a:pPr>
            <a:r>
              <a:rPr lang="fr-FR" b="1" u="sng" dirty="0" smtClean="0">
                <a:latin typeface="Times New Roman"/>
                <a:ea typeface="Times New Roman"/>
                <a:cs typeface="Times New Roman"/>
              </a:rPr>
              <a:t>Le chômage déguisé</a:t>
            </a:r>
            <a:r>
              <a:rPr lang="fr-FR" dirty="0" smtClean="0">
                <a:latin typeface="Times New Roman"/>
                <a:ea typeface="Times New Roman"/>
                <a:cs typeface="Times New Roman"/>
              </a:rPr>
              <a:t>: il comprend les personnes qui ont un emploi mais qui est incertain et temporaire (le temps de trouver mieux pour les intérimaires par exemple; chez certains restaurants </a:t>
            </a:r>
            <a:r>
              <a:rPr lang="fr-FR" dirty="0" err="1" smtClean="0">
                <a:latin typeface="Times New Roman"/>
                <a:ea typeface="Times New Roman"/>
                <a:cs typeface="Times New Roman"/>
              </a:rPr>
              <a:t>Fast</a:t>
            </a:r>
            <a:r>
              <a:rPr lang="fr-FR" dirty="0" smtClean="0">
                <a:latin typeface="Times New Roman"/>
                <a:ea typeface="Times New Roman"/>
                <a:cs typeface="Times New Roman"/>
              </a:rPr>
              <a:t> Food); l’essentiel étant de subsister ;</a:t>
            </a:r>
            <a:endParaRPr lang="fr-FR" dirty="0" smtClean="0">
              <a:ea typeface="Times New Roman"/>
              <a:cs typeface="Times New Roman"/>
            </a:endParaRP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10000"/>
          </a:bodyPr>
          <a:lstStyle/>
          <a:p>
            <a:pPr lvl="0" algn="just">
              <a:lnSpc>
                <a:spcPct val="115000"/>
              </a:lnSpc>
              <a:spcAft>
                <a:spcPts val="1000"/>
              </a:spcAft>
              <a:buFont typeface="Arial"/>
              <a:buChar char="•"/>
              <a:tabLst>
                <a:tab pos="457200" algn="l"/>
              </a:tabLst>
            </a:pPr>
            <a:r>
              <a:rPr lang="fr-FR" b="1" u="sng" dirty="0" smtClean="0">
                <a:solidFill>
                  <a:srgbClr val="FF0000"/>
                </a:solidFill>
                <a:latin typeface="Times New Roman"/>
                <a:ea typeface="Times New Roman"/>
                <a:cs typeface="Times New Roman"/>
              </a:rPr>
              <a:t>Le chômage partiel  ou technique</a:t>
            </a:r>
            <a:r>
              <a:rPr lang="fr-FR" dirty="0" smtClean="0">
                <a:latin typeface="Times New Roman"/>
                <a:ea typeface="Times New Roman"/>
                <a:cs typeface="Times New Roman"/>
              </a:rPr>
              <a:t>: il regroupe les personnes:</a:t>
            </a:r>
            <a:endParaRPr lang="fr-FR" sz="2800" dirty="0" smtClean="0">
              <a:ea typeface="Times New Roman"/>
              <a:cs typeface="Times New Roman"/>
            </a:endParaRPr>
          </a:p>
          <a:p>
            <a:pPr lvl="1" algn="just">
              <a:lnSpc>
                <a:spcPct val="115000"/>
              </a:lnSpc>
              <a:spcAft>
                <a:spcPts val="1000"/>
              </a:spcAft>
              <a:buFont typeface="Arial"/>
              <a:buChar char="–"/>
              <a:tabLst>
                <a:tab pos="914400" algn="l"/>
              </a:tabLst>
            </a:pPr>
            <a:r>
              <a:rPr lang="fr-FR" u="sng" dirty="0" smtClean="0">
                <a:latin typeface="Times New Roman"/>
                <a:ea typeface="Times New Roman"/>
                <a:cs typeface="Times New Roman"/>
              </a:rPr>
              <a:t>dont la durée de travail (par jour, par mois…) a été réduite involontairement </a:t>
            </a:r>
            <a:r>
              <a:rPr lang="fr-FR" dirty="0" smtClean="0">
                <a:latin typeface="Times New Roman"/>
                <a:ea typeface="Times New Roman"/>
                <a:cs typeface="Times New Roman"/>
              </a:rPr>
              <a:t>(réduction momentanée de l’ activité) ;</a:t>
            </a:r>
            <a:endParaRPr lang="fr-FR" sz="2400" dirty="0" smtClean="0">
              <a:ea typeface="Times New Roman"/>
              <a:cs typeface="Times New Roman"/>
            </a:endParaRPr>
          </a:p>
          <a:p>
            <a:pPr lvl="1" algn="just">
              <a:lnSpc>
                <a:spcPct val="115000"/>
              </a:lnSpc>
              <a:spcAft>
                <a:spcPts val="1000"/>
              </a:spcAft>
              <a:buFont typeface="Arial"/>
              <a:buChar char="–"/>
              <a:tabLst>
                <a:tab pos="914400" algn="l"/>
              </a:tabLst>
            </a:pPr>
            <a:r>
              <a:rPr lang="fr-FR" dirty="0" smtClean="0">
                <a:latin typeface="Times New Roman"/>
                <a:ea typeface="Times New Roman"/>
                <a:cs typeface="Times New Roman"/>
              </a:rPr>
              <a:t>à qui on a imposé temporairement un arrêt du travail  (panne, accident, réduction momentanée de l’ activité, pénurie de matières premières, rénovation…) ;</a:t>
            </a:r>
            <a:endParaRPr lang="fr-FR" sz="2400" dirty="0" smtClean="0">
              <a:ea typeface="Times New Roman"/>
              <a:cs typeface="Times New Roman"/>
            </a:endParaRPr>
          </a:p>
          <a:p>
            <a:pPr marL="449580" indent="449580" algn="just">
              <a:lnSpc>
                <a:spcPct val="115000"/>
              </a:lnSpc>
              <a:spcAft>
                <a:spcPts val="1000"/>
              </a:spcAft>
            </a:pPr>
            <a:r>
              <a:rPr lang="fr-FR" dirty="0" smtClean="0">
                <a:latin typeface="Times New Roman"/>
                <a:ea typeface="Times New Roman"/>
                <a:cs typeface="Times New Roman"/>
              </a:rPr>
              <a:t>Ce type de chômage permet aux entreprises de réduire ses couts  sans mettre fin aux contrats du travail (indemnisations prévues par la loi…) ;</a:t>
            </a:r>
            <a:endParaRPr lang="fr-FR" sz="2800" dirty="0" smtClean="0">
              <a:ea typeface="Times New Roman"/>
              <a:cs typeface="Times New Roman"/>
            </a:endParaRPr>
          </a:p>
          <a:p>
            <a:pPr lvl="0" algn="just">
              <a:lnSpc>
                <a:spcPct val="115000"/>
              </a:lnSpc>
              <a:spcAft>
                <a:spcPts val="1000"/>
              </a:spcAft>
              <a:buFont typeface="Arial"/>
              <a:buChar char="•"/>
              <a:tabLst>
                <a:tab pos="457200" algn="l"/>
              </a:tabLst>
            </a:pPr>
            <a:r>
              <a:rPr lang="fr-FR" dirty="0" smtClean="0">
                <a:latin typeface="Times New Roman"/>
                <a:ea typeface="Times New Roman"/>
                <a:cs typeface="Times New Roman"/>
              </a:rPr>
              <a:t> </a:t>
            </a:r>
            <a:r>
              <a:rPr lang="fr-FR" b="1" u="sng" dirty="0" smtClean="0">
                <a:solidFill>
                  <a:srgbClr val="FF0000"/>
                </a:solidFill>
                <a:latin typeface="Times New Roman"/>
                <a:ea typeface="Times New Roman"/>
                <a:cs typeface="Times New Roman"/>
              </a:rPr>
              <a:t>Le chômage frictionnel </a:t>
            </a:r>
            <a:r>
              <a:rPr lang="fr-FR" dirty="0" smtClean="0">
                <a:latin typeface="Times New Roman"/>
                <a:ea typeface="Times New Roman"/>
                <a:cs typeface="Times New Roman"/>
              </a:rPr>
              <a:t>: dit aussi chômage naturel, il correspond à la durée séparant l’arrêt du travail et  le commencement d’un autre travail.( une personne qui quitte son ancien travail  a besoin de délai pour rechercher et trouver un nouveau bien rémunéré) ;</a:t>
            </a:r>
            <a:endParaRPr lang="fr-FR" sz="2800" dirty="0" smtClean="0">
              <a:ea typeface="Times New Roman"/>
              <a:cs typeface="Times New Roman"/>
            </a:endParaRP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500042"/>
            <a:ext cx="8286808" cy="5857916"/>
          </a:xfrm>
        </p:spPr>
        <p:txBody>
          <a:bodyPr>
            <a:normAutofit fontScale="85000" lnSpcReduction="10000"/>
          </a:bodyPr>
          <a:lstStyle/>
          <a:p>
            <a:pPr lvl="0" algn="just">
              <a:lnSpc>
                <a:spcPct val="115000"/>
              </a:lnSpc>
              <a:spcAft>
                <a:spcPts val="1000"/>
              </a:spcAft>
              <a:buFont typeface="Arial"/>
              <a:buChar char="•"/>
              <a:tabLst>
                <a:tab pos="457200" algn="l"/>
              </a:tabLst>
            </a:pPr>
            <a:r>
              <a:rPr lang="fr-FR" b="1" u="sng" dirty="0" smtClean="0">
                <a:latin typeface="Times New Roman"/>
                <a:ea typeface="Times New Roman"/>
                <a:cs typeface="Times New Roman"/>
              </a:rPr>
              <a:t>Le chômage technologique</a:t>
            </a:r>
            <a:r>
              <a:rPr lang="fr-FR" dirty="0" smtClean="0">
                <a:latin typeface="Times New Roman"/>
                <a:ea typeface="Times New Roman"/>
                <a:cs typeface="Times New Roman"/>
              </a:rPr>
              <a:t>: il regroupe les personnes qui ont perdu leur travail par remplacement de l’homme par la machine (mécanisation, robotisation…) ;</a:t>
            </a:r>
            <a:endParaRPr lang="fr-FR" dirty="0" smtClean="0">
              <a:ea typeface="Times New Roman"/>
              <a:cs typeface="Times New Roman"/>
            </a:endParaRPr>
          </a:p>
          <a:p>
            <a:pPr lvl="0" algn="just">
              <a:lnSpc>
                <a:spcPct val="115000"/>
              </a:lnSpc>
              <a:spcAft>
                <a:spcPts val="1000"/>
              </a:spcAft>
              <a:buFont typeface="Arial"/>
              <a:buChar char="•"/>
              <a:tabLst>
                <a:tab pos="457200" algn="l"/>
              </a:tabLst>
            </a:pPr>
            <a:r>
              <a:rPr lang="fr-FR" b="1" u="sng" dirty="0" smtClean="0">
                <a:latin typeface="Times New Roman"/>
                <a:ea typeface="Times New Roman"/>
                <a:cs typeface="Times New Roman"/>
              </a:rPr>
              <a:t>Le chômage conjoncturel</a:t>
            </a:r>
            <a:r>
              <a:rPr lang="fr-FR" dirty="0" smtClean="0">
                <a:latin typeface="Times New Roman"/>
                <a:ea typeface="Times New Roman"/>
                <a:cs typeface="Times New Roman"/>
              </a:rPr>
              <a:t>: à court terme, un ralentissement de la croissance économique peut affecter momentanément l’équilibre entre l’offre et la demande de travail ;</a:t>
            </a:r>
            <a:endParaRPr lang="fr-FR" dirty="0" smtClean="0">
              <a:ea typeface="Times New Roman"/>
              <a:cs typeface="Times New Roman"/>
            </a:endParaRPr>
          </a:p>
          <a:p>
            <a:pPr lvl="0" algn="just">
              <a:lnSpc>
                <a:spcPct val="115000"/>
              </a:lnSpc>
              <a:spcAft>
                <a:spcPts val="1000"/>
              </a:spcAft>
              <a:buFont typeface="Arial"/>
              <a:buChar char="•"/>
              <a:tabLst>
                <a:tab pos="457200" algn="l"/>
              </a:tabLst>
            </a:pPr>
            <a:r>
              <a:rPr lang="fr-FR" b="1" u="sng" dirty="0" smtClean="0">
                <a:latin typeface="Times New Roman"/>
                <a:ea typeface="Times New Roman"/>
                <a:cs typeface="Times New Roman"/>
              </a:rPr>
              <a:t>Le chômage structurel</a:t>
            </a:r>
            <a:r>
              <a:rPr lang="fr-FR" dirty="0" smtClean="0">
                <a:latin typeface="Times New Roman"/>
                <a:ea typeface="Times New Roman"/>
                <a:cs typeface="Times New Roman"/>
              </a:rPr>
              <a:t>: ce n’est pas la conjoncture économique mais plutôt la structure économique (modèle économique défaillant…) qui provoque ce type de chômage qui est durable (long terme). </a:t>
            </a:r>
            <a:endParaRPr lang="fr-FR" dirty="0" smtClean="0">
              <a:ea typeface="Times New Roman"/>
              <a:cs typeface="Times New Roman"/>
            </a:endParaRP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solidFill>
                  <a:srgbClr val="FF0000"/>
                </a:solidFill>
              </a:rPr>
              <a:t>3 Le chômage et les grandes écoles :</a:t>
            </a:r>
            <a:br>
              <a:rPr lang="fr-FR" b="1" dirty="0" smtClean="0">
                <a:solidFill>
                  <a:srgbClr val="FF0000"/>
                </a:solidFill>
              </a:rPr>
            </a:br>
            <a:endParaRPr lang="fr-FR" b="1" dirty="0">
              <a:solidFill>
                <a:srgbClr val="FF0000"/>
              </a:solidFill>
            </a:endParaRPr>
          </a:p>
        </p:txBody>
      </p:sp>
      <p:sp>
        <p:nvSpPr>
          <p:cNvPr id="3" name="Espace réservé du contenu 2"/>
          <p:cNvSpPr>
            <a:spLocks noGrp="1"/>
          </p:cNvSpPr>
          <p:nvPr>
            <p:ph idx="1"/>
          </p:nvPr>
        </p:nvSpPr>
        <p:spPr/>
        <p:txBody>
          <a:bodyPr>
            <a:normAutofit fontScale="77500" lnSpcReduction="20000"/>
          </a:bodyPr>
          <a:lstStyle/>
          <a:p>
            <a:pPr algn="just">
              <a:lnSpc>
                <a:spcPct val="115000"/>
              </a:lnSpc>
              <a:spcAft>
                <a:spcPts val="1000"/>
              </a:spcAft>
            </a:pPr>
            <a:r>
              <a:rPr lang="fr-FR" dirty="0" smtClean="0">
                <a:latin typeface="Times New Roman"/>
                <a:ea typeface="Times New Roman"/>
                <a:cs typeface="Times New Roman"/>
              </a:rPr>
              <a:t>Les 2 écoles qui ont traité du chômage appréhendent le fonctionnement du marché de façon différente: </a:t>
            </a:r>
            <a:endParaRPr lang="fr-FR" sz="2800" dirty="0" smtClean="0">
              <a:ea typeface="Times New Roman"/>
              <a:cs typeface="Times New Roman"/>
            </a:endParaRPr>
          </a:p>
          <a:p>
            <a:pPr lvl="1" algn="just">
              <a:lnSpc>
                <a:spcPct val="115000"/>
              </a:lnSpc>
              <a:spcAft>
                <a:spcPts val="1000"/>
              </a:spcAft>
              <a:buFont typeface="Arial"/>
              <a:buChar char="–"/>
              <a:tabLst>
                <a:tab pos="914400" algn="l"/>
              </a:tabLst>
            </a:pPr>
            <a:r>
              <a:rPr lang="fr-FR" b="1" dirty="0" smtClean="0">
                <a:solidFill>
                  <a:srgbClr val="FF0000"/>
                </a:solidFill>
                <a:latin typeface="Times New Roman"/>
                <a:ea typeface="Times New Roman"/>
                <a:cs typeface="Times New Roman"/>
              </a:rPr>
              <a:t>L’école classique</a:t>
            </a:r>
            <a:r>
              <a:rPr lang="fr-FR" dirty="0" smtClean="0">
                <a:latin typeface="Times New Roman"/>
                <a:ea typeface="Times New Roman"/>
                <a:cs typeface="Times New Roman"/>
              </a:rPr>
              <a:t>: sur le marché du travail, ce sont </a:t>
            </a:r>
            <a:r>
              <a:rPr lang="fr-FR" b="1" dirty="0" smtClean="0">
                <a:latin typeface="Times New Roman"/>
                <a:ea typeface="Times New Roman"/>
                <a:cs typeface="Times New Roman"/>
              </a:rPr>
              <a:t>les prix </a:t>
            </a:r>
            <a:r>
              <a:rPr lang="fr-FR" dirty="0" smtClean="0">
                <a:latin typeface="Times New Roman"/>
                <a:ea typeface="Times New Roman"/>
                <a:cs typeface="Times New Roman"/>
              </a:rPr>
              <a:t>du travail (salaire) qui assurent l’ajustement de l’offre et de la demande de travail (mécanisme d’autorégulation comme pour les produits) ; </a:t>
            </a:r>
            <a:endParaRPr lang="fr-FR" sz="2400" dirty="0" smtClean="0">
              <a:ea typeface="Times New Roman"/>
              <a:cs typeface="Times New Roman"/>
            </a:endParaRPr>
          </a:p>
          <a:p>
            <a:pPr lvl="1" algn="just">
              <a:lnSpc>
                <a:spcPct val="115000"/>
              </a:lnSpc>
              <a:spcAft>
                <a:spcPts val="1000"/>
              </a:spcAft>
              <a:buFont typeface="Arial"/>
              <a:buChar char="–"/>
              <a:tabLst>
                <a:tab pos="914400" algn="l"/>
              </a:tabLst>
            </a:pPr>
            <a:r>
              <a:rPr lang="fr-FR" b="1" dirty="0" smtClean="0">
                <a:solidFill>
                  <a:srgbClr val="FF0000"/>
                </a:solidFill>
                <a:latin typeface="Times New Roman"/>
                <a:ea typeface="Times New Roman"/>
                <a:cs typeface="Times New Roman"/>
              </a:rPr>
              <a:t>L’école keynésienne</a:t>
            </a:r>
            <a:r>
              <a:rPr lang="fr-FR" dirty="0" smtClean="0">
                <a:latin typeface="Times New Roman"/>
                <a:ea typeface="Times New Roman"/>
                <a:cs typeface="Times New Roman"/>
              </a:rPr>
              <a:t>: sur le marché du travail, ce sont </a:t>
            </a:r>
            <a:r>
              <a:rPr lang="fr-FR" b="1" dirty="0" smtClean="0">
                <a:latin typeface="Times New Roman"/>
                <a:ea typeface="Times New Roman"/>
                <a:cs typeface="Times New Roman"/>
              </a:rPr>
              <a:t>les quantités</a:t>
            </a:r>
            <a:r>
              <a:rPr lang="fr-FR" dirty="0" smtClean="0">
                <a:latin typeface="Times New Roman"/>
                <a:ea typeface="Times New Roman"/>
                <a:cs typeface="Times New Roman"/>
              </a:rPr>
              <a:t>  (le nombre de personnes chercheuses de travail qui arrivent sur le marché) qui ajustent l’offre à la demande de travail (car selon eux, les prix étant rigides à court terme au moins). </a:t>
            </a:r>
            <a:r>
              <a:rPr lang="fr-FR" b="1" dirty="0" smtClean="0">
                <a:latin typeface="Times New Roman"/>
                <a:ea typeface="Times New Roman"/>
                <a:cs typeface="Times New Roman"/>
              </a:rPr>
              <a:t> </a:t>
            </a:r>
            <a:r>
              <a:rPr lang="fr-FR" dirty="0" smtClean="0">
                <a:latin typeface="Times New Roman"/>
                <a:ea typeface="Times New Roman"/>
                <a:cs typeface="Times New Roman"/>
              </a:rPr>
              <a:t> </a:t>
            </a:r>
            <a:endParaRPr lang="fr-FR" sz="2400" dirty="0" smtClean="0">
              <a:ea typeface="Times New Roman"/>
              <a:cs typeface="Times New Roman"/>
            </a:endParaRPr>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latin typeface="Times New Roman"/>
                <a:ea typeface="Times New Roman"/>
                <a:cs typeface="Times New Roman"/>
              </a:rPr>
              <a:t>3.1 L’ école classique (et néoclassique comme les libéraux)</a:t>
            </a:r>
            <a:r>
              <a:rPr lang="fr-FR" dirty="0" smtClean="0">
                <a:ea typeface="Times New Roman"/>
                <a:cs typeface="Times New Roman"/>
              </a:rPr>
              <a:t/>
            </a:r>
            <a:br>
              <a:rPr lang="fr-FR" dirty="0" smtClean="0">
                <a:ea typeface="Times New Roman"/>
                <a:cs typeface="Times New Roman"/>
              </a:rPr>
            </a:br>
            <a:endParaRPr lang="fr-FR" dirty="0"/>
          </a:p>
        </p:txBody>
      </p:sp>
      <p:sp>
        <p:nvSpPr>
          <p:cNvPr id="3" name="Espace réservé du contenu 2"/>
          <p:cNvSpPr>
            <a:spLocks noGrp="1"/>
          </p:cNvSpPr>
          <p:nvPr>
            <p:ph idx="1"/>
          </p:nvPr>
        </p:nvSpPr>
        <p:spPr>
          <a:xfrm>
            <a:off x="285720" y="1285860"/>
            <a:ext cx="8572560" cy="5572140"/>
          </a:xfrm>
        </p:spPr>
        <p:txBody>
          <a:bodyPr>
            <a:normAutofit fontScale="92500" lnSpcReduction="20000"/>
          </a:bodyPr>
          <a:lstStyle/>
          <a:p>
            <a:pPr algn="just">
              <a:lnSpc>
                <a:spcPct val="115000"/>
              </a:lnSpc>
              <a:spcAft>
                <a:spcPts val="1000"/>
              </a:spcAft>
            </a:pPr>
            <a:r>
              <a:rPr lang="fr-FR" dirty="0" smtClean="0">
                <a:latin typeface="Times New Roman"/>
                <a:ea typeface="Times New Roman"/>
                <a:cs typeface="Times New Roman"/>
              </a:rPr>
              <a:t>Dans des conditions normales, le marché du travail n’a pas besoin d’intervenant extérieur (il est assimilé aux produits et services) ; selon la variation de l’offre et de la demande de travail, le prix (salaire) va varier pour ajuster l’offre et la demande. </a:t>
            </a:r>
            <a:endParaRPr lang="fr-FR" sz="2800" dirty="0" smtClean="0">
              <a:ea typeface="Times New Roman"/>
              <a:cs typeface="Times New Roman"/>
            </a:endParaRPr>
          </a:p>
          <a:p>
            <a:pPr lvl="1" algn="just">
              <a:lnSpc>
                <a:spcPct val="115000"/>
              </a:lnSpc>
              <a:spcAft>
                <a:spcPts val="1000"/>
              </a:spcAft>
              <a:buFont typeface="Arial"/>
              <a:buChar char="–"/>
              <a:tabLst>
                <a:tab pos="914400" algn="l"/>
              </a:tabLst>
            </a:pPr>
            <a:r>
              <a:rPr lang="fr-FR" dirty="0" smtClean="0">
                <a:latin typeface="Times New Roman"/>
                <a:ea typeface="Times New Roman"/>
                <a:cs typeface="Times New Roman"/>
              </a:rPr>
              <a:t>Si l’offre de travail est supérieure à la demande de travail: le prix (salaire) considéré comme flexible, va diminuer. Mais cela va encourager :</a:t>
            </a:r>
            <a:endParaRPr lang="fr-FR" sz="2400" dirty="0" smtClean="0">
              <a:ea typeface="Times New Roman"/>
              <a:cs typeface="Times New Roman"/>
            </a:endParaRPr>
          </a:p>
          <a:p>
            <a:pPr lvl="2" algn="just">
              <a:lnSpc>
                <a:spcPct val="115000"/>
              </a:lnSpc>
              <a:spcAft>
                <a:spcPts val="1000"/>
              </a:spcAft>
              <a:buFont typeface="Arial"/>
              <a:buChar char="•"/>
              <a:tabLst>
                <a:tab pos="1371600" algn="l"/>
              </a:tabLst>
            </a:pPr>
            <a:r>
              <a:rPr lang="fr-FR" dirty="0" smtClean="0">
                <a:latin typeface="Times New Roman"/>
                <a:ea typeface="Times New Roman"/>
                <a:cs typeface="Times New Roman"/>
              </a:rPr>
              <a:t>les entreprises à recruter plus (</a:t>
            </a:r>
            <a:r>
              <a:rPr lang="fr-FR" b="1" dirty="0" smtClean="0">
                <a:latin typeface="Times New Roman"/>
                <a:ea typeface="Times New Roman"/>
                <a:cs typeface="Times New Roman"/>
              </a:rPr>
              <a:t>donc plus d’emplois</a:t>
            </a:r>
            <a:r>
              <a:rPr lang="fr-FR" dirty="0" smtClean="0">
                <a:latin typeface="Times New Roman"/>
                <a:ea typeface="Times New Roman"/>
                <a:cs typeface="Times New Roman"/>
              </a:rPr>
              <a:t>);</a:t>
            </a:r>
            <a:endParaRPr lang="fr-FR" sz="2000" dirty="0" smtClean="0">
              <a:ea typeface="Times New Roman"/>
              <a:cs typeface="Times New Roman"/>
            </a:endParaRPr>
          </a:p>
          <a:p>
            <a:pPr lvl="2" algn="just">
              <a:lnSpc>
                <a:spcPct val="115000"/>
              </a:lnSpc>
              <a:spcAft>
                <a:spcPts val="1000"/>
              </a:spcAft>
              <a:buFont typeface="Arial"/>
              <a:buChar char="•"/>
              <a:tabLst>
                <a:tab pos="1371600" algn="l"/>
              </a:tabLst>
            </a:pPr>
            <a:r>
              <a:rPr lang="fr-FR" dirty="0" smtClean="0">
                <a:latin typeface="Times New Roman"/>
                <a:ea typeface="Times New Roman"/>
                <a:cs typeface="Times New Roman"/>
              </a:rPr>
              <a:t>Les entreprises à produire plus (la production est plus rentable);</a:t>
            </a:r>
            <a:endParaRPr lang="fr-FR" sz="2000" dirty="0" smtClean="0">
              <a:ea typeface="Times New Roman"/>
              <a:cs typeface="Times New Roman"/>
            </a:endParaRPr>
          </a:p>
          <a:p>
            <a:pPr lvl="2" algn="just">
              <a:lnSpc>
                <a:spcPct val="115000"/>
              </a:lnSpc>
              <a:spcAft>
                <a:spcPts val="1000"/>
              </a:spcAft>
              <a:buFont typeface="Arial"/>
              <a:buChar char="•"/>
              <a:tabLst>
                <a:tab pos="1371600" algn="l"/>
              </a:tabLst>
            </a:pPr>
            <a:r>
              <a:rPr lang="fr-FR" dirty="0" smtClean="0">
                <a:latin typeface="Times New Roman"/>
                <a:ea typeface="Times New Roman"/>
                <a:cs typeface="Times New Roman"/>
              </a:rPr>
              <a:t> les entreprises étrangères à investir…</a:t>
            </a:r>
            <a:endParaRPr lang="fr-FR" sz="2000" dirty="0" smtClean="0">
              <a:ea typeface="Times New Roman"/>
              <a:cs typeface="Times New Roman"/>
            </a:endParaRPr>
          </a:p>
          <a:p>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744</Words>
  <Application>Microsoft Office PowerPoint</Application>
  <PresentationFormat>Affichage à l'écran (4:3)</PresentationFormat>
  <Paragraphs>55</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Times New Roman</vt:lpstr>
      <vt:lpstr>Thème Office</vt:lpstr>
      <vt:lpstr>Chapitre 4: le chômage </vt:lpstr>
      <vt:lpstr>Présentation PowerPoint</vt:lpstr>
      <vt:lpstr>1 généralités : </vt:lpstr>
      <vt:lpstr>Présentation PowerPoint</vt:lpstr>
      <vt:lpstr>2 Les types de chômage rencontrés dans la littérature économique: </vt:lpstr>
      <vt:lpstr>Présentation PowerPoint</vt:lpstr>
      <vt:lpstr>Présentation PowerPoint</vt:lpstr>
      <vt:lpstr>3 Le chômage et les grandes écoles : </vt:lpstr>
      <vt:lpstr>3.1 L’ école classique (et néoclassique comme les libéraux) </vt:lpstr>
      <vt:lpstr>Présentation PowerPoint</vt:lpstr>
      <vt:lpstr>Présentation PowerPoint</vt:lpstr>
      <vt:lpstr>Présentation PowerPoint</vt:lpstr>
      <vt:lpstr>3.2 L’école keynésienne </vt:lpstr>
      <vt:lpstr>4  Solutions pour lutter contre le chômage : </vt:lpstr>
      <vt:lpstr>Présentation PowerPoint</vt:lpstr>
      <vt:lpstr>FIN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le chômage </dc:title>
  <dc:creator>pc</dc:creator>
  <cp:lastModifiedBy>HP</cp:lastModifiedBy>
  <cp:revision>5</cp:revision>
  <dcterms:created xsi:type="dcterms:W3CDTF">2019-11-27T19:59:04Z</dcterms:created>
  <dcterms:modified xsi:type="dcterms:W3CDTF">2021-01-04T22:14:45Z</dcterms:modified>
</cp:coreProperties>
</file>