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60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03/01/2021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smtClean="0">
                <a:latin typeface="Times New Roman"/>
                <a:ea typeface="Times New Roman"/>
                <a:cs typeface="Times New Roman"/>
              </a:rPr>
              <a:t>Chapitre 3 </a:t>
            </a:r>
            <a:r>
              <a:rPr lang="fr-FR" b="1" dirty="0" smtClean="0">
                <a:latin typeface="Times New Roman"/>
                <a:ea typeface="Times New Roman"/>
                <a:cs typeface="Times New Roman"/>
              </a:rPr>
              <a:t>L’inflation</a:t>
            </a:r>
            <a:r>
              <a:rPr lang="fr-FR" dirty="0" smtClean="0">
                <a:ea typeface="Times New Roman"/>
                <a:cs typeface="Times New Roman"/>
              </a:rPr>
              <a:t/>
            </a:r>
            <a:br>
              <a:rPr lang="fr-FR" dirty="0" smtClean="0">
                <a:ea typeface="Times New Roman"/>
                <a:cs typeface="Times New Roman"/>
              </a:rPr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fr-FR" b="1" dirty="0" smtClean="0">
                <a:solidFill>
                  <a:srgbClr val="FF0000"/>
                </a:solidFill>
              </a:rPr>
              <a:t>L’inflation galopante ou hyperinflation</a:t>
            </a:r>
            <a:r>
              <a:rPr lang="fr-FR" dirty="0" smtClean="0"/>
              <a:t>: au-delà de 10% et plus, la hausse des prix devient graduellement vertigineuse voire  hors contrôle. Le déséquilibre entre l’offre et la demande est </a:t>
            </a:r>
            <a:r>
              <a:rPr lang="fr-FR" dirty="0" smtClean="0">
                <a:solidFill>
                  <a:srgbClr val="FF0000"/>
                </a:solidFill>
              </a:rPr>
              <a:t>doublé d’une crise de confiance </a:t>
            </a:r>
            <a:r>
              <a:rPr lang="fr-FR" dirty="0" smtClean="0"/>
              <a:t>(mobile psychologique). Cela affecte la balance commerciale (augmentation  des importations et brusque </a:t>
            </a:r>
            <a:r>
              <a:rPr lang="fr-FR" dirty="0" smtClean="0">
                <a:solidFill>
                  <a:srgbClr val="FF0000"/>
                </a:solidFill>
              </a:rPr>
              <a:t>chute des exportations</a:t>
            </a:r>
            <a:r>
              <a:rPr lang="fr-FR" dirty="0" smtClean="0"/>
              <a:t>). </a:t>
            </a:r>
            <a:endParaRPr lang="fr-FR" dirty="0" smtClean="0"/>
          </a:p>
          <a:p>
            <a:pPr lvl="0"/>
            <a:r>
              <a:rPr lang="fr-FR" dirty="0"/>
              <a:t>La </a:t>
            </a:r>
            <a:r>
              <a:rPr lang="fr-FR" dirty="0"/>
              <a:t>hausse des prix est en effet si </a:t>
            </a:r>
            <a:r>
              <a:rPr lang="fr-FR" dirty="0" smtClean="0"/>
              <a:t>substantielle qu’elle </a:t>
            </a:r>
            <a:r>
              <a:rPr lang="fr-FR" dirty="0"/>
              <a:t>ne se mesure </a:t>
            </a:r>
            <a:r>
              <a:rPr lang="fr-FR" dirty="0" smtClean="0"/>
              <a:t>plus en </a:t>
            </a:r>
            <a:r>
              <a:rPr lang="fr-FR" dirty="0"/>
              <a:t>taux annuel, mais plutôt en taux mensuel, voire même </a:t>
            </a:r>
            <a:r>
              <a:rPr lang="fr-FR" dirty="0" smtClean="0"/>
              <a:t>quotidien. </a:t>
            </a:r>
            <a:r>
              <a:rPr lang="fr-FR" dirty="0"/>
              <a:t>Elle survient en général en cas de crise profonde (par exemple après une guerre). </a:t>
            </a:r>
            <a:endParaRPr lang="fr-FR" dirty="0"/>
          </a:p>
          <a:p>
            <a:pPr>
              <a:buNone/>
            </a:pPr>
            <a:r>
              <a:rPr lang="fr-FR" dirty="0" smtClean="0"/>
              <a:t>	L’hyperinflation est une augmentation </a:t>
            </a:r>
            <a:r>
              <a:rPr lang="fr-FR" b="1" dirty="0" smtClean="0"/>
              <a:t>exceptionnellement élevée et rapide</a:t>
            </a:r>
            <a:r>
              <a:rPr lang="fr-FR" dirty="0" smtClean="0"/>
              <a:t>  des prix (cas de l’Allemagne en 1933 avec une inflation de 2500% en un seul mois, cas du Venezuela aujourd’hui)</a:t>
            </a:r>
            <a:endParaRPr lang="fr-FR" sz="2800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639944" y="63376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09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Les termes généralement associés à l’inflation : </a:t>
            </a:r>
            <a:br>
              <a:rPr lang="fr-FR" sz="2800" b="1" dirty="0" smtClean="0">
                <a:solidFill>
                  <a:srgbClr val="FF0000"/>
                </a:solidFill>
              </a:rPr>
            </a:br>
            <a:endParaRPr lang="fr-FR" sz="28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fr-FR" b="1" dirty="0" smtClean="0">
                <a:solidFill>
                  <a:srgbClr val="FF0000"/>
                </a:solidFill>
              </a:rPr>
              <a:t>la déflation</a:t>
            </a:r>
            <a:r>
              <a:rPr lang="fr-FR" dirty="0" smtClean="0"/>
              <a:t>: c’est le </a:t>
            </a:r>
            <a:r>
              <a:rPr lang="fr-FR" dirty="0" smtClean="0">
                <a:solidFill>
                  <a:srgbClr val="FF0000"/>
                </a:solidFill>
              </a:rPr>
              <a:t>contraire de l’inflation </a:t>
            </a:r>
            <a:r>
              <a:rPr lang="fr-FR" dirty="0" err="1" smtClean="0"/>
              <a:t>c-a-d</a:t>
            </a:r>
            <a:r>
              <a:rPr lang="fr-FR" dirty="0" smtClean="0"/>
              <a:t> une baisse générale des prix; </a:t>
            </a:r>
            <a:r>
              <a:rPr lang="fr-FR" dirty="0"/>
              <a:t>La crise des années 30 est un exemple de période de </a:t>
            </a:r>
            <a:r>
              <a:rPr lang="fr-FR" dirty="0" smtClean="0"/>
              <a:t>déflation; c’est aussi le cas </a:t>
            </a:r>
            <a:r>
              <a:rPr lang="fr-FR" dirty="0" smtClean="0"/>
              <a:t>des pays occidentaux à l’issue de la crise de </a:t>
            </a:r>
            <a:r>
              <a:rPr lang="fr-FR" dirty="0" smtClean="0"/>
              <a:t>2008. </a:t>
            </a:r>
            <a:r>
              <a:rPr lang="fr-FR" dirty="0" smtClean="0"/>
              <a:t> </a:t>
            </a:r>
            <a:r>
              <a:rPr lang="fr-FR" dirty="0"/>
              <a:t>De même que pour l’inflation, il faut que ce mouvement soit général et durable : la baisse du prix d’un seul bien ne peut être considérée comme de la déflation.. </a:t>
            </a:r>
            <a:r>
              <a:rPr lang="fr-FR" b="1" dirty="0"/>
              <a:t>On peut distinguer trois formes de déflation : la déflation monétaire, la déflation financière, et la déflation réelle</a:t>
            </a:r>
            <a:endParaRPr lang="fr-FR" b="1" dirty="0" smtClean="0"/>
          </a:p>
          <a:p>
            <a:pPr lvl="0"/>
            <a:r>
              <a:rPr lang="fr-FR" b="1" dirty="0" smtClean="0">
                <a:solidFill>
                  <a:srgbClr val="FF0000"/>
                </a:solidFill>
              </a:rPr>
              <a:t>la désinflation</a:t>
            </a:r>
            <a:r>
              <a:rPr lang="fr-FR" dirty="0" smtClean="0"/>
              <a:t>: baisse du taux </a:t>
            </a:r>
            <a:r>
              <a:rPr lang="fr-FR" dirty="0" smtClean="0"/>
              <a:t>d’inflation </a:t>
            </a:r>
            <a:r>
              <a:rPr lang="fr-FR" dirty="0"/>
              <a:t>Il ne faut pas confondre désinflation et baisse des prix. La désinflation est rarement spontanée, c’est le plus souvent le résultat d’une politique économique volontaire. </a:t>
            </a:r>
            <a:endParaRPr lang="fr-FR" dirty="0" smtClean="0"/>
          </a:p>
          <a:p>
            <a:pPr lvl="0"/>
            <a:r>
              <a:rPr lang="fr-FR" b="1" dirty="0" smtClean="0">
                <a:solidFill>
                  <a:srgbClr val="FF0000"/>
                </a:solidFill>
              </a:rPr>
              <a:t>la stagflation</a:t>
            </a:r>
            <a:r>
              <a:rPr lang="fr-FR" dirty="0" smtClean="0"/>
              <a:t>:  il s’agit:</a:t>
            </a:r>
          </a:p>
          <a:p>
            <a:pPr lvl="1"/>
            <a:r>
              <a:rPr lang="fr-FR" dirty="0" smtClean="0"/>
              <a:t>d’une </a:t>
            </a:r>
            <a:r>
              <a:rPr lang="fr-FR" dirty="0" smtClean="0">
                <a:solidFill>
                  <a:srgbClr val="FF0000"/>
                </a:solidFill>
              </a:rPr>
              <a:t>stagnation de l’économie </a:t>
            </a:r>
          </a:p>
          <a:p>
            <a:pPr lvl="1"/>
            <a:r>
              <a:rPr lang="fr-FR" dirty="0" smtClean="0"/>
              <a:t>accompagnée d’un </a:t>
            </a:r>
            <a:r>
              <a:rPr lang="fr-FR" dirty="0" smtClean="0">
                <a:solidFill>
                  <a:srgbClr val="FF0000"/>
                </a:solidFill>
              </a:rPr>
              <a:t>taux de chômage élevé 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et </a:t>
            </a:r>
            <a:r>
              <a:rPr lang="fr-FR" b="1" dirty="0" smtClean="0"/>
              <a:t>(paradoxalement)</a:t>
            </a:r>
            <a:r>
              <a:rPr lang="fr-FR" dirty="0" smtClean="0"/>
              <a:t> de </a:t>
            </a:r>
            <a:r>
              <a:rPr lang="fr-FR" dirty="0" smtClean="0">
                <a:solidFill>
                  <a:srgbClr val="FF0000"/>
                </a:solidFill>
              </a:rPr>
              <a:t>l’inflation.</a:t>
            </a:r>
            <a:r>
              <a:rPr lang="fr-FR" dirty="0" smtClean="0"/>
              <a:t> </a:t>
            </a:r>
          </a:p>
          <a:p>
            <a:pPr lvl="1">
              <a:buNone/>
            </a:pPr>
            <a:r>
              <a:rPr lang="fr-FR" dirty="0" smtClean="0"/>
              <a:t>(cas des pays occidentaux  avec choc pétrolier des années 70)  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639944" y="63376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10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4 Réflexion sur l’inflation</a:t>
            </a:r>
            <a:br>
              <a:rPr lang="fr-FR" b="1" dirty="0" smtClean="0">
                <a:solidFill>
                  <a:srgbClr val="FF0000"/>
                </a:solidFill>
              </a:rPr>
            </a:b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85000" lnSpcReduction="10000"/>
          </a:bodyPr>
          <a:lstStyle/>
          <a:p>
            <a:r>
              <a:rPr lang="fr-FR" dirty="0" smtClean="0"/>
              <a:t>Les gens pensent généralement que l’inflation est nuisible. Or, imaginons qu’une personne achète un appartement. Dans 10 ans, l’acheteur compte bien vendre son appartement en réalisant une </a:t>
            </a:r>
            <a:r>
              <a:rPr lang="fr-FR" b="1" dirty="0" smtClean="0"/>
              <a:t>plus value </a:t>
            </a:r>
            <a:r>
              <a:rPr lang="fr-FR" dirty="0" smtClean="0"/>
              <a:t>confortable et surtout </a:t>
            </a:r>
            <a:r>
              <a:rPr lang="fr-FR" b="1" dirty="0" smtClean="0"/>
              <a:t>prévisible</a:t>
            </a:r>
            <a:r>
              <a:rPr lang="fr-FR" dirty="0" smtClean="0"/>
              <a:t>. Il n’y a pas de croissance sans inflation (</a:t>
            </a:r>
            <a:r>
              <a:rPr lang="fr-FR" dirty="0" smtClean="0">
                <a:solidFill>
                  <a:srgbClr val="FF0000"/>
                </a:solidFill>
              </a:rPr>
              <a:t>une économie sans inflation est faible</a:t>
            </a:r>
            <a:r>
              <a:rPr lang="fr-FR" dirty="0" smtClean="0"/>
              <a:t>).  </a:t>
            </a:r>
            <a:endParaRPr lang="fr-FR" sz="2800" dirty="0" smtClean="0"/>
          </a:p>
          <a:p>
            <a:r>
              <a:rPr lang="fr-FR" b="1" dirty="0" smtClean="0"/>
              <a:t>L’inflation induit une </a:t>
            </a:r>
            <a:r>
              <a:rPr lang="fr-FR" b="1" dirty="0" smtClean="0">
                <a:solidFill>
                  <a:srgbClr val="FF0000"/>
                </a:solidFill>
              </a:rPr>
              <a:t>augmentation des salaires</a:t>
            </a:r>
            <a:r>
              <a:rPr lang="fr-FR" dirty="0" smtClean="0"/>
              <a:t>. </a:t>
            </a:r>
            <a:r>
              <a:rPr lang="fr-FR" b="1" dirty="0" smtClean="0"/>
              <a:t>Toute la problématique se résume à savoir </a:t>
            </a:r>
            <a:r>
              <a:rPr lang="fr-FR" b="1" dirty="0" smtClean="0">
                <a:solidFill>
                  <a:srgbClr val="FF0000"/>
                </a:solidFill>
              </a:rPr>
              <a:t>le rapport augmentation des prix par rapport à l’augmentation des salaires</a:t>
            </a:r>
            <a:r>
              <a:rPr lang="fr-FR" dirty="0" smtClean="0"/>
              <a:t>. </a:t>
            </a:r>
            <a:endParaRPr lang="fr-FR" sz="2800" dirty="0" smtClean="0"/>
          </a:p>
          <a:p>
            <a:r>
              <a:rPr lang="fr-FR" b="1" dirty="0" smtClean="0"/>
              <a:t>Tout dépend du taux auquel on s’attend.</a:t>
            </a:r>
            <a:r>
              <a:rPr lang="fr-FR" dirty="0" smtClean="0"/>
              <a:t> C’est ce que l’on </a:t>
            </a:r>
            <a:r>
              <a:rPr lang="fr-FR" b="1" dirty="0" smtClean="0"/>
              <a:t>appelle </a:t>
            </a:r>
            <a:r>
              <a:rPr lang="fr-FR" b="1" dirty="0" smtClean="0">
                <a:solidFill>
                  <a:srgbClr val="FF0000"/>
                </a:solidFill>
              </a:rPr>
              <a:t>l’anticipation du taux de l’inflation</a:t>
            </a:r>
            <a:r>
              <a:rPr lang="fr-FR" b="1" dirty="0" smtClean="0"/>
              <a:t>.</a:t>
            </a:r>
            <a:r>
              <a:rPr lang="fr-FR" dirty="0" smtClean="0"/>
              <a:t> Dans le cas de l’anticipation, les entreprises peuvent alors prendre des mesures préventives:   clauses dans les contrats, stocks, couverture assurance risque…</a:t>
            </a:r>
            <a:endParaRPr lang="fr-FR" sz="2800" dirty="0" smtClean="0"/>
          </a:p>
          <a:p>
            <a:pPr lvl="0"/>
            <a:endParaRPr lang="fr-FR" sz="2400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639944" y="63376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11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Pour certains secteurs ou entreprises, des problèmes peuvent se poser :</a:t>
            </a:r>
            <a:endParaRPr lang="fr-FR" sz="2800" dirty="0" smtClean="0"/>
          </a:p>
          <a:p>
            <a:pPr lvl="1"/>
            <a:r>
              <a:rPr lang="fr-FR" dirty="0" smtClean="0"/>
              <a:t>Cas du transport aérien: les compagnies ne peuvent stocker le kérosène; </a:t>
            </a:r>
            <a:endParaRPr lang="fr-FR" sz="2400" dirty="0" smtClean="0"/>
          </a:p>
          <a:p>
            <a:pPr lvl="1"/>
            <a:r>
              <a:rPr lang="fr-FR" dirty="0" smtClean="0"/>
              <a:t>Cas de la présence de policiers dans l’avion après les attentats du 11 septembre: le coût est  à répercuter sur les autres clients…</a:t>
            </a:r>
            <a:endParaRPr lang="fr-FR" sz="2400" dirty="0" smtClean="0"/>
          </a:p>
          <a:p>
            <a:pPr lvl="1"/>
            <a:r>
              <a:rPr lang="fr-FR" dirty="0" smtClean="0"/>
              <a:t>Cas de contrats à long terme: par exemple, les prêts bancaires non indexés…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639944" y="63376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12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643998" cy="62865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Dans le cas de la non anticipation, cela peut poser des problèmes comme par exemple</a:t>
            </a:r>
            <a:r>
              <a:rPr lang="fr-FR" b="1" dirty="0" smtClean="0"/>
              <a:t> : </a:t>
            </a:r>
          </a:p>
          <a:p>
            <a:pPr>
              <a:buNone/>
            </a:pPr>
            <a:endParaRPr lang="fr-FR" dirty="0" smtClean="0"/>
          </a:p>
          <a:p>
            <a:pPr lvl="0"/>
            <a:r>
              <a:rPr lang="fr-FR" b="1" dirty="0" smtClean="0"/>
              <a:t>Pour les créanciers</a:t>
            </a:r>
            <a:r>
              <a:rPr lang="fr-FR" dirty="0" smtClean="0"/>
              <a:t>: </a:t>
            </a:r>
            <a:r>
              <a:rPr lang="fr-FR" dirty="0" smtClean="0">
                <a:sym typeface="Wingdings" pitchFamily="2" charset="2"/>
              </a:rPr>
              <a:t> </a:t>
            </a:r>
            <a:r>
              <a:rPr lang="fr-FR" dirty="0" smtClean="0"/>
              <a:t>prêt sans intérêts ou mieux encore des prêts à taux négatif ;</a:t>
            </a:r>
          </a:p>
          <a:p>
            <a:pPr lvl="0"/>
            <a:r>
              <a:rPr lang="fr-FR" b="1" dirty="0" smtClean="0"/>
              <a:t>Problème pour ceux qui ont un revenu fixe</a:t>
            </a:r>
            <a:r>
              <a:rPr lang="fr-FR" dirty="0" smtClean="0"/>
              <a:t>: retraites, rentier, locataires… (érosion du pouvoir d’achat)</a:t>
            </a:r>
          </a:p>
          <a:p>
            <a:pPr lvl="0"/>
            <a:r>
              <a:rPr lang="fr-FR" b="1" dirty="0" smtClean="0"/>
              <a:t>Coûts cachés</a:t>
            </a:r>
            <a:r>
              <a:rPr lang="fr-FR" dirty="0" smtClean="0"/>
              <a:t>: exemple </a:t>
            </a:r>
            <a:r>
              <a:rPr lang="fr-FR" dirty="0" smtClean="0">
                <a:sym typeface="Wingdings" pitchFamily="2" charset="2"/>
              </a:rPr>
              <a:t> </a:t>
            </a:r>
            <a:r>
              <a:rPr lang="fr-FR" dirty="0" smtClean="0"/>
              <a:t>Mise à jour: étiquettes, emballages, menus…</a:t>
            </a:r>
          </a:p>
          <a:p>
            <a:pPr lvl="0"/>
            <a:r>
              <a:rPr lang="fr-FR" b="1" dirty="0" smtClean="0"/>
              <a:t>La comparaison entre le taux d’inflation national  et celui des autres pays</a:t>
            </a:r>
            <a:r>
              <a:rPr lang="fr-FR" dirty="0" smtClean="0"/>
              <a:t>: si le nôtre est + grand, les produits nationaux </a:t>
            </a:r>
            <a:r>
              <a:rPr lang="fr-FR" b="1" dirty="0" smtClean="0"/>
              <a:t>au Maroc </a:t>
            </a:r>
            <a:r>
              <a:rPr lang="fr-FR" dirty="0" smtClean="0"/>
              <a:t>deviennent moins compétitifs. ..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639944" y="63376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13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fr-FR" b="1" dirty="0" smtClean="0"/>
              <a:t>L’inflation se définit par:</a:t>
            </a:r>
          </a:p>
          <a:p>
            <a:pPr lvl="1"/>
            <a:r>
              <a:rPr lang="fr-FR" b="1" dirty="0" smtClean="0"/>
              <a:t>une </a:t>
            </a:r>
            <a:r>
              <a:rPr lang="fr-FR" b="1" dirty="0" smtClean="0">
                <a:solidFill>
                  <a:srgbClr val="FF0000"/>
                </a:solidFill>
              </a:rPr>
              <a:t>augmentation générale </a:t>
            </a:r>
          </a:p>
          <a:p>
            <a:pPr lvl="1"/>
            <a:r>
              <a:rPr lang="fr-FR" b="1" dirty="0" smtClean="0"/>
              <a:t>et </a:t>
            </a:r>
            <a:r>
              <a:rPr lang="fr-FR" b="1" dirty="0" smtClean="0">
                <a:solidFill>
                  <a:srgbClr val="FF0000"/>
                </a:solidFill>
              </a:rPr>
              <a:t>durable des prix </a:t>
            </a:r>
            <a:r>
              <a:rPr lang="fr-FR" b="1" dirty="0" smtClean="0"/>
              <a:t>; </a:t>
            </a:r>
          </a:p>
          <a:p>
            <a:pPr lvl="1">
              <a:buNone/>
            </a:pPr>
            <a:r>
              <a:rPr lang="fr-FR" b="1" dirty="0" smtClean="0">
                <a:sym typeface="Wingdings" pitchFamily="2" charset="2"/>
              </a:rPr>
              <a:t> </a:t>
            </a:r>
            <a:r>
              <a:rPr lang="fr-FR" b="1" dirty="0" smtClean="0"/>
              <a:t>ce qui correspond à une </a:t>
            </a:r>
            <a:r>
              <a:rPr lang="fr-FR" b="1" dirty="0" smtClean="0">
                <a:solidFill>
                  <a:srgbClr val="FF0000"/>
                </a:solidFill>
              </a:rPr>
              <a:t>régression du pouvoir d’achat d’une monnaie </a:t>
            </a:r>
            <a:r>
              <a:rPr lang="fr-FR" b="1" dirty="0" smtClean="0"/>
              <a:t>(on peut acheter moins de choses avec la même quantité d’argent). L’inflation est formulée en %.</a:t>
            </a:r>
            <a:endParaRPr lang="fr-FR" dirty="0" smtClean="0"/>
          </a:p>
          <a:p>
            <a:pPr lvl="0"/>
            <a:r>
              <a:rPr lang="fr-FR" b="1" dirty="0" smtClean="0"/>
              <a:t>L’inflation est liée à la croissance économique (augmentation de la masse monétaire en circulation).</a:t>
            </a:r>
            <a:r>
              <a:rPr lang="fr-FR" dirty="0" smtClean="0"/>
              <a:t> </a:t>
            </a:r>
          </a:p>
          <a:p>
            <a:pPr lvl="0"/>
            <a:r>
              <a:rPr lang="fr-FR" b="1" dirty="0" smtClean="0"/>
              <a:t>L’évolution de la masse monétaire doit aller de pair avec l’évolution de la production. 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639944" y="63376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01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1 La mesure de l’inflation :</a:t>
            </a:r>
            <a:r>
              <a:rPr lang="fr-FR" dirty="0" smtClean="0">
                <a:ea typeface="Times New Roman"/>
                <a:cs typeface="Times New Roman"/>
              </a:rPr>
              <a:t/>
            </a:r>
            <a:br>
              <a:rPr lang="fr-FR" dirty="0" smtClean="0">
                <a:ea typeface="Times New Roman"/>
                <a:cs typeface="Times New Roman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 lvl="0"/>
            <a:r>
              <a:rPr lang="fr-FR" b="1" dirty="0" smtClean="0"/>
              <a:t>Pour mesurer l’inflation, on a recours au calcul de:</a:t>
            </a:r>
            <a:endParaRPr lang="fr-FR" sz="2800" dirty="0" smtClean="0"/>
          </a:p>
          <a:p>
            <a:pPr lvl="1"/>
            <a:r>
              <a:rPr lang="fr-FR" b="1" dirty="0" smtClean="0"/>
              <a:t>l’I.P.C. : l’indice des prix à la consommation</a:t>
            </a:r>
            <a:r>
              <a:rPr lang="fr-FR" b="1" dirty="0" smtClean="0"/>
              <a:t>;</a:t>
            </a:r>
            <a:endParaRPr lang="fr-FR" sz="2400" dirty="0" smtClean="0"/>
          </a:p>
          <a:p>
            <a:pPr lvl="1"/>
            <a:r>
              <a:rPr lang="fr-FR" b="1" dirty="0" smtClean="0"/>
              <a:t>L’indicateur appelé le déflateur du P.I.B. =</a:t>
            </a:r>
          </a:p>
          <a:p>
            <a:pPr lvl="1">
              <a:buNone/>
            </a:pPr>
            <a:r>
              <a:rPr lang="fr-FR" b="1" dirty="0" smtClean="0"/>
              <a:t>              P.I.B. nominal   * 100</a:t>
            </a:r>
            <a:endParaRPr lang="fr-FR" sz="2400" dirty="0" smtClean="0"/>
          </a:p>
          <a:p>
            <a:pPr>
              <a:buNone/>
            </a:pPr>
            <a:r>
              <a:rPr lang="fr-FR" b="1" dirty="0" smtClean="0"/>
              <a:t>		        </a:t>
            </a:r>
            <a:r>
              <a:rPr lang="fr-FR" sz="2800" b="1" dirty="0" smtClean="0"/>
              <a:t>P.I.B.    réel </a:t>
            </a:r>
            <a:r>
              <a:rPr lang="fr-FR" sz="2000" dirty="0" smtClean="0"/>
              <a:t>(en volume et à prix constants)</a:t>
            </a:r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928794" y="4214818"/>
            <a:ext cx="228601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8639944" y="63376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02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fr-FR" b="1" dirty="0" smtClean="0"/>
              <a:t>Au Maroc, c’est la direction de la statistique rattachée au  H.C.P. (Haut Commissariat au Plan) qui se  charge du calcul :</a:t>
            </a:r>
            <a:endParaRPr lang="fr-FR" sz="2800" dirty="0" smtClean="0"/>
          </a:p>
          <a:p>
            <a:pPr lvl="1"/>
            <a:r>
              <a:rPr lang="fr-FR" b="1" dirty="0" smtClean="0"/>
              <a:t>du calcul mensuel de </a:t>
            </a:r>
            <a:r>
              <a:rPr lang="fr-FR" b="1" dirty="0" smtClean="0">
                <a:solidFill>
                  <a:srgbClr val="FF0000"/>
                </a:solidFill>
              </a:rPr>
              <a:t>l’I.C.V. (indice du cout de la vie): </a:t>
            </a:r>
            <a:r>
              <a:rPr lang="fr-FR" b="1" dirty="0" smtClean="0"/>
              <a:t>il détermine l’évolution des prix de détail dans le temps et dans l’espace (385 articles et 768 variétés de produits et services):</a:t>
            </a:r>
            <a:endParaRPr lang="fr-FR" sz="2400" dirty="0" smtClean="0"/>
          </a:p>
          <a:p>
            <a:pPr lvl="2"/>
            <a:r>
              <a:rPr lang="fr-FR" b="1" dirty="0" smtClean="0"/>
              <a:t>Par groupes: biens et services, loisirs, transport, soins médicaux, équipement ménager… </a:t>
            </a:r>
            <a:endParaRPr lang="fr-FR" sz="2000" dirty="0" smtClean="0"/>
          </a:p>
          <a:p>
            <a:pPr lvl="2"/>
            <a:r>
              <a:rPr lang="fr-FR" b="1" dirty="0" smtClean="0"/>
              <a:t> par villes etc.</a:t>
            </a:r>
            <a:endParaRPr lang="fr-FR" sz="2000" dirty="0" smtClean="0"/>
          </a:p>
          <a:p>
            <a:pPr lvl="1"/>
            <a:r>
              <a:rPr lang="fr-FR" b="1" dirty="0" smtClean="0"/>
              <a:t>De </a:t>
            </a:r>
            <a:r>
              <a:rPr lang="fr-FR" b="1" dirty="0" smtClean="0">
                <a:solidFill>
                  <a:srgbClr val="FF0000"/>
                </a:solidFill>
              </a:rPr>
              <a:t>l’I.P.C. : l’indice des prix à la consommation</a:t>
            </a:r>
          </a:p>
          <a:p>
            <a:pPr lvl="2"/>
            <a:r>
              <a:rPr lang="fr-FR" b="1" dirty="0" smtClean="0"/>
              <a:t>il ne tient pas compte de la variation de la répartition des dépenses  </a:t>
            </a:r>
            <a:endParaRPr lang="fr-FR" sz="2000" dirty="0" smtClean="0"/>
          </a:p>
          <a:p>
            <a:pPr lvl="2"/>
            <a:r>
              <a:rPr lang="fr-FR" b="1" dirty="0" smtClean="0"/>
              <a:t>Il couvre l’ensemble de la population urbaine: pas seulement la population à condition de vie moyenne </a:t>
            </a:r>
            <a:endParaRPr lang="fr-FR" sz="2000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639944" y="63376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03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8639944" y="63376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04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142984"/>
            <a:ext cx="9144000" cy="5143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8639944" y="63376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05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fr-FR" sz="2800" b="1" dirty="0" smtClean="0">
                <a:solidFill>
                  <a:srgbClr val="FF0000"/>
                </a:solidFill>
              </a:rPr>
              <a:t>2 Les causes de l’inflation: </a:t>
            </a:r>
            <a:r>
              <a:rPr lang="fr-FR" sz="2800" dirty="0" smtClean="0">
                <a:solidFill>
                  <a:srgbClr val="FF0000"/>
                </a:solidFill>
              </a:rPr>
              <a:t>Les deux  théories acceptées  </a:t>
            </a:r>
            <a:br>
              <a:rPr lang="fr-FR" sz="2800" dirty="0" smtClean="0">
                <a:solidFill>
                  <a:srgbClr val="FF0000"/>
                </a:solidFill>
              </a:rPr>
            </a:b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2.1 I 'inflation par les couts (inflation liée à l’offre ): 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pPr lvl="1"/>
            <a:r>
              <a:rPr lang="fr-FR" dirty="0" smtClean="0"/>
              <a:t>L’augmentation des prix des matières premières, des composants ;</a:t>
            </a:r>
            <a:endParaRPr lang="fr-FR" sz="2400" dirty="0" smtClean="0"/>
          </a:p>
          <a:p>
            <a:pPr lvl="1"/>
            <a:r>
              <a:rPr lang="fr-FR" dirty="0" smtClean="0"/>
              <a:t>L’augmentation des salaires à l’issue des négociations syndicales, des impôts et taxes …</a:t>
            </a:r>
            <a:endParaRPr lang="fr-FR" sz="2400" dirty="0" smtClean="0"/>
          </a:p>
          <a:p>
            <a:pPr lvl="1"/>
            <a:r>
              <a:rPr lang="fr-FR" b="1" dirty="0" smtClean="0"/>
              <a:t>L’inflation importée</a:t>
            </a:r>
            <a:r>
              <a:rPr lang="fr-FR" dirty="0" smtClean="0"/>
              <a:t>: les matières premières importées coutent plus cher.   </a:t>
            </a:r>
            <a:endParaRPr lang="fr-FR" sz="2400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L’entreprise peut :</a:t>
            </a:r>
            <a:endParaRPr lang="fr-FR" sz="2800" dirty="0" smtClean="0"/>
          </a:p>
          <a:p>
            <a:pPr>
              <a:buNone/>
            </a:pPr>
            <a:r>
              <a:rPr lang="fr-FR" dirty="0" smtClean="0"/>
              <a:t>	   * compenser cela par une augmentation des quantités produites et vendues à la seule condition que l’augmentation soit soutenable: pas d’inflation			*        </a:t>
            </a:r>
            <a:endParaRPr lang="fr-FR" sz="2800" dirty="0" smtClean="0"/>
          </a:p>
          <a:p>
            <a:pPr>
              <a:buNone/>
            </a:pPr>
            <a:r>
              <a:rPr lang="fr-FR" dirty="0" smtClean="0"/>
              <a:t>         * augmenter les prix de vente pour maintenir leur marge </a:t>
            </a:r>
            <a:r>
              <a:rPr lang="fr-FR" dirty="0" smtClean="0">
                <a:sym typeface="Wingdings"/>
              </a:rPr>
              <a:t></a:t>
            </a:r>
            <a:r>
              <a:rPr lang="fr-FR" dirty="0" smtClean="0"/>
              <a:t> inflation </a:t>
            </a:r>
            <a:endParaRPr lang="fr-FR" sz="2800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639944" y="63376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06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lvl="1">
              <a:buNone/>
            </a:pPr>
            <a:r>
              <a:rPr lang="fr-FR" b="1" dirty="0" smtClean="0">
                <a:solidFill>
                  <a:srgbClr val="FF0000"/>
                </a:solidFill>
              </a:rPr>
              <a:t>2.2 L’Inflation liée à la demande</a:t>
            </a:r>
            <a:r>
              <a:rPr lang="fr-FR" dirty="0" smtClean="0"/>
              <a:t>: la demande augmente plus vite que l’offre  (il y a plus d’argent que de biens: cas rencontrés dans les économies en développement.): </a:t>
            </a:r>
            <a:endParaRPr lang="fr-FR" sz="2400" dirty="0" smtClean="0"/>
          </a:p>
          <a:p>
            <a:pPr lvl="1"/>
            <a:r>
              <a:rPr lang="fr-FR" b="1" dirty="0" smtClean="0">
                <a:solidFill>
                  <a:srgbClr val="FF0000"/>
                </a:solidFill>
              </a:rPr>
              <a:t>Augmentation de la masse monétaire ou inflation monétaire</a:t>
            </a:r>
            <a:r>
              <a:rPr lang="fr-FR" dirty="0" smtClean="0"/>
              <a:t>: </a:t>
            </a:r>
            <a:endParaRPr lang="fr-FR" sz="2400" dirty="0" smtClean="0"/>
          </a:p>
          <a:p>
            <a:pPr lvl="2"/>
            <a:r>
              <a:rPr lang="fr-FR" b="1" dirty="0" smtClean="0"/>
              <a:t>la banque centrale (émission) et les banques commerciales et d’affaires (crédits) émettent plus de monnaie que la production réelle</a:t>
            </a:r>
            <a:r>
              <a:rPr lang="fr-FR" dirty="0" smtClean="0"/>
              <a:t>. </a:t>
            </a:r>
            <a:endParaRPr lang="fr-FR" sz="2000" dirty="0" smtClean="0"/>
          </a:p>
          <a:p>
            <a:pPr lvl="0"/>
            <a:r>
              <a:rPr lang="fr-FR" dirty="0" smtClean="0"/>
              <a:t>	            </a:t>
            </a:r>
            <a:r>
              <a:rPr lang="fr-FR" b="1" dirty="0" smtClean="0"/>
              <a:t>M * V = P * Q           </a:t>
            </a:r>
            <a:endParaRPr lang="fr-FR" sz="2800" dirty="0" smtClean="0"/>
          </a:p>
          <a:p>
            <a:pPr lvl="2"/>
            <a:r>
              <a:rPr lang="fr-FR" b="1" dirty="0" smtClean="0"/>
              <a:t>L’inflation budgétaire </a:t>
            </a:r>
            <a:r>
              <a:rPr lang="fr-FR" dirty="0" smtClean="0"/>
              <a:t>: le déficit budgétaire peut être financé par création de monnaie… </a:t>
            </a:r>
            <a:endParaRPr lang="fr-FR" sz="2000" dirty="0" smtClean="0"/>
          </a:p>
          <a:p>
            <a:pPr lvl="1"/>
            <a:r>
              <a:rPr lang="fr-FR" b="1" dirty="0" smtClean="0">
                <a:solidFill>
                  <a:srgbClr val="FF0000"/>
                </a:solidFill>
              </a:rPr>
              <a:t>Dépréciation de la monnaie nationale</a:t>
            </a:r>
            <a:r>
              <a:rPr lang="fr-FR" dirty="0" smtClean="0"/>
              <a:t>: </a:t>
            </a:r>
            <a:endParaRPr lang="fr-FR" sz="2400" dirty="0" smtClean="0"/>
          </a:p>
          <a:p>
            <a:pPr lvl="2"/>
            <a:r>
              <a:rPr lang="fr-FR" b="1" dirty="0" smtClean="0"/>
              <a:t>à l’issue d’une </a:t>
            </a:r>
            <a:r>
              <a:rPr lang="fr-FR" b="1" dirty="0" smtClean="0">
                <a:solidFill>
                  <a:srgbClr val="FF0000"/>
                </a:solidFill>
              </a:rPr>
              <a:t>baisse des taux directeurs </a:t>
            </a:r>
            <a:r>
              <a:rPr lang="fr-FR" b="1" dirty="0" smtClean="0"/>
              <a:t>de la banque centrale </a:t>
            </a:r>
            <a:r>
              <a:rPr lang="fr-FR" dirty="0" smtClean="0"/>
              <a:t>(moins de demande extérieure car moins rémunérateur; et plus de demande des banques commerciales à l’intérieur)  </a:t>
            </a:r>
            <a:endParaRPr lang="fr-FR" sz="2000" dirty="0" smtClean="0"/>
          </a:p>
          <a:p>
            <a:pPr lvl="2"/>
            <a:r>
              <a:rPr lang="fr-FR" dirty="0" smtClean="0"/>
              <a:t>À l’issue d’une </a:t>
            </a:r>
            <a:r>
              <a:rPr lang="fr-FR" b="1" dirty="0" smtClean="0">
                <a:solidFill>
                  <a:srgbClr val="FF0000"/>
                </a:solidFill>
              </a:rPr>
              <a:t>crise de confiance </a:t>
            </a:r>
            <a:r>
              <a:rPr lang="fr-FR" dirty="0" smtClean="0"/>
              <a:t>en une monnaie sur les marchés financiers </a:t>
            </a:r>
            <a:r>
              <a:rPr lang="fr-FR" dirty="0" smtClean="0">
                <a:sym typeface="Wingdings"/>
              </a:rPr>
              <a:t></a:t>
            </a:r>
            <a:r>
              <a:rPr lang="fr-FR" dirty="0" smtClean="0"/>
              <a:t> chute de son cours de change (méfiance envers l’Euro …)  </a:t>
            </a:r>
            <a:endParaRPr lang="fr-FR" sz="2000" dirty="0" smtClean="0"/>
          </a:p>
          <a:p>
            <a:pPr>
              <a:buNone/>
            </a:pPr>
            <a:r>
              <a:rPr lang="fr-FR" dirty="0" smtClean="0"/>
              <a:t>	</a:t>
            </a:r>
            <a:r>
              <a:rPr lang="fr-FR" sz="2600" dirty="0" smtClean="0"/>
              <a:t>Cette dépréciation de la monnaie rend les produits importés plus chers  comme le pétrole par exemple (lutte contre la contrebande…) et encourage les exportateurs… </a:t>
            </a:r>
          </a:p>
          <a:p>
            <a:pPr lvl="1"/>
            <a:r>
              <a:rPr lang="fr-FR" b="1" dirty="0" smtClean="0">
                <a:solidFill>
                  <a:srgbClr val="FF0000"/>
                </a:solidFill>
              </a:rPr>
              <a:t>Emballement  des acteurs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: une rumeur peut surchauffer les marchés  (rumeur d’augmentation du prix du gaz </a:t>
            </a:r>
            <a:r>
              <a:rPr lang="fr-FR" dirty="0" smtClean="0">
                <a:sym typeface="Wingdings"/>
              </a:rPr>
              <a:t></a:t>
            </a:r>
            <a:r>
              <a:rPr lang="fr-FR" dirty="0" smtClean="0"/>
              <a:t> augmentation de la demande des intermédiaires en bonbonnes de gaz en vue de spéculer …) </a:t>
            </a:r>
            <a:endParaRPr lang="fr-FR" dirty="0" smtClean="0"/>
          </a:p>
          <a:p>
            <a:pPr lvl="1"/>
            <a:endParaRPr lang="fr-FR" sz="2400" dirty="0"/>
          </a:p>
          <a:p>
            <a:pPr lvl="1"/>
            <a:r>
              <a:rPr lang="fr-FR" sz="3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3100" dirty="0" smtClean="0">
                <a:solidFill>
                  <a:schemeClr val="tx2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fr-FR" sz="3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Parle-t-on de Dirhams constants ou de Dirhams courants ?</a:t>
            </a:r>
            <a:r>
              <a:rPr lang="fr-FR" sz="3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fr-FR" sz="31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639944" y="63376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07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3 Les 3 formes de l’inflation</a:t>
            </a:r>
            <a:r>
              <a:rPr lang="fr-FR" sz="4000" b="1" dirty="0" smtClean="0">
                <a:solidFill>
                  <a:srgbClr val="FF0000"/>
                </a:solidFill>
              </a:rPr>
              <a:t/>
            </a:r>
            <a:br>
              <a:rPr lang="fr-FR" sz="4000" b="1" dirty="0" smtClean="0">
                <a:solidFill>
                  <a:srgbClr val="FF0000"/>
                </a:solidFill>
              </a:rPr>
            </a:b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r-FR" b="1" dirty="0" smtClean="0">
                <a:solidFill>
                  <a:srgbClr val="FF0000"/>
                </a:solidFill>
              </a:rPr>
              <a:t>L’inflation latente </a:t>
            </a:r>
            <a:r>
              <a:rPr lang="fr-FR" dirty="0" smtClean="0"/>
              <a:t>(dite aussi déguisée, </a:t>
            </a:r>
            <a:r>
              <a:rPr lang="fr-FR" dirty="0" smtClean="0"/>
              <a:t>faible, rampante </a:t>
            </a:r>
            <a:r>
              <a:rPr lang="fr-FR" dirty="0" smtClean="0"/>
              <a:t>ou contenue): c’est une augmentation momentanée (non durable) des prix (</a:t>
            </a:r>
            <a:r>
              <a:rPr lang="fr-FR" dirty="0" smtClean="0">
                <a:solidFill>
                  <a:srgbClr val="FF0000"/>
                </a:solidFill>
              </a:rPr>
              <a:t>jusqu’à </a:t>
            </a:r>
            <a:r>
              <a:rPr lang="fr-FR" dirty="0" smtClean="0">
                <a:solidFill>
                  <a:srgbClr val="FF0000"/>
                </a:solidFill>
              </a:rPr>
              <a:t>2 ou 3%</a:t>
            </a:r>
            <a:r>
              <a:rPr lang="fr-FR" dirty="0" smtClean="0"/>
              <a:t>) </a:t>
            </a:r>
            <a:r>
              <a:rPr lang="fr-FR" dirty="0" smtClean="0"/>
              <a:t>qui peut être liée à:</a:t>
            </a:r>
            <a:endParaRPr lang="fr-FR" sz="2800" dirty="0" smtClean="0"/>
          </a:p>
          <a:p>
            <a:pPr lvl="1"/>
            <a:r>
              <a:rPr lang="fr-FR" dirty="0" smtClean="0"/>
              <a:t>une spéculation:  </a:t>
            </a:r>
            <a:endParaRPr lang="fr-FR" sz="2400" dirty="0" smtClean="0"/>
          </a:p>
          <a:p>
            <a:pPr lvl="1"/>
            <a:r>
              <a:rPr lang="fr-FR" dirty="0" smtClean="0"/>
              <a:t>une rumeur: une rumeur de la montée des prix d’un produit dans un avenir proche peut entrainer une augmentation de la demande intermédiaire des distributeurs auprès de la société de P°… </a:t>
            </a:r>
            <a:endParaRPr lang="fr-FR" sz="2400" dirty="0" smtClean="0"/>
          </a:p>
          <a:p>
            <a:pPr lvl="1"/>
            <a:r>
              <a:rPr lang="fr-FR" dirty="0" smtClean="0"/>
              <a:t>Une saisonnalité de l’activité: cas du tourisme;</a:t>
            </a:r>
            <a:endParaRPr lang="fr-FR" sz="2400" dirty="0" smtClean="0"/>
          </a:p>
          <a:p>
            <a:pPr lvl="1"/>
            <a:r>
              <a:rPr lang="fr-FR" dirty="0" smtClean="0"/>
              <a:t>Une circonstance: les jours de fête, une subite pénurie due à des raisons climatiques…</a:t>
            </a:r>
            <a:endParaRPr lang="fr-FR" sz="2400" dirty="0" smtClean="0"/>
          </a:p>
          <a:p>
            <a:pPr lvl="0"/>
            <a:r>
              <a:rPr lang="fr-FR" b="1" dirty="0" smtClean="0">
                <a:solidFill>
                  <a:srgbClr val="FF0000"/>
                </a:solidFill>
              </a:rPr>
              <a:t>L’inflation </a:t>
            </a:r>
            <a:r>
              <a:rPr lang="fr-FR" b="1" dirty="0" smtClean="0">
                <a:solidFill>
                  <a:srgbClr val="FF0000"/>
                </a:solidFill>
              </a:rPr>
              <a:t>forte ou ouverte</a:t>
            </a:r>
            <a:r>
              <a:rPr lang="fr-FR" dirty="0" smtClean="0"/>
              <a:t>: c’est une inflation durable entre </a:t>
            </a:r>
            <a:r>
              <a:rPr lang="fr-FR" dirty="0" smtClean="0"/>
              <a:t>3 </a:t>
            </a:r>
            <a:r>
              <a:rPr lang="fr-FR" dirty="0" smtClean="0"/>
              <a:t>et 10 % qui trouvent son origine dans des anticipations à la hausse, des spéculations…</a:t>
            </a:r>
            <a:endParaRPr lang="fr-FR" sz="2800" dirty="0" smtClean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639944" y="63376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08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963</Words>
  <Application>Microsoft Office PowerPoint</Application>
  <PresentationFormat>Affichage à l'écran (4:3)</PresentationFormat>
  <Paragraphs>86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Thème Office</vt:lpstr>
      <vt:lpstr>Chapitre 3 L’inflation </vt:lpstr>
      <vt:lpstr>Présentation PowerPoint</vt:lpstr>
      <vt:lpstr>1 La mesure de l’inflation : </vt:lpstr>
      <vt:lpstr>Présentation PowerPoint</vt:lpstr>
      <vt:lpstr>Présentation PowerPoint</vt:lpstr>
      <vt:lpstr>Présentation PowerPoint</vt:lpstr>
      <vt:lpstr>2 Les causes de l’inflation: Les deux  théories acceptées   </vt:lpstr>
      <vt:lpstr>Présentation PowerPoint</vt:lpstr>
      <vt:lpstr>3 Les 3 formes de l’inflation </vt:lpstr>
      <vt:lpstr>Présentation PowerPoint</vt:lpstr>
      <vt:lpstr>Les termes généralement associés à l’inflation :  </vt:lpstr>
      <vt:lpstr>4 Réflexion sur l’inflation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2 L’inflation </dc:title>
  <dc:creator>pc</dc:creator>
  <cp:lastModifiedBy>HP</cp:lastModifiedBy>
  <cp:revision>15</cp:revision>
  <dcterms:created xsi:type="dcterms:W3CDTF">2019-11-04T10:55:59Z</dcterms:created>
  <dcterms:modified xsi:type="dcterms:W3CDTF">2021-01-04T11:01:46Z</dcterms:modified>
</cp:coreProperties>
</file>