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7" r:id="rId5"/>
    <p:sldId id="268" r:id="rId6"/>
    <p:sldId id="269" r:id="rId7"/>
    <p:sldId id="270" r:id="rId8"/>
    <p:sldId id="271" r:id="rId9"/>
    <p:sldId id="273" r:id="rId10"/>
    <p:sldId id="287" r:id="rId11"/>
    <p:sldId id="278" r:id="rId12"/>
    <p:sldId id="280" r:id="rId13"/>
    <p:sldId id="281" r:id="rId14"/>
    <p:sldId id="282" r:id="rId15"/>
    <p:sldId id="276" r:id="rId16"/>
    <p:sldId id="288" r:id="rId17"/>
    <p:sldId id="284" r:id="rId18"/>
    <p:sldId id="285" r:id="rId19"/>
    <p:sldId id="289"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60"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a:ea typeface="Times New Roman"/>
                <a:cs typeface="Times New Roman"/>
              </a:rPr>
              <a:t>Chapitre 1 la croissance économique</a:t>
            </a:r>
            <a:r>
              <a:rPr lang="fr-FR" dirty="0" smtClean="0">
                <a:solidFill>
                  <a:srgbClr val="FF0000"/>
                </a:solidFill>
                <a:ea typeface="Times New Roman"/>
                <a:cs typeface="Times New Roman"/>
              </a:rPr>
              <a:t/>
            </a:r>
            <a:br>
              <a:rPr lang="fr-FR" dirty="0" smtClean="0">
                <a:solidFill>
                  <a:srgbClr val="FF0000"/>
                </a:solidFill>
                <a:ea typeface="Times New Roman"/>
                <a:cs typeface="Times New Roman"/>
              </a:rPr>
            </a:b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lnSpc>
                <a:spcPct val="115000"/>
              </a:lnSpc>
              <a:spcAft>
                <a:spcPts val="1000"/>
              </a:spcAft>
            </a:pPr>
            <a:r>
              <a:rPr lang="fr-FR" b="1" dirty="0" smtClean="0">
                <a:latin typeface="Times New Roman"/>
                <a:ea typeface="Times New Roman"/>
                <a:cs typeface="Times New Roman"/>
              </a:rPr>
              <a:t>Jadis, la croissance économique était définie comme une augmentation durant une longue  période de la production globale réelle (en volume et en prix constants par rapport à une année de base; et non pas en prix du marché comme pour le calcul du P.I.B. nominal)</a:t>
            </a:r>
            <a:endParaRPr lang="fr-FR" dirty="0" smtClean="0">
              <a:latin typeface="Times New Roman"/>
              <a:ea typeface="Times New Roman"/>
              <a:cs typeface="Times New Roman"/>
            </a:endParaRPr>
          </a:p>
          <a:p>
            <a:pPr algn="just">
              <a:lnSpc>
                <a:spcPct val="115000"/>
              </a:lnSpc>
              <a:spcAft>
                <a:spcPts val="1000"/>
              </a:spcAft>
            </a:pPr>
            <a:r>
              <a:rPr lang="fr-FR" b="1" dirty="0" smtClean="0">
                <a:latin typeface="Times New Roman"/>
                <a:ea typeface="Times New Roman"/>
                <a:cs typeface="Times New Roman"/>
              </a:rPr>
              <a:t>En  somme, la croissance serait l’augmentation du P.I.B avec des changements structurels. </a:t>
            </a:r>
            <a:endParaRPr lang="fr-FR" dirty="0" smtClean="0">
              <a:ea typeface="Times New Roman"/>
              <a:cs typeface="Times New Roman"/>
            </a:endParaRPr>
          </a:p>
          <a:p>
            <a:endParaRPr lang="fr-FR" dirty="0"/>
          </a:p>
        </p:txBody>
      </p:sp>
      <p:sp>
        <p:nvSpPr>
          <p:cNvPr id="4" name="ZoneTexte 3"/>
          <p:cNvSpPr txBox="1"/>
          <p:nvPr/>
        </p:nvSpPr>
        <p:spPr>
          <a:xfrm>
            <a:off x="8532540" y="6488668"/>
            <a:ext cx="576064" cy="369332"/>
          </a:xfrm>
          <a:prstGeom prst="rect">
            <a:avLst/>
          </a:prstGeom>
          <a:noFill/>
        </p:spPr>
        <p:txBody>
          <a:bodyPr wrap="square" rtlCol="0">
            <a:spAutoFit/>
          </a:bodyPr>
          <a:lstStyle/>
          <a:p>
            <a:r>
              <a:rPr lang="fr-FR" dirty="0" smtClean="0"/>
              <a:t>01</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 name="Image 4"/>
          <p:cNvPicPr>
            <a:picLocks noChangeAspect="1"/>
          </p:cNvPicPr>
          <p:nvPr/>
        </p:nvPicPr>
        <p:blipFill>
          <a:blip r:embed="rId2"/>
          <a:stretch>
            <a:fillRect/>
          </a:stretch>
        </p:blipFill>
        <p:spPr>
          <a:xfrm>
            <a:off x="0" y="476673"/>
            <a:ext cx="9705418" cy="6366098"/>
          </a:xfrm>
          <a:prstGeom prst="rect">
            <a:avLst/>
          </a:prstGeom>
        </p:spPr>
      </p:pic>
      <p:sp>
        <p:nvSpPr>
          <p:cNvPr id="4" name="Rectangle 3"/>
          <p:cNvSpPr/>
          <p:nvPr/>
        </p:nvSpPr>
        <p:spPr>
          <a:xfrm>
            <a:off x="8686800" y="6473439"/>
            <a:ext cx="418704" cy="369332"/>
          </a:xfrm>
          <a:prstGeom prst="rect">
            <a:avLst/>
          </a:prstGeom>
        </p:spPr>
        <p:txBody>
          <a:bodyPr wrap="none">
            <a:spAutoFit/>
          </a:bodyPr>
          <a:lstStyle/>
          <a:p>
            <a:r>
              <a:rPr lang="fr-FR" dirty="0" smtClean="0"/>
              <a:t>10</a:t>
            </a:r>
            <a:endParaRPr lang="fr-FR" dirty="0"/>
          </a:p>
        </p:txBody>
      </p:sp>
    </p:spTree>
    <p:extLst>
      <p:ext uri="{BB962C8B-B14F-4D97-AF65-F5344CB8AC3E}">
        <p14:creationId xmlns:p14="http://schemas.microsoft.com/office/powerpoint/2010/main" val="748911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1520" y="322154"/>
            <a:ext cx="8229600" cy="1143000"/>
          </a:xfrm>
        </p:spPr>
        <p:txBody>
          <a:bodyPr>
            <a:normAutofit/>
          </a:bodyPr>
          <a:lstStyle/>
          <a:p>
            <a:r>
              <a:rPr lang="fr-FR" sz="2400" b="1" dirty="0" smtClean="0">
                <a:solidFill>
                  <a:srgbClr val="FF0000"/>
                </a:solidFill>
              </a:rPr>
              <a:t>2.2 Le courant </a:t>
            </a:r>
            <a:r>
              <a:rPr lang="fr-FR" sz="2400" b="1" dirty="0" err="1" smtClean="0">
                <a:solidFill>
                  <a:srgbClr val="FF0000"/>
                </a:solidFill>
              </a:rPr>
              <a:t>post-keynesien</a:t>
            </a:r>
            <a:r>
              <a:rPr lang="fr-FR" sz="2400" b="1" dirty="0" smtClean="0">
                <a:solidFill>
                  <a:srgbClr val="FF0000"/>
                </a:solidFill>
              </a:rPr>
              <a:t>:  </a:t>
            </a:r>
            <a:r>
              <a:rPr lang="fr-FR" sz="2400" b="1" dirty="0" err="1" smtClean="0">
                <a:solidFill>
                  <a:srgbClr val="FF0000"/>
                </a:solidFill>
              </a:rPr>
              <a:t>Harrod</a:t>
            </a:r>
            <a:r>
              <a:rPr lang="fr-FR" sz="2400" b="1" dirty="0" smtClean="0">
                <a:solidFill>
                  <a:srgbClr val="FF0000"/>
                </a:solidFill>
              </a:rPr>
              <a:t> et Domar</a:t>
            </a:r>
            <a:br>
              <a:rPr lang="fr-FR" sz="2400" b="1" dirty="0" smtClean="0">
                <a:solidFill>
                  <a:srgbClr val="FF0000"/>
                </a:solidFill>
              </a:rPr>
            </a:br>
            <a:r>
              <a:rPr lang="fr-FR" sz="2000" dirty="0" smtClean="0"/>
              <a:t>1</a:t>
            </a:r>
            <a:r>
              <a:rPr lang="fr-FR" sz="2000" baseline="30000" dirty="0" smtClean="0"/>
              <a:t>er</a:t>
            </a:r>
            <a:r>
              <a:rPr lang="fr-FR" sz="2000" dirty="0" smtClean="0"/>
              <a:t> modèle </a:t>
            </a:r>
            <a:r>
              <a:rPr lang="fr-FR" sz="2000" dirty="0"/>
              <a:t>économique formalisé de la croissance. </a:t>
            </a:r>
            <a:r>
              <a:rPr lang="fr-FR" sz="2000" dirty="0" smtClean="0"/>
              <a:t> </a:t>
            </a:r>
            <a:endParaRPr lang="fr-FR" sz="2400" dirty="0">
              <a:solidFill>
                <a:srgbClr val="FF0000"/>
              </a:solidFill>
            </a:endParaRPr>
          </a:p>
        </p:txBody>
      </p:sp>
      <p:sp>
        <p:nvSpPr>
          <p:cNvPr id="4" name="Rectangle 3"/>
          <p:cNvSpPr/>
          <p:nvPr/>
        </p:nvSpPr>
        <p:spPr>
          <a:xfrm>
            <a:off x="8686800" y="6473439"/>
            <a:ext cx="418704" cy="369332"/>
          </a:xfrm>
          <a:prstGeom prst="rect">
            <a:avLst/>
          </a:prstGeom>
        </p:spPr>
        <p:txBody>
          <a:bodyPr wrap="none">
            <a:spAutoFit/>
          </a:bodyPr>
          <a:lstStyle/>
          <a:p>
            <a:r>
              <a:rPr lang="fr-FR" dirty="0" smtClean="0"/>
              <a:t>11</a:t>
            </a:r>
            <a:endParaRPr lang="fr-FR" dirty="0"/>
          </a:p>
        </p:txBody>
      </p:sp>
      <p:sp>
        <p:nvSpPr>
          <p:cNvPr id="5" name="Espace réservé du contenu 2"/>
          <p:cNvSpPr>
            <a:spLocks noGrp="1"/>
          </p:cNvSpPr>
          <p:nvPr>
            <p:ph idx="1"/>
          </p:nvPr>
        </p:nvSpPr>
        <p:spPr>
          <a:xfrm>
            <a:off x="451520" y="1700808"/>
            <a:ext cx="8229600" cy="5348695"/>
          </a:xfrm>
        </p:spPr>
        <p:txBody>
          <a:bodyPr>
            <a:normAutofit fontScale="85000" lnSpcReduction="20000"/>
          </a:bodyPr>
          <a:lstStyle/>
          <a:p>
            <a:r>
              <a:rPr lang="fr-FR" sz="2400" b="1" dirty="0">
                <a:solidFill>
                  <a:srgbClr val="0070C0"/>
                </a:solidFill>
              </a:rPr>
              <a:t>1. il y a un déséquilibre de la croissance</a:t>
            </a:r>
            <a:r>
              <a:rPr lang="fr-FR" sz="2400" dirty="0"/>
              <a:t>. </a:t>
            </a:r>
            <a:r>
              <a:rPr lang="fr-FR" sz="2400" b="1" dirty="0"/>
              <a:t>L’investissement</a:t>
            </a:r>
            <a:r>
              <a:rPr lang="fr-FR" sz="2400" dirty="0"/>
              <a:t> fait partie à la fois:</a:t>
            </a:r>
          </a:p>
          <a:p>
            <a:pPr lvl="1"/>
            <a:r>
              <a:rPr lang="fr-FR" sz="2000" dirty="0"/>
              <a:t>de la </a:t>
            </a:r>
            <a:r>
              <a:rPr lang="fr-FR" sz="2000" b="1" dirty="0"/>
              <a:t>demande</a:t>
            </a:r>
            <a:r>
              <a:rPr lang="fr-FR" sz="2000" dirty="0"/>
              <a:t> (achat de machines, mat 1eres… du producteur  et aussi des revenus  des nouveaux emplois)= (</a:t>
            </a:r>
            <a:r>
              <a:rPr lang="fr-FR" sz="2000" dirty="0">
                <a:sym typeface="Wingdings" pitchFamily="2" charset="2"/>
              </a:rPr>
              <a:t> </a:t>
            </a:r>
            <a:r>
              <a:rPr lang="fr-FR" sz="2000" b="1" dirty="0">
                <a:solidFill>
                  <a:srgbClr val="FF0000"/>
                </a:solidFill>
              </a:rPr>
              <a:t>effet revenu à C.T. de l’investissement avec son effet multiplicateur selon Domar</a:t>
            </a:r>
            <a:r>
              <a:rPr lang="fr-FR" sz="2000" dirty="0"/>
              <a:t>). </a:t>
            </a:r>
          </a:p>
          <a:p>
            <a:pPr lvl="1"/>
            <a:r>
              <a:rPr lang="fr-FR" sz="2000" dirty="0"/>
              <a:t>de </a:t>
            </a:r>
            <a:r>
              <a:rPr lang="fr-FR" sz="2000" b="1" dirty="0"/>
              <a:t>l’offre</a:t>
            </a:r>
            <a:r>
              <a:rPr lang="fr-FR" sz="2000" dirty="0"/>
              <a:t> (plus de P°)= (</a:t>
            </a:r>
            <a:r>
              <a:rPr lang="fr-FR" sz="2000" dirty="0">
                <a:sym typeface="Wingdings" pitchFamily="2" charset="2"/>
              </a:rPr>
              <a:t></a:t>
            </a:r>
            <a:r>
              <a:rPr lang="fr-FR" sz="2000" b="1" dirty="0">
                <a:solidFill>
                  <a:srgbClr val="FF0000"/>
                </a:solidFill>
              </a:rPr>
              <a:t>effet capacité</a:t>
            </a:r>
            <a:r>
              <a:rPr lang="fr-FR" sz="2000" dirty="0"/>
              <a:t>)  . </a:t>
            </a:r>
          </a:p>
          <a:p>
            <a:r>
              <a:rPr lang="fr-FR" dirty="0" smtClean="0"/>
              <a:t>Or, idéalement, pour avoir une croissance,  il faut que l’augmentation de l’offre aille de pair avec l’augmentation  de la demande. Dans la réalité, il y a toujours un </a:t>
            </a:r>
            <a:r>
              <a:rPr lang="fr-FR" b="1" dirty="0" smtClean="0"/>
              <a:t>déséquilibre</a:t>
            </a:r>
            <a:r>
              <a:rPr lang="fr-FR" dirty="0" smtClean="0"/>
              <a:t> et donc une </a:t>
            </a:r>
            <a:r>
              <a:rPr lang="fr-FR" b="1" dirty="0" smtClean="0"/>
              <a:t>instabilité de la croissance </a:t>
            </a:r>
            <a:r>
              <a:rPr lang="fr-FR" dirty="0" smtClean="0"/>
              <a:t>: deux cas se présentent  pour l’effet de l’investissement:</a:t>
            </a:r>
            <a:endParaRPr lang="fr-FR" sz="2800" dirty="0" smtClean="0"/>
          </a:p>
          <a:p>
            <a:pPr lvl="1"/>
            <a:r>
              <a:rPr lang="fr-FR" dirty="0" smtClean="0"/>
              <a:t>Si la demande dépasse l’offre: il y a risque d’inflation </a:t>
            </a:r>
            <a:endParaRPr lang="fr-FR" sz="2400" dirty="0" smtClean="0"/>
          </a:p>
          <a:p>
            <a:pPr lvl="1"/>
            <a:r>
              <a:rPr lang="fr-FR" dirty="0" smtClean="0"/>
              <a:t>Si l’offre dépasse la demande: l’économie en surproduction et on s’éloigne du plein emploi avec un risque de déflation ;</a:t>
            </a:r>
            <a:endParaRPr lang="fr-FR" sz="2400"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8686800" y="6473439"/>
            <a:ext cx="418704" cy="369332"/>
          </a:xfrm>
          <a:prstGeom prst="rect">
            <a:avLst/>
          </a:prstGeom>
        </p:spPr>
        <p:txBody>
          <a:bodyPr wrap="none">
            <a:spAutoFit/>
          </a:bodyPr>
          <a:lstStyle/>
          <a:p>
            <a:r>
              <a:rPr lang="fr-FR" dirty="0" smtClean="0"/>
              <a:t>12</a:t>
            </a:r>
            <a:endParaRPr lang="fr-FR" dirty="0"/>
          </a:p>
        </p:txBody>
      </p:sp>
      <p:sp>
        <p:nvSpPr>
          <p:cNvPr id="6" name="Espace réservé du contenu 2"/>
          <p:cNvSpPr>
            <a:spLocks noGrp="1"/>
          </p:cNvSpPr>
          <p:nvPr>
            <p:ph idx="1"/>
          </p:nvPr>
        </p:nvSpPr>
        <p:spPr/>
        <p:txBody>
          <a:bodyPr/>
          <a:lstStyle/>
          <a:p>
            <a:r>
              <a:rPr lang="fr-FR" sz="1800" b="1" dirty="0">
                <a:solidFill>
                  <a:srgbClr val="0070C0"/>
                </a:solidFill>
              </a:rPr>
              <a:t>2 . Les déséquilibres peuvent être cumulatifs: </a:t>
            </a:r>
          </a:p>
          <a:p>
            <a:pPr lvl="1"/>
            <a:r>
              <a:rPr lang="fr-FR" sz="1800" dirty="0"/>
              <a:t>Demande &gt; offre: </a:t>
            </a:r>
            <a:r>
              <a:rPr lang="fr-FR" sz="1800" dirty="0" smtClean="0"/>
              <a:t>l’augmentation de </a:t>
            </a:r>
            <a:r>
              <a:rPr lang="fr-FR" sz="1800" dirty="0"/>
              <a:t>la capacité de </a:t>
            </a:r>
            <a:r>
              <a:rPr lang="fr-FR" sz="1800" dirty="0" smtClean="0"/>
              <a:t>Production en </a:t>
            </a:r>
            <a:r>
              <a:rPr lang="fr-FR" sz="1800" dirty="0"/>
              <a:t>vue de répondre à cette demande va demander un investissement supplémentaire et donc une demande supplémentaire (mat 1ères, matériel, terre, local…) .  La demande risque de s’aggraver et d’alimenter la tension inflationniste.</a:t>
            </a:r>
          </a:p>
          <a:p>
            <a:pPr lvl="1"/>
            <a:r>
              <a:rPr lang="fr-FR" sz="1800" dirty="0"/>
              <a:t>Offre &gt; demande: L’investissement risque d’être réduit  et donc la demande (déjà inferieure) risque de chuter encore plus. </a:t>
            </a:r>
          </a:p>
          <a:p>
            <a:r>
              <a:rPr lang="fr-FR" sz="1800" dirty="0">
                <a:sym typeface="Wingdings" pitchFamily="2" charset="2"/>
              </a:rPr>
              <a:t> pour éviter l’amplification du déséquilibre , et vu l’instabilité de la croissance, </a:t>
            </a:r>
            <a:r>
              <a:rPr lang="fr-FR" sz="1800" b="1" dirty="0">
                <a:sym typeface="Wingdings" pitchFamily="2" charset="2"/>
              </a:rPr>
              <a:t>les 2 économistes préconisent l’intervention de l’Etat</a:t>
            </a:r>
            <a:r>
              <a:rPr lang="fr-FR" sz="1800" dirty="0">
                <a:sym typeface="Wingdings" pitchFamily="2" charset="2"/>
              </a:rPr>
              <a:t>  pour assurer l’équilibre de la croissance à long terme (</a:t>
            </a:r>
            <a:r>
              <a:rPr lang="fr-FR" sz="1800" dirty="0">
                <a:solidFill>
                  <a:srgbClr val="FF0000"/>
                </a:solidFill>
                <a:sym typeface="Wingdings" pitchFamily="2" charset="2"/>
              </a:rPr>
              <a:t>Keynes l’avait préconise pour le court terme</a:t>
            </a:r>
            <a:r>
              <a:rPr lang="fr-FR" sz="1800" dirty="0">
                <a:sym typeface="Wingdings" pitchFamily="2" charset="2"/>
              </a:rPr>
              <a:t>).  </a:t>
            </a:r>
            <a:r>
              <a:rPr lang="fr-FR" sz="1800" b="1" dirty="0">
                <a:sym typeface="Wingdings" pitchFamily="2" charset="2"/>
              </a:rPr>
              <a:t>La politique conjoncturelle de l’Etat va assurer l’ équilibre de la demande globale avec l’offre globale.    </a:t>
            </a:r>
            <a:endParaRPr lang="fr-FR" sz="1800" b="1"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FF0000"/>
                </a:solidFill>
              </a:rPr>
              <a:t>2.3 Le courant néoclassique: Robert Solow</a:t>
            </a:r>
            <a:r>
              <a:rPr lang="fr-FR" sz="3200" dirty="0" smtClean="0">
                <a:solidFill>
                  <a:srgbClr val="FF0000"/>
                </a:solidFill>
              </a:rPr>
              <a:t/>
            </a:r>
            <a:br>
              <a:rPr lang="fr-FR" sz="3200" dirty="0" smtClean="0">
                <a:solidFill>
                  <a:srgbClr val="FF0000"/>
                </a:solidFill>
              </a:rPr>
            </a:br>
            <a:endParaRPr lang="fr-FR" sz="3200" dirty="0">
              <a:solidFill>
                <a:srgbClr val="FF0000"/>
              </a:solidFill>
            </a:endParaRPr>
          </a:p>
        </p:txBody>
      </p:sp>
      <p:sp>
        <p:nvSpPr>
          <p:cNvPr id="3" name="Espace réservé du contenu 2"/>
          <p:cNvSpPr>
            <a:spLocks noGrp="1"/>
          </p:cNvSpPr>
          <p:nvPr>
            <p:ph idx="1"/>
          </p:nvPr>
        </p:nvSpPr>
        <p:spPr/>
        <p:txBody>
          <a:bodyPr/>
          <a:lstStyle/>
          <a:p>
            <a:endParaRPr lang="fr-FR" dirty="0"/>
          </a:p>
        </p:txBody>
      </p:sp>
      <p:pic>
        <p:nvPicPr>
          <p:cNvPr id="4" name="Image 3"/>
          <p:cNvPicPr/>
          <p:nvPr/>
        </p:nvPicPr>
        <p:blipFill>
          <a:blip r:embed="rId2"/>
          <a:srcRect/>
          <a:stretch>
            <a:fillRect/>
          </a:stretch>
        </p:blipFill>
        <p:spPr bwMode="auto">
          <a:xfrm>
            <a:off x="285720" y="1142984"/>
            <a:ext cx="8215370" cy="5072098"/>
          </a:xfrm>
          <a:prstGeom prst="rect">
            <a:avLst/>
          </a:prstGeom>
          <a:noFill/>
          <a:ln w="28575">
            <a:solidFill>
              <a:srgbClr val="FFC000"/>
            </a:solidFill>
            <a:miter lim="800000"/>
            <a:headEnd/>
            <a:tailEnd/>
          </a:ln>
          <a:effectLst/>
        </p:spPr>
      </p:pic>
      <p:sp>
        <p:nvSpPr>
          <p:cNvPr id="5" name="Rectangle 4"/>
          <p:cNvSpPr/>
          <p:nvPr/>
        </p:nvSpPr>
        <p:spPr>
          <a:xfrm>
            <a:off x="8686800" y="6473439"/>
            <a:ext cx="418704" cy="369332"/>
          </a:xfrm>
          <a:prstGeom prst="rect">
            <a:avLst/>
          </a:prstGeom>
        </p:spPr>
        <p:txBody>
          <a:bodyPr wrap="none">
            <a:spAutoFit/>
          </a:bodyPr>
          <a:lstStyle/>
          <a:p>
            <a:r>
              <a:rPr lang="fr-FR" dirty="0" smtClean="0"/>
              <a:t>13</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856984" cy="6552728"/>
          </a:xfrm>
        </p:spPr>
        <p:txBody>
          <a:bodyPr>
            <a:normAutofit/>
          </a:bodyPr>
          <a:lstStyle/>
          <a:p>
            <a:r>
              <a:rPr lang="fr-FR" sz="2000" dirty="0" smtClean="0"/>
              <a:t>En 1956, </a:t>
            </a:r>
            <a:r>
              <a:rPr lang="fr-FR" sz="2000" b="1" dirty="0" smtClean="0"/>
              <a:t>Solow élabore le 1</a:t>
            </a:r>
            <a:r>
              <a:rPr lang="fr-FR" sz="2000" b="1" baseline="30000" dirty="0" smtClean="0"/>
              <a:t>er</a:t>
            </a:r>
            <a:r>
              <a:rPr lang="fr-FR" sz="2000" b="1" dirty="0" smtClean="0"/>
              <a:t> modèle néoclassique de la croissance à long terme.</a:t>
            </a:r>
            <a:r>
              <a:rPr lang="fr-FR" sz="2000" dirty="0" smtClean="0"/>
              <a:t> </a:t>
            </a:r>
            <a:r>
              <a:rPr lang="fr-FR" sz="2000" b="1" dirty="0" smtClean="0"/>
              <a:t>La production </a:t>
            </a:r>
            <a:r>
              <a:rPr lang="fr-FR" sz="2000" b="1" dirty="0" smtClean="0">
                <a:sym typeface="Wingdings" panose="05000000000000000000" pitchFamily="2" charset="2"/>
              </a:rPr>
              <a:t> </a:t>
            </a:r>
            <a:r>
              <a:rPr lang="fr-FR" sz="2000" b="1" dirty="0" smtClean="0"/>
              <a:t>l’implication de 2 facteurs:</a:t>
            </a:r>
            <a:endParaRPr lang="fr-FR" sz="2000" dirty="0" smtClean="0"/>
          </a:p>
          <a:p>
            <a:pPr lvl="2"/>
            <a:r>
              <a:rPr lang="fr-FR" sz="2000" b="1" dirty="0" smtClean="0"/>
              <a:t>d’une part  le travail et le capital </a:t>
            </a:r>
            <a:r>
              <a:rPr lang="fr-FR" sz="2000" dirty="0" smtClean="0"/>
              <a:t>(issu de l’épargne donc plus l’épargne augmente. et plus l’investissement augmente aussi.) ;</a:t>
            </a:r>
          </a:p>
          <a:p>
            <a:pPr lvl="2"/>
            <a:r>
              <a:rPr lang="fr-FR" sz="2000" b="1" dirty="0" smtClean="0"/>
              <a:t>et  d’autre part, le facteur progrès technique (pour expliquer la croissance à L.T. et une plus grande production).</a:t>
            </a:r>
            <a:endParaRPr lang="fr-FR" sz="2000" dirty="0" smtClean="0"/>
          </a:p>
          <a:p>
            <a:r>
              <a:rPr lang="fr-FR" sz="2000" dirty="0" smtClean="0">
                <a:sym typeface="Wingdings" panose="05000000000000000000" pitchFamily="2" charset="2"/>
              </a:rPr>
              <a:t> </a:t>
            </a:r>
            <a:r>
              <a:rPr lang="fr-FR" sz="2000" b="1" dirty="0" smtClean="0"/>
              <a:t>l’hypothèse de la décroissance des productivités marginales</a:t>
            </a:r>
            <a:r>
              <a:rPr lang="fr-FR" sz="2000" dirty="0" smtClean="0"/>
              <a:t> </a:t>
            </a:r>
          </a:p>
          <a:p>
            <a:r>
              <a:rPr lang="fr-FR" sz="2000" dirty="0" smtClean="0"/>
              <a:t>La seule solution selon Solow est  le progrès technique qui permet d’augmenter la productivité et de retarder l’atteinte de l’état stationnaire. </a:t>
            </a:r>
          </a:p>
          <a:p>
            <a:pPr marL="0" indent="0">
              <a:buNone/>
            </a:pPr>
            <a:endParaRPr lang="fr-FR" sz="2000" b="1" dirty="0"/>
          </a:p>
          <a:p>
            <a:pPr marL="0" indent="0">
              <a:buNone/>
            </a:pPr>
            <a:r>
              <a:rPr lang="fr-FR" sz="2000" b="1" dirty="0" smtClean="0">
                <a:solidFill>
                  <a:srgbClr val="FF0000"/>
                </a:solidFill>
              </a:rPr>
              <a:t>Les </a:t>
            </a:r>
            <a:r>
              <a:rPr lang="fr-FR" sz="2000" b="1" dirty="0">
                <a:solidFill>
                  <a:srgbClr val="FF0000"/>
                </a:solidFill>
              </a:rPr>
              <a:t>critiques du </a:t>
            </a:r>
            <a:r>
              <a:rPr lang="fr-FR" sz="2000" b="1" dirty="0" smtClean="0">
                <a:solidFill>
                  <a:srgbClr val="FF0000"/>
                </a:solidFill>
              </a:rPr>
              <a:t>modèle de Solow</a:t>
            </a:r>
            <a:r>
              <a:rPr lang="fr-FR" sz="2000" b="1" dirty="0" smtClean="0"/>
              <a:t>: </a:t>
            </a:r>
            <a:r>
              <a:rPr lang="fr-FR" sz="2000" dirty="0" smtClean="0"/>
              <a:t> </a:t>
            </a:r>
            <a:r>
              <a:rPr lang="fr-FR" sz="2000" dirty="0"/>
              <a:t>il pose comme hypothèse </a:t>
            </a:r>
            <a:r>
              <a:rPr lang="fr-FR" sz="2000" b="1" dirty="0"/>
              <a:t>que la croissance </a:t>
            </a:r>
            <a:r>
              <a:rPr lang="fr-FR" sz="2000" dirty="0"/>
              <a:t>:</a:t>
            </a:r>
            <a:r>
              <a:rPr lang="fr-FR" sz="2000" b="1" dirty="0"/>
              <a:t> </a:t>
            </a:r>
            <a:endParaRPr lang="fr-FR" sz="2000" dirty="0"/>
          </a:p>
          <a:p>
            <a:pPr lvl="0"/>
            <a:r>
              <a:rPr lang="fr-FR" sz="2000" b="1" dirty="0"/>
              <a:t>à long terme dépend du progrès technique sans pour autant expliquer d’où vient ce progrès technique</a:t>
            </a:r>
            <a:r>
              <a:rPr lang="fr-FR" sz="2000" dirty="0"/>
              <a:t>. </a:t>
            </a:r>
            <a:endParaRPr lang="fr-FR" sz="2000" dirty="0" smtClean="0"/>
          </a:p>
          <a:p>
            <a:pPr lvl="0"/>
            <a:r>
              <a:rPr lang="fr-FR" sz="2000" b="1" dirty="0" smtClean="0"/>
              <a:t>dépend de l’épargne</a:t>
            </a:r>
            <a:r>
              <a:rPr lang="fr-FR" sz="2000" dirty="0" smtClean="0"/>
              <a:t>: ce qui n’est pas forcement vrai. </a:t>
            </a:r>
            <a:r>
              <a:rPr lang="fr-FR" sz="2000" b="1" dirty="0" smtClean="0"/>
              <a:t>A court terme comme le disaient les keynésiens, une hausse de l’épargne</a:t>
            </a:r>
            <a:r>
              <a:rPr lang="fr-FR" sz="2000" dirty="0" smtClean="0"/>
              <a:t> (surtout si c’est la part de l’</a:t>
            </a:r>
            <a:r>
              <a:rPr lang="fr-FR" sz="2000" dirty="0" err="1" smtClean="0"/>
              <a:t>epargne</a:t>
            </a:r>
            <a:r>
              <a:rPr lang="fr-FR" sz="2000" dirty="0" smtClean="0"/>
              <a:t> qui augmente pour une population stable) </a:t>
            </a:r>
            <a:r>
              <a:rPr lang="fr-FR" sz="2000" b="1" dirty="0" smtClean="0"/>
              <a:t>peut réduire la consommation et entrainer une récession (chômage…).</a:t>
            </a:r>
            <a:r>
              <a:rPr lang="fr-FR" sz="2000" dirty="0" smtClean="0"/>
              <a:t> </a:t>
            </a:r>
            <a:r>
              <a:rPr lang="fr-FR" sz="2000" b="1" dirty="0" smtClean="0"/>
              <a:t> </a:t>
            </a:r>
            <a:endParaRPr lang="fr-FR" sz="2000" dirty="0" smtClean="0"/>
          </a:p>
          <a:p>
            <a:endParaRPr lang="fr-FR" sz="2000"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14</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fontScale="62500" lnSpcReduction="20000"/>
          </a:bodyPr>
          <a:lstStyle/>
          <a:p>
            <a:r>
              <a:rPr lang="fr-FR" b="1" dirty="0" smtClean="0">
                <a:solidFill>
                  <a:srgbClr val="FF0000"/>
                </a:solidFill>
              </a:rPr>
              <a:t>2.4 Le courant de la croissance endogène (80’)</a:t>
            </a:r>
            <a:r>
              <a:rPr lang="fr-FR" b="1" dirty="0" smtClean="0"/>
              <a:t> : </a:t>
            </a:r>
          </a:p>
          <a:p>
            <a:r>
              <a:rPr lang="fr-FR" b="1" dirty="0" smtClean="0"/>
              <a:t>Les principales hypothèses émises par ce courant sont les suivantes: </a:t>
            </a:r>
          </a:p>
          <a:p>
            <a:pPr lvl="1"/>
            <a:r>
              <a:rPr lang="fr-FR" dirty="0"/>
              <a:t>Les externalités (ou effets externes) permettent des rendements croissants  (contrairement à Solow pour qui les rendements étaient décroissants…) </a:t>
            </a:r>
            <a:r>
              <a:rPr lang="fr-FR" b="1" dirty="0"/>
              <a:t>;    </a:t>
            </a:r>
            <a:endParaRPr lang="fr-FR" sz="2400" dirty="0"/>
          </a:p>
          <a:p>
            <a:pPr lvl="1"/>
            <a:r>
              <a:rPr lang="fr-FR" dirty="0"/>
              <a:t>Le progrès technique est considéré comme endogène et non exogène  ;</a:t>
            </a:r>
            <a:endParaRPr lang="fr-FR" sz="2400" dirty="0"/>
          </a:p>
          <a:p>
            <a:pPr lvl="1"/>
            <a:r>
              <a:rPr lang="fr-FR" dirty="0"/>
              <a:t>Il y a interaction dans les deux sens </a:t>
            </a:r>
            <a:r>
              <a:rPr lang="fr-FR" b="1" dirty="0"/>
              <a:t>entre progrès technique et croissance</a:t>
            </a:r>
            <a:r>
              <a:rPr lang="fr-FR" dirty="0"/>
              <a:t>: l’une génère l’autre.  </a:t>
            </a:r>
          </a:p>
          <a:p>
            <a:r>
              <a:rPr lang="fr-FR" b="1" dirty="0" smtClean="0"/>
              <a:t>Les  </a:t>
            </a:r>
            <a:r>
              <a:rPr lang="fr-FR" b="1" dirty="0"/>
              <a:t>principales sources du progrès </a:t>
            </a:r>
            <a:r>
              <a:rPr lang="fr-FR" b="1" dirty="0" smtClean="0"/>
              <a:t>technique: </a:t>
            </a:r>
            <a:r>
              <a:rPr lang="fr-FR" sz="2800" dirty="0" smtClean="0"/>
              <a:t>la </a:t>
            </a:r>
            <a:r>
              <a:rPr lang="fr-FR" sz="2800" dirty="0"/>
              <a:t>croissance s’auto-entretient au moyen de l’accumulation du capital. Ce capital peut être de 4 natures différentes: </a:t>
            </a:r>
          </a:p>
          <a:p>
            <a:pPr lvl="0"/>
            <a:endParaRPr lang="fr-FR" sz="2800" dirty="0"/>
          </a:p>
          <a:p>
            <a:pPr lvl="1"/>
            <a:r>
              <a:rPr lang="fr-FR" b="1" dirty="0"/>
              <a:t>Le capital humain </a:t>
            </a:r>
            <a:r>
              <a:rPr lang="fr-FR" dirty="0"/>
              <a:t>du prix Nobel 1995 Robert Lucas : les connaissances et les compétences font </a:t>
            </a:r>
            <a:r>
              <a:rPr lang="fr-FR" dirty="0" smtClean="0"/>
              <a:t>augmenter </a:t>
            </a:r>
            <a:r>
              <a:rPr lang="fr-FR" dirty="0"/>
              <a:t>la </a:t>
            </a:r>
            <a:r>
              <a:rPr lang="fr-FR" dirty="0" smtClean="0"/>
              <a:t>productivité </a:t>
            </a:r>
            <a:r>
              <a:rPr lang="fr-FR" dirty="0"/>
              <a:t>(rendements croissants) : </a:t>
            </a:r>
            <a:r>
              <a:rPr lang="fr-FR" dirty="0" smtClean="0"/>
              <a:t>capacité </a:t>
            </a:r>
            <a:r>
              <a:rPr lang="fr-FR" dirty="0"/>
              <a:t>d’innovation… (en rapport avec l’ éducation, la formation…) </a:t>
            </a:r>
            <a:r>
              <a:rPr lang="fr-FR" sz="2900" dirty="0"/>
              <a:t>Pour Robert Lucas, la qualification de la main d’œuvre et la formation continue sont la clé de voute de la croissance. </a:t>
            </a:r>
          </a:p>
          <a:p>
            <a:pPr lvl="1"/>
            <a:r>
              <a:rPr lang="fr-FR" b="1" dirty="0" smtClean="0"/>
              <a:t>La </a:t>
            </a:r>
            <a:r>
              <a:rPr lang="fr-FR" b="1" dirty="0"/>
              <a:t>recherche-développement </a:t>
            </a:r>
            <a:r>
              <a:rPr lang="fr-FR" dirty="0"/>
              <a:t>de Paul </a:t>
            </a:r>
            <a:r>
              <a:rPr lang="fr-FR" dirty="0" err="1"/>
              <a:t>Romer</a:t>
            </a:r>
            <a:r>
              <a:rPr lang="fr-FR" dirty="0"/>
              <a:t>: le capital technologique permet l’innovation et donc </a:t>
            </a:r>
            <a:r>
              <a:rPr lang="fr-FR" dirty="0" smtClean="0"/>
              <a:t>d’augmenter </a:t>
            </a:r>
            <a:r>
              <a:rPr lang="fr-FR" dirty="0"/>
              <a:t>la </a:t>
            </a:r>
            <a:r>
              <a:rPr lang="fr-FR" dirty="0" smtClean="0"/>
              <a:t>productivité. </a:t>
            </a:r>
            <a:r>
              <a:rPr lang="fr-FR" dirty="0"/>
              <a:t>Il faut y investir et effet externe jouant tout le monde en profite et les autres entreprises </a:t>
            </a:r>
            <a:r>
              <a:rPr lang="fr-FR" dirty="0" smtClean="0"/>
              <a:t>investiront </a:t>
            </a:r>
            <a:r>
              <a:rPr lang="fr-FR" dirty="0"/>
              <a:t>aussi en R&amp;D…</a:t>
            </a:r>
            <a:endParaRPr lang="fr-FR" sz="2400" dirty="0"/>
          </a:p>
          <a:p>
            <a:pPr lvl="1"/>
            <a:r>
              <a:rPr lang="fr-FR" b="1" dirty="0"/>
              <a:t>L’investissement public </a:t>
            </a:r>
            <a:r>
              <a:rPr lang="fr-FR" dirty="0"/>
              <a:t>de Robert Barro : la croissance dépend aussi de l’accumulation du capital public (éclairage, routes…. Infrastructures de base) qui profite aux entreprises  (avantages) et les encourage à investir et donc </a:t>
            </a:r>
            <a:r>
              <a:rPr lang="fr-FR" dirty="0" smtClean="0"/>
              <a:t>génèreront </a:t>
            </a:r>
            <a:r>
              <a:rPr lang="fr-FR" dirty="0"/>
              <a:t>de futures </a:t>
            </a:r>
            <a:r>
              <a:rPr lang="fr-FR" dirty="0" smtClean="0"/>
              <a:t>impôts </a:t>
            </a:r>
            <a:r>
              <a:rPr lang="fr-FR" dirty="0"/>
              <a:t>et taxes qui seront </a:t>
            </a:r>
            <a:r>
              <a:rPr lang="fr-FR" dirty="0" smtClean="0"/>
              <a:t>réinvestis </a:t>
            </a:r>
            <a:r>
              <a:rPr lang="fr-FR" dirty="0"/>
              <a:t>en infrastructures…. Interaction entre croissance et investissement public. </a:t>
            </a:r>
            <a:endParaRPr lang="fr-FR" sz="2400" dirty="0"/>
          </a:p>
          <a:p>
            <a:pPr lvl="1"/>
            <a:r>
              <a:rPr lang="fr-FR" b="1" dirty="0"/>
              <a:t>Le capital physique</a:t>
            </a:r>
            <a:r>
              <a:rPr lang="fr-FR" dirty="0"/>
              <a:t>: l’investissement en </a:t>
            </a:r>
            <a:r>
              <a:rPr lang="fr-FR" dirty="0" smtClean="0"/>
              <a:t>nouvel équipement (nouvelles machines…) en </a:t>
            </a:r>
            <a:r>
              <a:rPr lang="fr-FR" dirty="0"/>
              <a:t>vue d’accroitre la production</a:t>
            </a:r>
            <a:endParaRPr lang="fr-FR" sz="2400" dirty="0"/>
          </a:p>
          <a:p>
            <a:endParaRPr lang="fr-FR" sz="2800" dirty="0" smtClean="0"/>
          </a:p>
          <a:p>
            <a:pPr marL="457200" lvl="1" indent="0">
              <a:buNone/>
            </a:pPr>
            <a:endParaRPr lang="fr-FR" sz="2400" dirty="0" smtClean="0"/>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15</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143000"/>
          </a:xfrm>
        </p:spPr>
        <p:txBody>
          <a:bodyPr>
            <a:normAutofit fontScale="90000"/>
          </a:bodyPr>
          <a:lstStyle/>
          <a:p>
            <a:r>
              <a:rPr lang="fr-FR" b="1" dirty="0" smtClean="0">
                <a:solidFill>
                  <a:srgbClr val="FF0000"/>
                </a:solidFill>
              </a:rPr>
              <a:t>Rapport croissance- développement</a:t>
            </a:r>
            <a:endParaRPr lang="fr-FR" b="1" dirty="0">
              <a:solidFill>
                <a:srgbClr val="FF0000"/>
              </a:solidFill>
            </a:endParaRPr>
          </a:p>
        </p:txBody>
      </p:sp>
      <p:sp>
        <p:nvSpPr>
          <p:cNvPr id="3" name="Espace réservé du contenu 2"/>
          <p:cNvSpPr>
            <a:spLocks noGrp="1"/>
          </p:cNvSpPr>
          <p:nvPr>
            <p:ph idx="1"/>
          </p:nvPr>
        </p:nvSpPr>
        <p:spPr>
          <a:xfrm>
            <a:off x="457200" y="1600200"/>
            <a:ext cx="3610744" cy="4525963"/>
          </a:xfrm>
        </p:spPr>
        <p:style>
          <a:lnRef idx="1">
            <a:schemeClr val="accent2"/>
          </a:lnRef>
          <a:fillRef idx="2">
            <a:schemeClr val="accent2"/>
          </a:fillRef>
          <a:effectRef idx="1">
            <a:schemeClr val="accent2"/>
          </a:effectRef>
          <a:fontRef idx="minor">
            <a:schemeClr val="dk1"/>
          </a:fontRef>
        </p:style>
        <p:txBody>
          <a:bodyPr>
            <a:normAutofit/>
          </a:bodyPr>
          <a:lstStyle/>
          <a:p>
            <a:r>
              <a:rPr lang="fr-FR" sz="2800" b="1" dirty="0" smtClean="0"/>
              <a:t>L’ école anglo-saxonne:</a:t>
            </a:r>
          </a:p>
          <a:p>
            <a:r>
              <a:rPr lang="fr-FR" sz="2800" dirty="0" smtClean="0"/>
              <a:t>Elle utilise une approche </a:t>
            </a:r>
            <a:r>
              <a:rPr lang="fr-FR" sz="2800" b="1" dirty="0" smtClean="0"/>
              <a:t>quantitative</a:t>
            </a:r>
            <a:r>
              <a:rPr lang="fr-FR" sz="2800" dirty="0" smtClean="0"/>
              <a:t> qui lie le développement au P.N.B., P.I.B. ( évolution, croissance, répartition…) </a:t>
            </a:r>
          </a:p>
          <a:p>
            <a:endParaRPr lang="fr-FR" sz="2800" dirty="0"/>
          </a:p>
        </p:txBody>
      </p:sp>
      <p:sp>
        <p:nvSpPr>
          <p:cNvPr id="4" name="Espace réservé du contenu 2"/>
          <p:cNvSpPr txBox="1">
            <a:spLocks/>
          </p:cNvSpPr>
          <p:nvPr/>
        </p:nvSpPr>
        <p:spPr>
          <a:xfrm>
            <a:off x="4357686" y="1571612"/>
            <a:ext cx="3814714" cy="4525963"/>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1" i="0" u="none" strike="noStrike" kern="1200" cap="none" spc="0" normalizeH="0" baseline="0" noProof="0" dirty="0" smtClean="0">
                <a:ln>
                  <a:noFill/>
                </a:ln>
                <a:solidFill>
                  <a:schemeClr val="dk1"/>
                </a:solidFill>
                <a:effectLst/>
                <a:uLnTx/>
                <a:uFillTx/>
                <a:latin typeface="+mn-lt"/>
                <a:ea typeface="+mn-ea"/>
                <a:cs typeface="+mn-cs"/>
              </a:rPr>
              <a:t>L’ école francophone: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chemeClr val="dk1"/>
                </a:solidFill>
                <a:effectLst/>
                <a:uLnTx/>
                <a:uFillTx/>
                <a:latin typeface="+mn-lt"/>
                <a:ea typeface="+mn-ea"/>
                <a:cs typeface="+mn-cs"/>
              </a:rPr>
              <a:t>Elle préconise une approche </a:t>
            </a:r>
            <a:r>
              <a:rPr kumimoji="0" lang="fr-FR" sz="2800" b="1" i="0" u="none" strike="noStrike" kern="1200" cap="none" spc="0" normalizeH="0" baseline="0" noProof="0" dirty="0" smtClean="0">
                <a:ln>
                  <a:noFill/>
                </a:ln>
                <a:solidFill>
                  <a:schemeClr val="dk1"/>
                </a:solidFill>
                <a:effectLst/>
                <a:uLnTx/>
                <a:uFillTx/>
                <a:latin typeface="+mn-lt"/>
                <a:ea typeface="+mn-ea"/>
                <a:cs typeface="+mn-cs"/>
              </a:rPr>
              <a:t>qualitative </a:t>
            </a:r>
            <a:r>
              <a:rPr kumimoji="0" lang="fr-FR" sz="2800" i="0" u="none" strike="noStrike" kern="1200" cap="none" spc="0" normalizeH="0" baseline="0" noProof="0" dirty="0" smtClean="0">
                <a:ln>
                  <a:noFill/>
                </a:ln>
                <a:solidFill>
                  <a:schemeClr val="dk1"/>
                </a:solidFill>
                <a:effectLst/>
                <a:uLnTx/>
                <a:uFillTx/>
                <a:latin typeface="+mn-lt"/>
                <a:ea typeface="+mn-ea"/>
                <a:cs typeface="+mn-cs"/>
              </a:rPr>
              <a:t>qui, en plus des critères quantitatifs,</a:t>
            </a:r>
            <a:r>
              <a:rPr kumimoji="0" lang="fr-FR" sz="2800" i="0" u="none" strike="noStrike" kern="1200" cap="none" spc="0" normalizeH="0" noProof="0" dirty="0" smtClean="0">
                <a:ln>
                  <a:noFill/>
                </a:ln>
                <a:solidFill>
                  <a:schemeClr val="dk1"/>
                </a:solidFill>
                <a:effectLst/>
                <a:uLnTx/>
                <a:uFillTx/>
                <a:latin typeface="+mn-lt"/>
                <a:ea typeface="+mn-ea"/>
                <a:cs typeface="+mn-cs"/>
              </a:rPr>
              <a:t> considère le développement comme relevant de critères qualitatifs (société, </a:t>
            </a:r>
            <a:r>
              <a:rPr lang="fr-FR" sz="2800" dirty="0" smtClean="0"/>
              <a:t>structures…)</a:t>
            </a:r>
            <a:endParaRPr kumimoji="0" lang="fr-FR" sz="280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2800" b="0" i="0" u="none" strike="noStrike" kern="1200" cap="none" spc="0" normalizeH="0" baseline="0" noProof="0" dirty="0">
              <a:ln>
                <a:noFill/>
              </a:ln>
              <a:solidFill>
                <a:schemeClr val="dk1"/>
              </a:solidFill>
              <a:effectLst/>
              <a:uLnTx/>
              <a:uFillTx/>
              <a:latin typeface="+mn-lt"/>
              <a:ea typeface="+mn-ea"/>
              <a:cs typeface="+mn-cs"/>
            </a:endParaRPr>
          </a:p>
        </p:txBody>
      </p:sp>
      <p:sp>
        <p:nvSpPr>
          <p:cNvPr id="5" name="Rectangle 4"/>
          <p:cNvSpPr/>
          <p:nvPr/>
        </p:nvSpPr>
        <p:spPr>
          <a:xfrm>
            <a:off x="8686800" y="6473439"/>
            <a:ext cx="418704" cy="369332"/>
          </a:xfrm>
          <a:prstGeom prst="rect">
            <a:avLst/>
          </a:prstGeom>
        </p:spPr>
        <p:txBody>
          <a:bodyPr wrap="none">
            <a:spAutoFit/>
          </a:bodyPr>
          <a:lstStyle/>
          <a:p>
            <a:r>
              <a:rPr lang="fr-FR" dirty="0" smtClean="0"/>
              <a:t>16</a:t>
            </a:r>
            <a:endParaRPr lang="fr-FR" dirty="0"/>
          </a:p>
        </p:txBody>
      </p:sp>
    </p:spTree>
    <p:extLst>
      <p:ext uri="{BB962C8B-B14F-4D97-AF65-F5344CB8AC3E}">
        <p14:creationId xmlns:p14="http://schemas.microsoft.com/office/powerpoint/2010/main" val="3411604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3742"/>
            <a:ext cx="8964488" cy="4525963"/>
          </a:xfrm>
        </p:spPr>
        <p:txBody>
          <a:bodyPr>
            <a:normAutofit fontScale="92500" lnSpcReduction="20000"/>
          </a:bodyPr>
          <a:lstStyle/>
          <a:p>
            <a:pPr marL="0" indent="0">
              <a:buNone/>
            </a:pPr>
            <a:r>
              <a:rPr lang="fr-FR" b="1" dirty="0" smtClean="0">
                <a:solidFill>
                  <a:srgbClr val="FF0000"/>
                </a:solidFill>
              </a:rPr>
              <a:t>Croissance et développement ?</a:t>
            </a:r>
            <a:endParaRPr lang="fr-FR" dirty="0" smtClean="0">
              <a:solidFill>
                <a:srgbClr val="FF0000"/>
              </a:solidFill>
            </a:endParaRPr>
          </a:p>
          <a:p>
            <a:pPr lvl="0"/>
            <a:r>
              <a:rPr lang="fr-FR" dirty="0" smtClean="0"/>
              <a:t>La croissance transforme structurellement la société (qualité de vie, efficacité des organisations…)</a:t>
            </a:r>
          </a:p>
          <a:p>
            <a:pPr lvl="0"/>
            <a:r>
              <a:rPr lang="fr-FR" dirty="0" smtClean="0"/>
              <a:t>L’accumulation de richesses va permettre de mieux satisfaire les besoins de la population</a:t>
            </a:r>
          </a:p>
          <a:p>
            <a:pPr lvl="0"/>
            <a:r>
              <a:rPr lang="fr-FR" dirty="0" smtClean="0"/>
              <a:t>L’ activité économique va générer plus de recettes pour l’ Etat pour investir dans les infrastructures: santé, éducation…. (qui vont permettre d’ améliorer la satisfaction des besoins de la population et d’augmenter la productivité par habitant).</a:t>
            </a:r>
          </a:p>
          <a:p>
            <a:pPr lvl="0"/>
            <a:r>
              <a:rPr lang="fr-FR" dirty="0" smtClean="0"/>
              <a:t> la croissance permet aussi de réduire la pauvreté </a:t>
            </a:r>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3383"/>
            <a:ext cx="8229600" cy="6394722"/>
          </a:xfrm>
        </p:spPr>
        <p:txBody>
          <a:bodyPr>
            <a:normAutofit fontScale="85000" lnSpcReduction="10000"/>
          </a:bodyPr>
          <a:lstStyle/>
          <a:p>
            <a:pPr marL="0" indent="0">
              <a:buNone/>
            </a:pPr>
            <a:r>
              <a:rPr lang="fr-FR" b="1" dirty="0" smtClean="0">
                <a:solidFill>
                  <a:srgbClr val="FF0000"/>
                </a:solidFill>
              </a:rPr>
              <a:t>Croissance </a:t>
            </a:r>
            <a:r>
              <a:rPr lang="fr-FR" b="1" dirty="0" smtClean="0">
                <a:solidFill>
                  <a:srgbClr val="FF0000"/>
                </a:solidFill>
                <a:sym typeface="Wingdings"/>
              </a:rPr>
              <a:t></a:t>
            </a:r>
            <a:r>
              <a:rPr lang="fr-FR" b="1" dirty="0" smtClean="0">
                <a:solidFill>
                  <a:srgbClr val="FF0000"/>
                </a:solidFill>
              </a:rPr>
              <a:t> développement</a:t>
            </a:r>
            <a:endParaRPr lang="fr-FR" sz="2800" dirty="0" smtClean="0">
              <a:solidFill>
                <a:srgbClr val="FF0000"/>
              </a:solidFill>
            </a:endParaRPr>
          </a:p>
          <a:p>
            <a:pPr lvl="0"/>
            <a:r>
              <a:rPr lang="fr-FR" dirty="0" smtClean="0"/>
              <a:t>Une bonne répartition des richesses créées: qui doivent profiter à toute la population et non pas à une partie (sinon on parlera d’une croissance à faible utilité sociale). </a:t>
            </a:r>
            <a:r>
              <a:rPr lang="fr-FR" dirty="0" smtClean="0">
                <a:solidFill>
                  <a:srgbClr val="FF0000"/>
                </a:solidFill>
              </a:rPr>
              <a:t>Cas de l’Allemagne   </a:t>
            </a:r>
            <a:endParaRPr lang="fr-FR" sz="2800" dirty="0" smtClean="0">
              <a:solidFill>
                <a:srgbClr val="FF0000"/>
              </a:solidFill>
            </a:endParaRPr>
          </a:p>
          <a:p>
            <a:pPr lvl="0"/>
            <a:r>
              <a:rPr lang="fr-FR" dirty="0" smtClean="0"/>
              <a:t> Le bien-être est en rapport avec l’accumulation de 5 types de capitaux:</a:t>
            </a:r>
            <a:endParaRPr lang="fr-FR" sz="2800" dirty="0" smtClean="0"/>
          </a:p>
          <a:p>
            <a:pPr lvl="1"/>
            <a:r>
              <a:rPr lang="fr-FR" dirty="0" smtClean="0"/>
              <a:t>Le capital physique: la capital fixe et le capital circulant;</a:t>
            </a:r>
            <a:endParaRPr lang="fr-FR" sz="2400" dirty="0" smtClean="0"/>
          </a:p>
          <a:p>
            <a:pPr lvl="1"/>
            <a:r>
              <a:rPr lang="fr-FR" dirty="0" smtClean="0"/>
              <a:t>Le capital humain: les conditions physiologiques et intellectuelles;</a:t>
            </a:r>
            <a:endParaRPr lang="fr-FR" sz="2400" dirty="0" smtClean="0"/>
          </a:p>
          <a:p>
            <a:pPr lvl="1"/>
            <a:r>
              <a:rPr lang="fr-FR" dirty="0" smtClean="0"/>
              <a:t>Le capital social: réseau de relations familiales, professionnelles… </a:t>
            </a:r>
            <a:endParaRPr lang="fr-FR" sz="2400" dirty="0" smtClean="0"/>
          </a:p>
          <a:p>
            <a:pPr lvl="1"/>
            <a:r>
              <a:rPr lang="fr-FR" dirty="0" smtClean="0"/>
              <a:t>Le capital institutionnel: institutions qui fixent les règles et les valeurs des sociétés et qui contribuent à l’ intégration économique, sociale, politique…</a:t>
            </a:r>
            <a:endParaRPr lang="fr-FR" sz="2400" dirty="0" smtClean="0"/>
          </a:p>
          <a:p>
            <a:pPr lvl="1"/>
            <a:r>
              <a:rPr lang="fr-FR" dirty="0" smtClean="0"/>
              <a:t> le capital naturel: ressources naturelles </a:t>
            </a:r>
            <a:endParaRPr lang="fr-FR" sz="2400" dirty="0" smtClean="0"/>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18</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1540" y="4077072"/>
            <a:ext cx="8255259" cy="2016224"/>
          </a:xfrm>
        </p:spPr>
        <p:txBody>
          <a:bodyPr>
            <a:normAutofit/>
          </a:bodyPr>
          <a:lstStyle/>
          <a:p>
            <a:r>
              <a:rPr lang="fr-FR" b="1" dirty="0" smtClean="0">
                <a:solidFill>
                  <a:srgbClr val="FF0000"/>
                </a:solidFill>
              </a:rPr>
              <a:t>Le développement </a:t>
            </a:r>
            <a:r>
              <a:rPr lang="fr-FR" b="1" dirty="0">
                <a:solidFill>
                  <a:srgbClr val="FF0000"/>
                </a:solidFill>
              </a:rPr>
              <a:t/>
            </a:r>
            <a:br>
              <a:rPr lang="fr-FR" b="1" dirty="0">
                <a:solidFill>
                  <a:srgbClr val="FF0000"/>
                </a:solidFill>
              </a:rPr>
            </a:br>
            <a:r>
              <a:rPr lang="fr-FR" b="1" dirty="0" smtClean="0">
                <a:solidFill>
                  <a:srgbClr val="FF0000"/>
                </a:solidFill>
                <a:sym typeface="Wingdings" panose="05000000000000000000" pitchFamily="2" charset="2"/>
              </a:rPr>
              <a:t> </a:t>
            </a:r>
            <a:r>
              <a:rPr lang="fr-FR" b="1" dirty="0" smtClean="0">
                <a:solidFill>
                  <a:srgbClr val="FF0000"/>
                </a:solidFill>
              </a:rPr>
              <a:t>Le développement durable</a:t>
            </a:r>
            <a:endParaRPr lang="fr-FR" b="1" dirty="0">
              <a:solidFill>
                <a:srgbClr val="FF0000"/>
              </a:solidFill>
            </a:endParaRPr>
          </a:p>
        </p:txBody>
      </p:sp>
      <p:sp>
        <p:nvSpPr>
          <p:cNvPr id="3" name="Espace réservé du contenu 2"/>
          <p:cNvSpPr>
            <a:spLocks noGrp="1"/>
          </p:cNvSpPr>
          <p:nvPr>
            <p:ph idx="1"/>
          </p:nvPr>
        </p:nvSpPr>
        <p:spPr>
          <a:xfrm>
            <a:off x="457200" y="1600201"/>
            <a:ext cx="8229600" cy="1972816"/>
          </a:xfrm>
        </p:spPr>
        <p:txBody>
          <a:bodyPr/>
          <a:lstStyle/>
          <a:p>
            <a:r>
              <a:rPr lang="fr-FR" dirty="0" smtClean="0"/>
              <a:t>Peut on parler de croissance si le revenu s’ améliore alors que les valeurs socio culturelles et les richesses écologiques se détériorent?!</a:t>
            </a:r>
          </a:p>
          <a:p>
            <a:endParaRPr lang="fr-FR" dirty="0"/>
          </a:p>
        </p:txBody>
      </p:sp>
      <p:sp>
        <p:nvSpPr>
          <p:cNvPr id="4" name="Rectangle 3"/>
          <p:cNvSpPr/>
          <p:nvPr/>
        </p:nvSpPr>
        <p:spPr>
          <a:xfrm>
            <a:off x="8686800" y="6473439"/>
            <a:ext cx="418704" cy="369332"/>
          </a:xfrm>
          <a:prstGeom prst="rect">
            <a:avLst/>
          </a:prstGeom>
        </p:spPr>
        <p:txBody>
          <a:bodyPr wrap="none">
            <a:spAutoFit/>
          </a:bodyPr>
          <a:lstStyle/>
          <a:p>
            <a:r>
              <a:rPr lang="fr-FR" dirty="0" smtClean="0"/>
              <a:t>19</a:t>
            </a:r>
            <a:endParaRPr lang="fr-FR" dirty="0"/>
          </a:p>
        </p:txBody>
      </p:sp>
    </p:spTree>
    <p:extLst>
      <p:ext uri="{BB962C8B-B14F-4D97-AF65-F5344CB8AC3E}">
        <p14:creationId xmlns:p14="http://schemas.microsoft.com/office/powerpoint/2010/main" val="356083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2940" y="332656"/>
            <a:ext cx="8589540" cy="5976664"/>
          </a:xfrm>
        </p:spPr>
        <p:txBody>
          <a:bodyPr>
            <a:normAutofit fontScale="92500" lnSpcReduction="10000"/>
          </a:bodyPr>
          <a:lstStyle/>
          <a:p>
            <a:r>
              <a:rPr lang="fr-FR" b="1" u="sng" dirty="0" smtClean="0">
                <a:solidFill>
                  <a:srgbClr val="FF0000"/>
                </a:solidFill>
              </a:rPr>
              <a:t>1. Généralités sur la croissance</a:t>
            </a:r>
            <a:endParaRPr lang="fr-FR" dirty="0" smtClean="0">
              <a:solidFill>
                <a:srgbClr val="FF0000"/>
              </a:solidFill>
            </a:endParaRPr>
          </a:p>
          <a:p>
            <a:r>
              <a:rPr lang="fr-FR" b="1" u="sng" dirty="0" smtClean="0">
                <a:solidFill>
                  <a:srgbClr val="FF0000"/>
                </a:solidFill>
              </a:rPr>
              <a:t>1.1 La mesure de la croissance :</a:t>
            </a:r>
            <a:endParaRPr lang="fr-FR" dirty="0" smtClean="0">
              <a:solidFill>
                <a:srgbClr val="FF0000"/>
              </a:solidFill>
            </a:endParaRPr>
          </a:p>
          <a:p>
            <a:r>
              <a:rPr lang="fr-FR" b="1" dirty="0" smtClean="0"/>
              <a:t>Le P.I.B. (Produit intérieur brut) mesure les richesses intérieures (produits et services) produites par un pays durant une période donnée (trimestre, année) par les agents économiques résidents (nationaux et étrangers). </a:t>
            </a:r>
            <a:endParaRPr lang="fr-FR" dirty="0" smtClean="0"/>
          </a:p>
          <a:p>
            <a:r>
              <a:rPr lang="fr-FR" b="1" dirty="0" smtClean="0"/>
              <a:t>PIB = sommes des valeurs ajoutées brutes (</a:t>
            </a:r>
            <a:r>
              <a:rPr lang="fr-FR" b="1" dirty="0" err="1" smtClean="0"/>
              <a:t>cad</a:t>
            </a:r>
            <a:r>
              <a:rPr lang="fr-FR" b="1" dirty="0" smtClean="0"/>
              <a:t> V.A. + TVA + droits et taxes sur les importations - subventions sur les produits).</a:t>
            </a:r>
            <a:endParaRPr lang="fr-FR" dirty="0" smtClean="0"/>
          </a:p>
          <a:p>
            <a:r>
              <a:rPr lang="fr-FR" b="1" dirty="0" smtClean="0"/>
              <a:t>La variation du P.I.B. d’une année à l’autre permet d’évaluer le taux de croissance du pays au sens quantitatif traditionnel.</a:t>
            </a:r>
            <a:endParaRPr lang="fr-FR" dirty="0" smtClean="0"/>
          </a:p>
          <a:p>
            <a:endParaRPr lang="fr-FR" dirty="0"/>
          </a:p>
        </p:txBody>
      </p:sp>
      <p:sp>
        <p:nvSpPr>
          <p:cNvPr id="4" name="ZoneTexte 3"/>
          <p:cNvSpPr txBox="1"/>
          <p:nvPr/>
        </p:nvSpPr>
        <p:spPr>
          <a:xfrm>
            <a:off x="8532540" y="6488668"/>
            <a:ext cx="576064" cy="369332"/>
          </a:xfrm>
          <a:prstGeom prst="rect">
            <a:avLst/>
          </a:prstGeom>
          <a:noFill/>
        </p:spPr>
        <p:txBody>
          <a:bodyPr wrap="square" rtlCol="0">
            <a:spAutoFit/>
          </a:bodyPr>
          <a:lstStyle/>
          <a:p>
            <a:r>
              <a:rPr lang="fr-FR" dirty="0" smtClean="0"/>
              <a:t>02</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52928" cy="6192688"/>
          </a:xfrm>
        </p:spPr>
        <p:txBody>
          <a:bodyPr>
            <a:normAutofit fontScale="77500" lnSpcReduction="20000"/>
          </a:bodyPr>
          <a:lstStyle/>
          <a:p>
            <a:r>
              <a:rPr lang="fr-FR" b="1" u="sng" dirty="0" smtClean="0">
                <a:solidFill>
                  <a:srgbClr val="FF0000"/>
                </a:solidFill>
              </a:rPr>
              <a:t>1.2 Les caractéristiques de la croissance: </a:t>
            </a:r>
            <a:endParaRPr lang="fr-FR" dirty="0" smtClean="0">
              <a:solidFill>
                <a:srgbClr val="FF0000"/>
              </a:solidFill>
            </a:endParaRPr>
          </a:p>
          <a:p>
            <a:pPr lvl="0"/>
            <a:r>
              <a:rPr lang="fr-FR" b="1" dirty="0"/>
              <a:t>La croissance doit être soutenue dans le temps: </a:t>
            </a:r>
            <a:endParaRPr lang="fr-FR" b="1" dirty="0" smtClean="0"/>
          </a:p>
          <a:p>
            <a:pPr lvl="0"/>
            <a:r>
              <a:rPr lang="fr-FR" b="1" dirty="0" smtClean="0"/>
              <a:t>la croissance s’inscrit sur le long terme: </a:t>
            </a:r>
            <a:r>
              <a:rPr lang="fr-FR" dirty="0" smtClean="0"/>
              <a:t>elle ne peut être obtenue qu’à l’issue d’un long processus de changements drastiques. </a:t>
            </a:r>
          </a:p>
          <a:p>
            <a:pPr lvl="0"/>
            <a:r>
              <a:rPr lang="fr-FR" b="1" dirty="0" smtClean="0"/>
              <a:t>L’ irréversibilité: </a:t>
            </a:r>
            <a:r>
              <a:rPr lang="fr-FR" dirty="0" smtClean="0"/>
              <a:t>on enregistre des périodes de récession dans les pays développés mais la tendance générale du P.I.B. sur le long terme évolue à la hausse; </a:t>
            </a:r>
          </a:p>
          <a:p>
            <a:pPr lvl="0"/>
            <a:r>
              <a:rPr lang="fr-FR" b="1" dirty="0" smtClean="0"/>
              <a:t>Les mutations structurelles dans tous les secteurs: </a:t>
            </a:r>
            <a:r>
              <a:rPr lang="fr-FR" dirty="0" smtClean="0"/>
              <a:t>l’industrie, l’ éducation, la santé… ;</a:t>
            </a:r>
          </a:p>
          <a:p>
            <a:r>
              <a:rPr lang="fr-FR" b="1" dirty="0" smtClean="0"/>
              <a:t>Les </a:t>
            </a:r>
            <a:r>
              <a:rPr lang="fr-FR" b="1" dirty="0"/>
              <a:t>changements socioculturels</a:t>
            </a:r>
            <a:r>
              <a:rPr lang="fr-FR" dirty="0"/>
              <a:t>: l’intégration de la femme dans l’ activité économique, l’urbanisation (et son impact sur les modes de consommation: restauration hors domicile, équipement électroménager…), l’ amélioration du niveau de vie, les loisirs (produits culturels: cinéma…) … mariage d’amour/ frigo et </a:t>
            </a:r>
            <a:r>
              <a:rPr lang="fr-FR" dirty="0" err="1"/>
              <a:t>pauvretè</a:t>
            </a:r>
            <a:r>
              <a:rPr lang="fr-FR" dirty="0"/>
              <a:t>/ </a:t>
            </a:r>
            <a:r>
              <a:rPr lang="fr-FR" dirty="0" err="1"/>
              <a:t>low</a:t>
            </a:r>
            <a:r>
              <a:rPr lang="fr-FR" dirty="0"/>
              <a:t> </a:t>
            </a:r>
            <a:r>
              <a:rPr lang="fr-FR" dirty="0" err="1"/>
              <a:t>cost</a:t>
            </a:r>
            <a:r>
              <a:rPr lang="fr-FR" dirty="0"/>
              <a:t> et impact sur régions pauvres… </a:t>
            </a:r>
          </a:p>
          <a:p>
            <a:pPr lvl="0"/>
            <a:endParaRPr lang="fr-FR" dirty="0" smtClean="0"/>
          </a:p>
          <a:p>
            <a:endParaRPr lang="fr-FR" dirty="0"/>
          </a:p>
        </p:txBody>
      </p:sp>
      <p:sp>
        <p:nvSpPr>
          <p:cNvPr id="4" name="ZoneTexte 3"/>
          <p:cNvSpPr txBox="1"/>
          <p:nvPr/>
        </p:nvSpPr>
        <p:spPr>
          <a:xfrm>
            <a:off x="8532540" y="6488668"/>
            <a:ext cx="576064" cy="369332"/>
          </a:xfrm>
          <a:prstGeom prst="rect">
            <a:avLst/>
          </a:prstGeom>
          <a:noFill/>
        </p:spPr>
        <p:txBody>
          <a:bodyPr wrap="square" rtlCol="0">
            <a:spAutoFit/>
          </a:bodyPr>
          <a:lstStyle/>
          <a:p>
            <a:r>
              <a:rPr lang="fr-FR" dirty="0" smtClean="0"/>
              <a:t>03</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2176" y="332656"/>
            <a:ext cx="8229600" cy="6063382"/>
          </a:xfrm>
        </p:spPr>
        <p:txBody>
          <a:bodyPr>
            <a:normAutofit fontScale="85000" lnSpcReduction="20000"/>
          </a:bodyPr>
          <a:lstStyle/>
          <a:p>
            <a:r>
              <a:rPr lang="fr-FR" b="1" dirty="0" smtClean="0"/>
              <a:t>La croissance est cyclique</a:t>
            </a:r>
            <a:r>
              <a:rPr lang="fr-FR" dirty="0" smtClean="0"/>
              <a:t>: Les économies connaissent généralement les </a:t>
            </a:r>
            <a:r>
              <a:rPr lang="fr-FR" dirty="0" smtClean="0"/>
              <a:t>5 </a:t>
            </a:r>
            <a:r>
              <a:rPr lang="fr-FR" dirty="0" smtClean="0"/>
              <a:t>phases  </a:t>
            </a:r>
            <a:r>
              <a:rPr lang="fr-FR" sz="3100" dirty="0"/>
              <a:t>: l’expansion, la crise, la </a:t>
            </a:r>
            <a:r>
              <a:rPr lang="fr-FR" sz="3100" dirty="0" smtClean="0"/>
              <a:t>récession, le creux </a:t>
            </a:r>
            <a:r>
              <a:rPr lang="fr-FR" sz="3100" dirty="0"/>
              <a:t>et la </a:t>
            </a:r>
            <a:r>
              <a:rPr lang="fr-FR" sz="3100" dirty="0" smtClean="0"/>
              <a:t>reprise (au sens de </a:t>
            </a:r>
            <a:r>
              <a:rPr lang="fr-FR" dirty="0" smtClean="0"/>
              <a:t>Joseph Schumpeter).</a:t>
            </a:r>
          </a:p>
          <a:p>
            <a:r>
              <a:rPr lang="fr-FR" dirty="0" smtClean="0"/>
              <a:t>il avait démontré cette inégalité dans le temps (croissance ou récession) selon les 3 cycles:</a:t>
            </a:r>
            <a:endParaRPr lang="fr-FR" sz="2800" dirty="0" smtClean="0"/>
          </a:p>
          <a:p>
            <a:pPr lvl="1"/>
            <a:r>
              <a:rPr lang="fr-FR" dirty="0" smtClean="0"/>
              <a:t>Le cycle court (3 à 5 ans): la variation du capital circulant (stock) peut affecter le P.I.B.</a:t>
            </a:r>
            <a:endParaRPr lang="fr-FR" sz="2400" dirty="0" smtClean="0"/>
          </a:p>
          <a:p>
            <a:pPr lvl="1"/>
            <a:r>
              <a:rPr lang="fr-FR" dirty="0" smtClean="0"/>
              <a:t>Le cycle moyen ( 5 à 8 ans) : les investissements affectent à moyen terme les entreprises (innovation incrémentale); Schumpeter évoque les 4 phases: l’expansion, la crise, la récession et la reprise</a:t>
            </a:r>
            <a:endParaRPr lang="fr-FR" sz="2400" dirty="0" smtClean="0"/>
          </a:p>
          <a:p>
            <a:pPr lvl="1"/>
            <a:r>
              <a:rPr lang="fr-FR" dirty="0" smtClean="0"/>
              <a:t>Le cycle long: il dure en moyenne 50 ans et demeure lié aux grands investissements structurels ou réinvestissements qui sont générateurs de nouvelles formes de production (innovations de rupture) , de consommation…  </a:t>
            </a:r>
            <a:endParaRPr lang="fr-FR" sz="2400" dirty="0" smtClean="0"/>
          </a:p>
          <a:p>
            <a:endParaRPr lang="fr-FR" dirty="0"/>
          </a:p>
        </p:txBody>
      </p:sp>
      <p:sp>
        <p:nvSpPr>
          <p:cNvPr id="5" name="ZoneTexte 4"/>
          <p:cNvSpPr txBox="1"/>
          <p:nvPr/>
        </p:nvSpPr>
        <p:spPr>
          <a:xfrm>
            <a:off x="8398768" y="6396038"/>
            <a:ext cx="576064" cy="369332"/>
          </a:xfrm>
          <a:prstGeom prst="rect">
            <a:avLst/>
          </a:prstGeom>
          <a:noFill/>
        </p:spPr>
        <p:txBody>
          <a:bodyPr wrap="square" rtlCol="0">
            <a:spAutoFit/>
          </a:bodyPr>
          <a:lstStyle/>
          <a:p>
            <a:r>
              <a:rPr lang="fr-FR" dirty="0" smtClean="0"/>
              <a:t>04</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496944" cy="6192688"/>
          </a:xfrm>
        </p:spPr>
        <p:txBody>
          <a:bodyPr>
            <a:normAutofit/>
          </a:bodyPr>
          <a:lstStyle/>
          <a:p>
            <a:r>
              <a:rPr lang="fr-FR" b="1" dirty="0" smtClean="0">
                <a:solidFill>
                  <a:srgbClr val="FF0000"/>
                </a:solidFill>
              </a:rPr>
              <a:t>1.3 Les types de croissance</a:t>
            </a:r>
            <a:endParaRPr lang="fr-FR" dirty="0" smtClean="0">
              <a:solidFill>
                <a:srgbClr val="FF0000"/>
              </a:solidFill>
            </a:endParaRPr>
          </a:p>
          <a:p>
            <a:pPr lvl="0"/>
            <a:r>
              <a:rPr lang="fr-FR" b="1" u="sng" dirty="0" smtClean="0"/>
              <a:t>La croissance extensive</a:t>
            </a:r>
            <a:r>
              <a:rPr lang="fr-FR" b="1" dirty="0" smtClean="0"/>
              <a:t>: elle concerne l’accroissement de la production par augmentation des facteurs de production (capital, travail…)  </a:t>
            </a:r>
            <a:endParaRPr lang="fr-FR" dirty="0" smtClean="0"/>
          </a:p>
          <a:p>
            <a:pPr lvl="0"/>
            <a:r>
              <a:rPr lang="fr-FR" b="1" u="sng" dirty="0" smtClean="0"/>
              <a:t>La croissance intensive</a:t>
            </a:r>
            <a:r>
              <a:rPr lang="fr-FR" b="1" dirty="0" smtClean="0"/>
              <a:t>:  elle concerne l’accroissement de la productivité ( on garde le même nombre de machines mais on obtient une grande efficacité: organisation plus rationnelle, formation du personnel qui devient plus productif…) </a:t>
            </a:r>
            <a:endParaRPr lang="fr-FR" dirty="0" smtClean="0"/>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05</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b="1" dirty="0" smtClean="0">
                <a:solidFill>
                  <a:srgbClr val="FF0000"/>
                </a:solidFill>
              </a:rPr>
              <a:t>1.4 Les termes associés à la croissance:</a:t>
            </a:r>
            <a:endParaRPr lang="fr-FR" dirty="0" smtClean="0">
              <a:solidFill>
                <a:srgbClr val="FF0000"/>
              </a:solidFill>
            </a:endParaRPr>
          </a:p>
          <a:p>
            <a:pPr lvl="0"/>
            <a:r>
              <a:rPr lang="fr-FR" b="1" u="sng" dirty="0" smtClean="0"/>
              <a:t>La croissance potentielle</a:t>
            </a:r>
            <a:r>
              <a:rPr lang="fr-FR" b="1" dirty="0" smtClean="0"/>
              <a:t>: c’est la croissance optimale qu’un pays peut atteindre en utilisant tous ses facteurs de production.</a:t>
            </a:r>
            <a:endParaRPr lang="fr-FR" dirty="0" smtClean="0"/>
          </a:p>
          <a:p>
            <a:pPr lvl="0"/>
            <a:r>
              <a:rPr lang="fr-FR" b="1" u="sng" dirty="0" smtClean="0"/>
              <a:t>La croissance effective</a:t>
            </a:r>
            <a:r>
              <a:rPr lang="fr-FR" b="1" dirty="0" smtClean="0"/>
              <a:t>: c’est la croissance que l’on a réellement obtenue. </a:t>
            </a:r>
            <a:endParaRPr lang="fr-FR" dirty="0" smtClean="0"/>
          </a:p>
          <a:p>
            <a:pPr lvl="0"/>
            <a:r>
              <a:rPr lang="fr-FR" b="1" u="sng" dirty="0" smtClean="0"/>
              <a:t>La croissance molle</a:t>
            </a:r>
            <a:r>
              <a:rPr lang="fr-FR" b="1" dirty="0" smtClean="0"/>
              <a:t>: c’est une faible croissance (on parle aussi de ralentissement de l’activité économique). </a:t>
            </a:r>
            <a:endParaRPr lang="fr-FR" dirty="0" smtClean="0"/>
          </a:p>
          <a:p>
            <a:pPr lvl="0"/>
            <a:r>
              <a:rPr lang="fr-FR" b="1" u="sng" dirty="0" smtClean="0"/>
              <a:t>La période d’expansion</a:t>
            </a:r>
            <a:r>
              <a:rPr lang="fr-FR" b="1" dirty="0" smtClean="0"/>
              <a:t>: la croissance est forte  durant un cycle économique. </a:t>
            </a:r>
            <a:endParaRPr lang="fr-FR" dirty="0" smtClean="0"/>
          </a:p>
          <a:p>
            <a:pPr lvl="0"/>
            <a:r>
              <a:rPr lang="fr-FR" b="1" u="sng" dirty="0" smtClean="0"/>
              <a:t>La période de récession</a:t>
            </a:r>
            <a:r>
              <a:rPr lang="fr-FR" b="1" dirty="0" smtClean="0"/>
              <a:t>: la croissance est négative (pendant au moins 4 trimestres)</a:t>
            </a:r>
            <a:endParaRPr lang="fr-FR" dirty="0" smtClean="0"/>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06</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2  Les théories de la croissance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r>
              <a:rPr lang="fr-FR" b="1" u="sng" dirty="0" smtClean="0"/>
              <a:t>2.1 les </a:t>
            </a:r>
            <a:r>
              <a:rPr lang="fr-FR" b="1" u="sng" dirty="0" err="1" smtClean="0"/>
              <a:t>theories</a:t>
            </a:r>
            <a:r>
              <a:rPr lang="fr-FR" b="1" u="sng" dirty="0" smtClean="0"/>
              <a:t> classiques</a:t>
            </a:r>
            <a:endParaRPr lang="fr-FR" dirty="0" smtClean="0"/>
          </a:p>
          <a:p>
            <a:r>
              <a:rPr lang="fr-FR" b="1" dirty="0" smtClean="0"/>
              <a:t>Les théories classiques de la croissance sont dites pessimistes en majorité. Ricardo, Malthus ou encore Mill estiment qu’à long terme l’économie va atteindre un état stationnaire : la croissance va ralentir, pour finalement atteindre zéro. Quand l’économie atteint cet état stationnaire, la production n’augmente plus. </a:t>
            </a:r>
            <a:endParaRPr lang="fr-FR" dirty="0" smtClean="0"/>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07</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smtClean="0">
                <a:solidFill>
                  <a:srgbClr val="FF0000"/>
                </a:solidFill>
              </a:rPr>
              <a:t>2.1.1 La théorie des rendements décroissants de David Ricardo (1772-1823): </a:t>
            </a:r>
            <a:endParaRPr lang="fr-FR" sz="2400"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dirty="0" smtClean="0"/>
              <a:t>la </a:t>
            </a:r>
            <a:r>
              <a:rPr lang="fr-FR" b="1" dirty="0" smtClean="0"/>
              <a:t>croissance est imputable à l’investissement</a:t>
            </a:r>
            <a:r>
              <a:rPr lang="fr-FR" dirty="0" smtClean="0"/>
              <a:t>. L’évolution de la population fait en sorte que plus de  terres sont exploitées (</a:t>
            </a:r>
            <a:r>
              <a:rPr lang="fr-FR" b="1" dirty="0" smtClean="0"/>
              <a:t>or les nouvelles terres ont des rendements décroissants </a:t>
            </a:r>
            <a:r>
              <a:rPr lang="fr-FR" b="1" dirty="0" err="1" smtClean="0"/>
              <a:t>cad</a:t>
            </a:r>
            <a:r>
              <a:rPr lang="fr-FR" b="1" dirty="0" smtClean="0"/>
              <a:t> moins fertiles au début</a:t>
            </a:r>
            <a:r>
              <a:rPr lang="fr-FR" dirty="0" smtClean="0"/>
              <a:t>). </a:t>
            </a:r>
            <a:r>
              <a:rPr lang="fr-FR" b="1" dirty="0" smtClean="0"/>
              <a:t>Le prix du blé va donc augmenter</a:t>
            </a:r>
            <a:r>
              <a:rPr lang="fr-FR" dirty="0" smtClean="0"/>
              <a:t> (l’offre ne s’ajuste pas automatiquement à la demande mais exige un délai pour les nouvelles plantations). Tout comme le prix des produits agricoles, les salaires augmenteront vu que le pouvoir d’achat diminue. Les profits des capitalistes diminuent et donc ils investissent moins </a:t>
            </a:r>
            <a:r>
              <a:rPr lang="fr-FR" dirty="0" smtClean="0">
                <a:sym typeface="Wingdings"/>
              </a:rPr>
              <a:t></a:t>
            </a:r>
            <a:r>
              <a:rPr lang="fr-FR" dirty="0" smtClean="0"/>
              <a:t> </a:t>
            </a:r>
            <a:r>
              <a:rPr lang="fr-FR" b="1" dirty="0" smtClean="0"/>
              <a:t>la Production augmente de moins en moins jusqu’à stagner</a:t>
            </a:r>
            <a:r>
              <a:rPr lang="fr-FR" dirty="0" smtClean="0"/>
              <a:t>. On parle alors d’état stationnaire de l’économie. </a:t>
            </a:r>
          </a:p>
          <a:p>
            <a:r>
              <a:rPr lang="fr-FR" dirty="0" smtClean="0"/>
              <a:t>	Pour retarder cet état stationnaire et augmenter les gains de productivité, une des solutions serait:</a:t>
            </a:r>
          </a:p>
          <a:p>
            <a:r>
              <a:rPr lang="fr-FR" dirty="0" smtClean="0"/>
              <a:t>	* le libre échange et le commerce international: ouvrir le marché au blé extérieur (importation) </a:t>
            </a:r>
            <a:r>
              <a:rPr lang="fr-FR" dirty="0" smtClean="0">
                <a:sym typeface="Wingdings"/>
              </a:rPr>
              <a:t></a:t>
            </a:r>
            <a:r>
              <a:rPr lang="fr-FR" dirty="0" smtClean="0"/>
              <a:t> l’offre de blé fera que moins de nouvelles terres nationales seront exploitées. L’augmentation des prix du blé et des salaires sera ralentit… (théorie des avantages comparatifs)</a:t>
            </a:r>
          </a:p>
          <a:p>
            <a:r>
              <a:rPr lang="fr-FR" dirty="0" smtClean="0"/>
              <a:t>	* le progrès technique… </a:t>
            </a:r>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08</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smtClean="0">
                <a:solidFill>
                  <a:srgbClr val="FF0000"/>
                </a:solidFill>
              </a:rPr>
              <a:t>2.1.2  La théorie de la loi de la population de Thomas Robert Malthus (1766-1834)</a:t>
            </a:r>
            <a:r>
              <a:rPr lang="fr-FR" sz="2400" dirty="0" smtClean="0">
                <a:solidFill>
                  <a:srgbClr val="FF0000"/>
                </a:solidFill>
              </a:rPr>
              <a:t>: </a:t>
            </a:r>
            <a:endParaRPr lang="fr-FR" sz="2400"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il prédit aussi </a:t>
            </a:r>
            <a:r>
              <a:rPr lang="fr-FR" b="1" dirty="0" smtClean="0"/>
              <a:t>l’atteinte d’un état stationnaire </a:t>
            </a:r>
            <a:r>
              <a:rPr lang="fr-FR" dirty="0" smtClean="0"/>
              <a:t>pour l’économie après un ralentissement de la croissance.  </a:t>
            </a:r>
            <a:r>
              <a:rPr lang="fr-FR" b="1" dirty="0" smtClean="0"/>
              <a:t>Selon Malthus, c’est l’évolution géométrique de la population (donc des besoins)  par rapport à l’évolution arithmétique des ressources (qui deviendront insuffisantes) qui en est la cause.</a:t>
            </a:r>
            <a:r>
              <a:rPr lang="fr-FR" dirty="0" smtClean="0"/>
              <a:t> Une des solutions préconisées serait la contrainte : le mariage tardif, le contrôle des naissances… pour contrôler l’évolution de la population. </a:t>
            </a:r>
          </a:p>
          <a:p>
            <a:endParaRPr lang="fr-FR" dirty="0"/>
          </a:p>
        </p:txBody>
      </p:sp>
      <p:sp>
        <p:nvSpPr>
          <p:cNvPr id="4" name="ZoneTexte 3"/>
          <p:cNvSpPr txBox="1"/>
          <p:nvPr/>
        </p:nvSpPr>
        <p:spPr>
          <a:xfrm>
            <a:off x="8398768" y="6396038"/>
            <a:ext cx="576064" cy="369332"/>
          </a:xfrm>
          <a:prstGeom prst="rect">
            <a:avLst/>
          </a:prstGeom>
          <a:noFill/>
        </p:spPr>
        <p:txBody>
          <a:bodyPr wrap="square" rtlCol="0">
            <a:spAutoFit/>
          </a:bodyPr>
          <a:lstStyle/>
          <a:p>
            <a:r>
              <a:rPr lang="fr-FR" dirty="0" smtClean="0"/>
              <a:t>09</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1509</Words>
  <Application>Microsoft Office PowerPoint</Application>
  <PresentationFormat>Affichage à l'écran (4:3)</PresentationFormat>
  <Paragraphs>110</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Times New Roman</vt:lpstr>
      <vt:lpstr>Wingdings</vt:lpstr>
      <vt:lpstr>Thème Office</vt:lpstr>
      <vt:lpstr>Chapitre 1 la croissance économique </vt:lpstr>
      <vt:lpstr>Présentation PowerPoint</vt:lpstr>
      <vt:lpstr>Présentation PowerPoint</vt:lpstr>
      <vt:lpstr>Présentation PowerPoint</vt:lpstr>
      <vt:lpstr>Présentation PowerPoint</vt:lpstr>
      <vt:lpstr>Présentation PowerPoint</vt:lpstr>
      <vt:lpstr>2  Les théories de la croissance </vt:lpstr>
      <vt:lpstr>2.1.1 La théorie des rendements décroissants de David Ricardo (1772-1823): </vt:lpstr>
      <vt:lpstr>2.1.2  La théorie de la loi de la population de Thomas Robert Malthus (1766-1834): </vt:lpstr>
      <vt:lpstr>Présentation PowerPoint</vt:lpstr>
      <vt:lpstr>2.2 Le courant post-keynesien:  Harrod et Domar 1er modèle économique formalisé de la croissance.  </vt:lpstr>
      <vt:lpstr>Présentation PowerPoint</vt:lpstr>
      <vt:lpstr>2.3 Le courant néoclassique: Robert Solow </vt:lpstr>
      <vt:lpstr>Présentation PowerPoint</vt:lpstr>
      <vt:lpstr>Présentation PowerPoint</vt:lpstr>
      <vt:lpstr>Rapport croissance- développement</vt:lpstr>
      <vt:lpstr>Présentation PowerPoint</vt:lpstr>
      <vt:lpstr>Présentation PowerPoint</vt:lpstr>
      <vt:lpstr>Le développement   Le développement durable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HP</cp:lastModifiedBy>
  <cp:revision>37</cp:revision>
  <dcterms:created xsi:type="dcterms:W3CDTF">2019-10-23T05:52:40Z</dcterms:created>
  <dcterms:modified xsi:type="dcterms:W3CDTF">2021-01-03T22:05:26Z</dcterms:modified>
</cp:coreProperties>
</file>